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  <p:sldMasterId id="2147483667" r:id="rId2"/>
  </p:sldMasterIdLst>
  <p:notesMasterIdLst>
    <p:notesMasterId r:id="rId102"/>
  </p:notesMasterIdLst>
  <p:handoutMasterIdLst>
    <p:handoutMasterId r:id="rId103"/>
  </p:handoutMasterIdLst>
  <p:sldIdLst>
    <p:sldId id="259" r:id="rId3"/>
    <p:sldId id="268" r:id="rId4"/>
    <p:sldId id="381" r:id="rId5"/>
    <p:sldId id="382" r:id="rId6"/>
    <p:sldId id="380" r:id="rId7"/>
    <p:sldId id="269" r:id="rId8"/>
    <p:sldId id="271" r:id="rId9"/>
    <p:sldId id="272" r:id="rId10"/>
    <p:sldId id="294" r:id="rId11"/>
    <p:sldId id="295" r:id="rId12"/>
    <p:sldId id="296" r:id="rId13"/>
    <p:sldId id="298" r:id="rId14"/>
    <p:sldId id="396" r:id="rId15"/>
    <p:sldId id="299" r:id="rId16"/>
    <p:sldId id="300" r:id="rId17"/>
    <p:sldId id="301" r:id="rId18"/>
    <p:sldId id="302" r:id="rId19"/>
    <p:sldId id="303" r:id="rId20"/>
    <p:sldId id="304" r:id="rId21"/>
    <p:sldId id="305" r:id="rId22"/>
    <p:sldId id="306" r:id="rId23"/>
    <p:sldId id="307" r:id="rId24"/>
    <p:sldId id="308" r:id="rId25"/>
    <p:sldId id="309" r:id="rId26"/>
    <p:sldId id="310" r:id="rId27"/>
    <p:sldId id="311" r:id="rId28"/>
    <p:sldId id="312" r:id="rId29"/>
    <p:sldId id="313" r:id="rId30"/>
    <p:sldId id="314" r:id="rId31"/>
    <p:sldId id="315" r:id="rId32"/>
    <p:sldId id="316" r:id="rId33"/>
    <p:sldId id="317" r:id="rId34"/>
    <p:sldId id="318" r:id="rId35"/>
    <p:sldId id="319" r:id="rId36"/>
    <p:sldId id="320" r:id="rId37"/>
    <p:sldId id="385" r:id="rId38"/>
    <p:sldId id="321" r:id="rId39"/>
    <p:sldId id="386" r:id="rId40"/>
    <p:sldId id="322" r:id="rId41"/>
    <p:sldId id="323" r:id="rId42"/>
    <p:sldId id="324" r:id="rId43"/>
    <p:sldId id="325" r:id="rId44"/>
    <p:sldId id="326" r:id="rId45"/>
    <p:sldId id="327" r:id="rId46"/>
    <p:sldId id="328" r:id="rId47"/>
    <p:sldId id="329" r:id="rId48"/>
    <p:sldId id="330" r:id="rId49"/>
    <p:sldId id="331" r:id="rId50"/>
    <p:sldId id="332" r:id="rId51"/>
    <p:sldId id="333" r:id="rId52"/>
    <p:sldId id="334" r:id="rId53"/>
    <p:sldId id="335" r:id="rId54"/>
    <p:sldId id="336" r:id="rId55"/>
    <p:sldId id="337" r:id="rId56"/>
    <p:sldId id="338" r:id="rId57"/>
    <p:sldId id="339" r:id="rId58"/>
    <p:sldId id="340" r:id="rId59"/>
    <p:sldId id="341" r:id="rId60"/>
    <p:sldId id="342" r:id="rId61"/>
    <p:sldId id="343" r:id="rId62"/>
    <p:sldId id="344" r:id="rId63"/>
    <p:sldId id="345" r:id="rId64"/>
    <p:sldId id="391" r:id="rId65"/>
    <p:sldId id="387" r:id="rId66"/>
    <p:sldId id="389" r:id="rId67"/>
    <p:sldId id="388" r:id="rId68"/>
    <p:sldId id="390" r:id="rId69"/>
    <p:sldId id="348" r:id="rId70"/>
    <p:sldId id="392" r:id="rId71"/>
    <p:sldId id="393" r:id="rId72"/>
    <p:sldId id="351" r:id="rId73"/>
    <p:sldId id="352" r:id="rId74"/>
    <p:sldId id="353" r:id="rId75"/>
    <p:sldId id="354" r:id="rId76"/>
    <p:sldId id="355" r:id="rId77"/>
    <p:sldId id="357" r:id="rId78"/>
    <p:sldId id="358" r:id="rId79"/>
    <p:sldId id="359" r:id="rId80"/>
    <p:sldId id="360" r:id="rId81"/>
    <p:sldId id="361" r:id="rId82"/>
    <p:sldId id="362" r:id="rId83"/>
    <p:sldId id="364" r:id="rId84"/>
    <p:sldId id="365" r:id="rId85"/>
    <p:sldId id="366" r:id="rId86"/>
    <p:sldId id="367" r:id="rId87"/>
    <p:sldId id="368" r:id="rId88"/>
    <p:sldId id="369" r:id="rId89"/>
    <p:sldId id="397" r:id="rId90"/>
    <p:sldId id="370" r:id="rId91"/>
    <p:sldId id="371" r:id="rId92"/>
    <p:sldId id="372" r:id="rId93"/>
    <p:sldId id="398" r:id="rId94"/>
    <p:sldId id="373" r:id="rId95"/>
    <p:sldId id="374" r:id="rId96"/>
    <p:sldId id="375" r:id="rId97"/>
    <p:sldId id="376" r:id="rId98"/>
    <p:sldId id="378" r:id="rId99"/>
    <p:sldId id="394" r:id="rId100"/>
    <p:sldId id="395" r:id="rId101"/>
  </p:sldIdLst>
  <p:sldSz cx="9144000" cy="6858000" type="screen4x3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9F57"/>
    <a:srgbClr val="99CCFF"/>
    <a:srgbClr val="CCFF99"/>
    <a:srgbClr val="CC3300"/>
    <a:srgbClr val="FF99CC"/>
    <a:srgbClr val="FFCCFF"/>
    <a:srgbClr val="FEE9E8"/>
    <a:srgbClr val="F9A5A1"/>
    <a:srgbClr val="AFABAB"/>
    <a:srgbClr val="F348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Средний стиль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B301B821-A1FF-4177-AEE7-76D212191A09}" styleName="Средний стиль 1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12C8C85-51F0-491E-9774-3900AFEF0FD7}" styleName="Светлый стиль 2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E3FDE45-AF77-4B5C-9715-49D594BDF05E}" styleName="Светлый стиль 1 —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14" autoAdjust="0"/>
    <p:restoredTop sz="94660" autoAdjust="0"/>
  </p:normalViewPr>
  <p:slideViewPr>
    <p:cSldViewPr snapToGrid="0" showGuides="1">
      <p:cViewPr varScale="1">
        <p:scale>
          <a:sx n="128" d="100"/>
          <a:sy n="128" d="100"/>
        </p:scale>
        <p:origin x="1176" y="1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4134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57" d="100"/>
          <a:sy n="57" d="100"/>
        </p:scale>
        <p:origin x="2754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07" Type="http://schemas.openxmlformats.org/officeDocument/2006/relationships/tableStyles" Target="tableStyles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slide" Target="slides/slide85.xml"/><Relationship Id="rId10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handoutMaster" Target="handoutMasters/handout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5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377276-D5A3-4C42-B53D-6D65E9619CDF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2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5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52CABB-FE75-4E95-B3AC-A6DC2C3AF10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6713161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86841C1-8CFC-4A10-86DC-E5C8C15AD1D5}" type="datetimeFigureOut">
              <a:rPr lang="ru-RU" smtClean="0"/>
              <a:t>26.09.2019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2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428585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A85C2C-2C20-40C6-9386-811BECB7922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709677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равительство Н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470029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15335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820549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202978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63526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506049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8733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равительство НО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8065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равительство НО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52602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55710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50561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9349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63529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973440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51291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Прямая соединительная линия 3"/>
          <p:cNvCxnSpPr/>
          <p:nvPr userDrawn="1"/>
        </p:nvCxnSpPr>
        <p:spPr>
          <a:xfrm>
            <a:off x="685800" y="1285540"/>
            <a:ext cx="8750122" cy="0"/>
          </a:xfrm>
          <a:prstGeom prst="line">
            <a:avLst/>
          </a:prstGeom>
          <a:ln w="28575">
            <a:solidFill>
              <a:srgbClr val="F3484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4631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4" r:id="rId2"/>
    <p:sldLayoutId id="2147483665" r:id="rId3"/>
    <p:sldLayoutId id="2147483666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rgbClr val="004B57"/>
          </a:solidFill>
          <a:latin typeface="Fedra Sans Pro Medium" panose="020B06040400000200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600" kern="1200">
          <a:solidFill>
            <a:srgbClr val="004B57"/>
          </a:solidFill>
          <a:latin typeface="Fedra Sans Pro Book" panose="020B05040400000200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004B57"/>
          </a:solidFill>
          <a:latin typeface="Fedra Sans Pro Book" panose="020B05040400000200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004B57"/>
          </a:solidFill>
          <a:latin typeface="Fedra Sans Pro Book" panose="020B05040400000200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004B57"/>
          </a:solidFill>
          <a:latin typeface="Fedra Sans Pro Book" panose="020B05040400000200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rgbClr val="004B57"/>
          </a:solidFill>
          <a:latin typeface="Fedra Sans Pro Book" panose="020B05040400000200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094FAB-1076-432D-83D5-95EF1DA8B6C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309918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Заголовок 1"/>
          <p:cNvSpPr txBox="1">
            <a:spLocks/>
          </p:cNvSpPr>
          <p:nvPr/>
        </p:nvSpPr>
        <p:spPr>
          <a:xfrm>
            <a:off x="1028700" y="1394460"/>
            <a:ext cx="6908800" cy="2548890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ru-RU" sz="1800" b="1" dirty="0" smtClean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СВОДНЫЙ ДОКЛАД </a:t>
            </a:r>
          </a:p>
          <a:p>
            <a:pPr algn="ctr"/>
            <a:r>
              <a:rPr lang="ru-RU" sz="1800" b="1" dirty="0" smtClean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о результатах мониторинга  эффективности деятельности органов местного самоуправления городского округа, муниципальных районов Новгородской области по итогам 2018 года</a:t>
            </a:r>
          </a:p>
          <a:p>
            <a:endParaRPr lang="ru-RU" sz="1800" b="1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  <a:sym typeface="Rasa Medium"/>
            </a:endParaRPr>
          </a:p>
          <a:p>
            <a:endParaRPr lang="ru-RU" sz="1800" b="1" dirty="0" smtClean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  <a:sym typeface="Rasa Medium"/>
            </a:endParaRPr>
          </a:p>
          <a:p>
            <a:endParaRPr lang="ru-RU" sz="1800" b="1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  <a:sym typeface="Rasa Medium"/>
            </a:endParaRPr>
          </a:p>
          <a:p>
            <a:pPr algn="ctr"/>
            <a:r>
              <a:rPr lang="ru-RU" sz="1800" b="1" dirty="0" smtClean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Министерство инвестиционной политики Новгородской области</a:t>
            </a:r>
            <a:endParaRPr lang="ru-RU" sz="1800" b="1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  <a:sym typeface="Rasa Medium"/>
            </a:endParaRPr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500" y="263724"/>
            <a:ext cx="711200" cy="823920"/>
          </a:xfrm>
          <a:prstGeom prst="rect">
            <a:avLst/>
          </a:prstGeom>
        </p:spPr>
      </p:pic>
      <p:sp>
        <p:nvSpPr>
          <p:cNvPr id="19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23360"/>
            <a:ext cx="9144000" cy="3215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920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630907"/>
              </p:ext>
            </p:extLst>
          </p:nvPr>
        </p:nvGraphicFramePr>
        <p:xfrm>
          <a:off x="548638" y="1487277"/>
          <a:ext cx="8401053" cy="5130692"/>
        </p:xfrm>
        <a:graphic>
          <a:graphicData uri="http://schemas.openxmlformats.org/drawingml/2006/table">
            <a:tbl>
              <a:tblPr/>
              <a:tblGrid>
                <a:gridCol w="2138226"/>
                <a:gridCol w="1044817"/>
                <a:gridCol w="1044817"/>
                <a:gridCol w="1044817"/>
                <a:gridCol w="1044817"/>
                <a:gridCol w="1044817"/>
                <a:gridCol w="1038742"/>
              </a:tblGrid>
              <a:tr h="29580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протяженности автомобильных дорог общего пользования местного значения, не отвечающих нормативным требованиям, в общей протяженности автомобильных дорог общего пользования местного значения,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2245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9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9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54863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195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5572424"/>
              </p:ext>
            </p:extLst>
          </p:nvPr>
        </p:nvGraphicFramePr>
        <p:xfrm>
          <a:off x="445772" y="1405896"/>
          <a:ext cx="8481060" cy="5246361"/>
        </p:xfrm>
        <a:graphic>
          <a:graphicData uri="http://schemas.openxmlformats.org/drawingml/2006/table">
            <a:tbl>
              <a:tblPr/>
              <a:tblGrid>
                <a:gridCol w="2158591"/>
                <a:gridCol w="1054767"/>
                <a:gridCol w="1054767"/>
                <a:gridCol w="1054767"/>
                <a:gridCol w="1054767"/>
                <a:gridCol w="1054767"/>
                <a:gridCol w="1048634"/>
              </a:tblGrid>
              <a:tr h="48657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населения, проживающего в населенных пунктах, не имеющих регулярного автобусного и (или) железнодорожного сообщения с административным центром городского округа (муниципального района), в общей численности населения городского округа (муниципального района), %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9907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496" marR="7496" marT="749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28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28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4,24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6,36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6,60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6,81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1,68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1,61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1,87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5,07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5,07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5,07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5,07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2,14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2,14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2,14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1,84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0,92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0,81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0,79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1,00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5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77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496" marR="7496" marT="749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1,13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1,25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1,25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1,24</a:t>
                      </a:r>
                    </a:p>
                  </a:txBody>
                  <a:tcPr marL="7496" marR="7496" marT="749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44577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073171"/>
              </p:ext>
            </p:extLst>
          </p:nvPr>
        </p:nvGraphicFramePr>
        <p:xfrm>
          <a:off x="365762" y="1497333"/>
          <a:ext cx="8526781" cy="5170101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7"/>
              </a:tblGrid>
              <a:tr h="35079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номинальная начисленная заработная плата работников крупных и средних предприятий и некоммерческих организаций городского округа (муниципального района), 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024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71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57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23 480,70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25 002,10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27 321,80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27 512,00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28 330,00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29 180,00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26 965,60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28 234,30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29 900,10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31 155,90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32 277,50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33 568,60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93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25 561,00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27 060,30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29 978,40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23 283,70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24 054,00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26 828,20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27 100,00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27 200,00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27 300,00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21 728,00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23 181,00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25 010,60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25 285,72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25 563,86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25 896,19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32 656,10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34 406,10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37 177,80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37 178,00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37 200,00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37 250,00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26 934,60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29 054,20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32 213,00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32 535,00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32 860,00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33 200,00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30 496,90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31 431,20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34 267,40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36 920,00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38 396,00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20 599,30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22 803,60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24 939,80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25 100,00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26 300,00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27 600,00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21 140,90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22 563,10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25 052,80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25 100,00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  <a:endParaRPr lang="ru-RU" sz="700" b="0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28 491,10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30 707,30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33 328,20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24 647,70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25 902,60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30 317,00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32 136,00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34 064,00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36 107,00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23 292,30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24 785,50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26 717,50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28 070,00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29 470,00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30 950,00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26 652,30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27 947,40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29 377,50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31 689,00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32 907,00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22 368,60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23 434,10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25 581,80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26 700,00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22 164,70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23 369,10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25 183,30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25 830,00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27 250,00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28 750,00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31 015,00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32 960,50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34 561,00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35 250,00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35 875,00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37 300,00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27 531,20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28 487,10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30 678,50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32 000,00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22 243,30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23 562,80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26 245,70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26 566,00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27 708,00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29 098,00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32 840,20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34 701,30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36 495,50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39 494,00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41 548,00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44 207,00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27 048,00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27 923,60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30 662,20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31 389,00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31 500,00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31 800,00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34 677,30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36 640,50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39 656,80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41 322,40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42 851,30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44 736,80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30 945,30</a:t>
                      </a:r>
                    </a:p>
                    <a:p>
                      <a:pPr algn="r" fontAlgn="t"/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32 696,80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35 277,40</a:t>
                      </a:r>
                    </a:p>
                    <a:p>
                      <a:pPr algn="r" fontAlgn="t"/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37 041,30</a:t>
                      </a:r>
                    </a:p>
                    <a:p>
                      <a:pPr algn="r" fontAlgn="t"/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37 182,40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37 252,90</a:t>
                      </a:r>
                    </a:p>
                    <a:p>
                      <a:pPr algn="r" fontAlgn="t"/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6576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85288"/>
              </p:ext>
            </p:extLst>
          </p:nvPr>
        </p:nvGraphicFramePr>
        <p:xfrm>
          <a:off x="365762" y="1497333"/>
          <a:ext cx="8526781" cy="5154918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7"/>
              </a:tblGrid>
              <a:tr h="35079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номинальная начисленная заработная плата работников муниципальных дошкольных учреждений,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024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71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57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17 455,60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18 553,30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19 983,00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20 440,00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20 440,00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20 440,00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19 086,80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19 771,70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21 321,70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21 550,91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21 550,91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21 550,91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93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19 649,00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20 859,10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19 378,60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20 672,90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23 748,00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23 748,00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23 748,00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23 748,00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18 441,50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18 787,50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20 485,60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20 710,94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20 938,76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21 210,96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17 833,00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18 704,30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21 449,60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20 648,00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20 869,00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21 067,00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19 410,90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22 425,50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22 425,50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22 425,50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22 425,50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21 528,90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21 773,80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24 668,60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17 485,20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17 357,20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20 879,70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20 328,00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20 328,00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20 328,00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18 181,00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19 367,20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21 192,50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  <a:endParaRPr lang="ru-RU" sz="700" b="0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20 389,20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21 426,00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23 242,00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23 242,00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23 242,00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23 242,00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18 213,20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18 416,20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20 602,90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20 602,90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20 602,90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20 602,90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20 381,60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20 795,30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23 282,52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17 982,00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18 028,50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20 208,00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20 210,00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20 215,00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20 220,00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22 702,10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22 553,70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26 260,40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20 419,30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20 702,40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22 621,40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22 686,20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22 686,20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22 686,20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18 528,90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19 263,30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21 554,50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19 678,40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20 023,80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21 482,90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22 000,00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22 300,00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18 886,40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18 631,00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22 175,82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22 230,00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23 128,00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19 235,40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19 601,40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21 990,50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21 088,80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21 102,50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20 090,00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20 090,00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20 090,00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20 090,00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19 001,00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19 286,50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20 747,80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20 998,00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20 998,00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20 998,00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39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19 194,00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19 625,94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21 388,20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22 693,00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23 555,00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24 733,00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6576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571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931513"/>
              </p:ext>
            </p:extLst>
          </p:nvPr>
        </p:nvGraphicFramePr>
        <p:xfrm>
          <a:off x="422912" y="1485889"/>
          <a:ext cx="8423907" cy="5189223"/>
        </p:xfrm>
        <a:graphic>
          <a:graphicData uri="http://schemas.openxmlformats.org/drawingml/2006/table">
            <a:tbl>
              <a:tblPr/>
              <a:tblGrid>
                <a:gridCol w="2144045"/>
                <a:gridCol w="1047659"/>
                <a:gridCol w="1047659"/>
                <a:gridCol w="1047659"/>
                <a:gridCol w="1047659"/>
                <a:gridCol w="1047659"/>
                <a:gridCol w="1041567"/>
              </a:tblGrid>
              <a:tr h="35433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номинальная начисленная заработная плата работников муниципальных общеобразовательных учреждений, 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2245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9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9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25 748,90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26 281,10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28 630,10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25 219,30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27 037,30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27 327,95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27 327,95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27 327,95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27 470,80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26 536,70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27 712,38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25 132,40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25 245,80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25 690,70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25 690,70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25 690,70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25 690,70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22 015,30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22 004,50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23 417,20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23 674,79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23 935,21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24 246,37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25 218,50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22 915,00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24 577,08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25 205,00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25 476,00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25 718,00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24 111,70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24 832,10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26 658,90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28 431,00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28 431,00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28 431,00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  <a:endParaRPr lang="ru-RU" sz="700" b="0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25 860,00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26 366,70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26 907,59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28 836,00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28 836,00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28 836,00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27 970,90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29 162,80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28 694,40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28 844,00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28 844,00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28 844,00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20 936,20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22 252,90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23 205,00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25 981,10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27 589,20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29 137,90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29 138,00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29 138,00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29 138,00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22 210,60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22 766,40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24 807,00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24 807,00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24 807,00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24 807,00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22 581,80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23 199,30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25 439,09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23 204,90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23 519,20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24 327,40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25 684,00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24 374,80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24 779,30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24 706,40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23 210,80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24 357,50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27 292,80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27 280,60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27 280,60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27 280,60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21 830,10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22 104,70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23 663,30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24 182,57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24 713,23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25 255,54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25 171,70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23 979,60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25 837,50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24 938,70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24 631,80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25 852,12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25 490,00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25 999,00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26 519,00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25 633,60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24 488,10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26 244,30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23 875,00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24 101,80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24 343,80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25 371,30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26 326,20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25 221,80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26 126,10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27 920,20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27 648,00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27 648,00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27 648,00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24 517,00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24 968,50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26 695,60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28 298,00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29 373,00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30 842,00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4059378"/>
              </p:ext>
            </p:extLst>
          </p:nvPr>
        </p:nvGraphicFramePr>
        <p:xfrm>
          <a:off x="388616" y="1440169"/>
          <a:ext cx="8515353" cy="5166374"/>
        </p:xfrm>
        <a:graphic>
          <a:graphicData uri="http://schemas.openxmlformats.org/drawingml/2006/table">
            <a:tbl>
              <a:tblPr/>
              <a:tblGrid>
                <a:gridCol w="2167319"/>
                <a:gridCol w="1059032"/>
                <a:gridCol w="1059032"/>
                <a:gridCol w="1059032"/>
                <a:gridCol w="1059032"/>
                <a:gridCol w="1059032"/>
                <a:gridCol w="1052874"/>
              </a:tblGrid>
              <a:tr h="35277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номинальная начисленная заработная плата учителей муниципальных общеобразовательных учреждений,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707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49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74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25 955,00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29 441,00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26 141,60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26 462,30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28 298,40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28 602,61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28 602,61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28 602,61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28 311,85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28 168,80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30 427,18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26 399,00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26 399,00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28 888,80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28 888,80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28 888,80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28 888,80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27 735,50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27 122,03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28 268,91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28 579,87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28 894,25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29 269,87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24 864,80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25 617,15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27 705,30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26 397,05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27 446,90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29 789,40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29 789,40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29 789,40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27 380,10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27 821,70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28 782,20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26 399,40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26 206,00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25 636,90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21 940,89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22 782,11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23 515,40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27 191,10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29 256,50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31 371,20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31 371,00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31 371,00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31 371,00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24 222,10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26 645,90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26 645,90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26 645,90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26 645,90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26 879,00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26 953,00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30 265,85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30 400,00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26 595,00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26 454,10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26 183,00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26 007,45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27 611,00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27 743,00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27 743,00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27 743,00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26 124,50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27 495,20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30 976,40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30 976,40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30 976,40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30 976,40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25 200,97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25 954,86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27 313,67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27 625,17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27 940,22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28 258,87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24 609,00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24 275,10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26 307,60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26 713,90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27 122,80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28 516,54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28 996,00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29 576,00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30 167,00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26 737,10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25 694,45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27 383,00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28 438,70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28 708,20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28 995,20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25 496,80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27 834,30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30 301,20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30 301,20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30 301,20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30 301,20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26 725,50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26 906,40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28 404,86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28 858,00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26 256,50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26 702,70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28 597,00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30 312,00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31 465,00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33 040,00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88616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31195"/>
              </p:ext>
            </p:extLst>
          </p:nvPr>
        </p:nvGraphicFramePr>
        <p:xfrm>
          <a:off x="502918" y="1463042"/>
          <a:ext cx="8343901" cy="5132074"/>
        </p:xfrm>
        <a:graphic>
          <a:graphicData uri="http://schemas.openxmlformats.org/drawingml/2006/table">
            <a:tbl>
              <a:tblPr/>
              <a:tblGrid>
                <a:gridCol w="2123681"/>
                <a:gridCol w="1037709"/>
                <a:gridCol w="1037709"/>
                <a:gridCol w="1037709"/>
                <a:gridCol w="1037709"/>
                <a:gridCol w="1037709"/>
                <a:gridCol w="1031675"/>
              </a:tblGrid>
              <a:tr h="35043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номинальная начисленная заработная плата работников муниципальных учреждений культуры и искусства,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898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38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53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21 340,58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27 295,22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31 868,00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16 311,24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20 590,17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25 515,80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18 687,24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22 881,19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30 807,13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30 540,00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20 741,14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27 712,01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32 695,61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32 700,00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16 877,49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21 368,65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25 771,20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27 050,00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27 050,00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27 050,00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20 167,78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24 000,78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31 361,03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19 992,74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24 940,41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31 993,96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20 414,74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25 578,04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30 510,66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16 654,16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23 053,43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33 462,26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18 717,11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22 536,13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27 905,12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18 147,62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22 085,11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26 210,42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26 250,00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16 705,90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21 505,56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26 817,09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17 857,57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22 367,07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28 318,16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28 330,00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14 577,16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17 517,70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21 057,38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18 749,39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23 491,15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26 899,10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18 499,16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24 142,73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31 864,55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32 600,00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15 851,37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19 243,58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22 632,46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19 958,83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23 622,38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31 280,86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17 684,15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20 666,22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27 818,20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27 850,00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19 685,26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24 442,70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30 532,16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32 800,00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16 567,12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20 817,02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26 087,51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19 549,78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24 196,51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27 441,11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27 450,00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2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18 054,15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22 357,88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27 264,62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27 300,00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0291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9085210"/>
              </p:ext>
            </p:extLst>
          </p:nvPr>
        </p:nvGraphicFramePr>
        <p:xfrm>
          <a:off x="464695" y="1531611"/>
          <a:ext cx="8519282" cy="5120652"/>
        </p:xfrm>
        <a:graphic>
          <a:graphicData uri="http://schemas.openxmlformats.org/drawingml/2006/table">
            <a:tbl>
              <a:tblPr/>
              <a:tblGrid>
                <a:gridCol w="2113613"/>
                <a:gridCol w="1038578"/>
                <a:gridCol w="1074668"/>
                <a:gridCol w="1074668"/>
                <a:gridCol w="1074668"/>
                <a:gridCol w="1074668"/>
                <a:gridCol w="1068419"/>
              </a:tblGrid>
              <a:tr h="34965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Среднемесячная номинальная начисленная заработная плата работников муниципальных учреждений физической культуры и спорта,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630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68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468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14 427,00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16 487,00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21 439,00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22 145,00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12 921,00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14 583,00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20 645,00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20 851,00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23 803,00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24 470,00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23 276,00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23 869,00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24 131,00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24 445,00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18 299,00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20 734,00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20 410,00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22 930,00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22 930,00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22 930,00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24 768,00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26 735,00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28 949,00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30 099,00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23 780,00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29 611,00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26 900,00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21 580,00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20 119,00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22 870,00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15 917,00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16 774,00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16 891,00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17 748,00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17 093,00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19 588,00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24 558,00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21 103,00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23 467,00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23 467,00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23 467,00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16 353,00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17 233,00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19 832,00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19 832,00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19 832,00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19 832,00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23 105,00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22 281,00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23 498,00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35 924,00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35 924,00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35 924,00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35 924,00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17 078,00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18 455,00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20 839,00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54 361,00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105 410,00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62 073,00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18 522,00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19 424,00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22 546,00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22 630,00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22 845,00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22 968,00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20 669,00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21 578,00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23 331,00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21 355,00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23 683,00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25 085,00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19 861,00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21 136,00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23 544,00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24 500,00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25 000,00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4290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625311"/>
              </p:ext>
            </p:extLst>
          </p:nvPr>
        </p:nvGraphicFramePr>
        <p:xfrm>
          <a:off x="374755" y="1451615"/>
          <a:ext cx="8506356" cy="5223497"/>
        </p:xfrm>
        <a:graphic>
          <a:graphicData uri="http://schemas.openxmlformats.org/drawingml/2006/table">
            <a:tbl>
              <a:tblPr/>
              <a:tblGrid>
                <a:gridCol w="2141281"/>
                <a:gridCol w="1061875"/>
                <a:gridCol w="1061875"/>
                <a:gridCol w="1061875"/>
                <a:gridCol w="1061875"/>
                <a:gridCol w="1061875"/>
                <a:gridCol w="1055700"/>
              </a:tblGrid>
              <a:tr h="35667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детей в возрасте 1 - 6 лет, получающих дошкольную образовательную услугу и (или) услугу по их содержанию в муниципальных образовательных учреждениях в общей численности детей в возрасте 1 - 6 лет,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053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00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10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107,14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107,14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107,14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4290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5161906"/>
              </p:ext>
            </p:extLst>
          </p:nvPr>
        </p:nvGraphicFramePr>
        <p:xfrm>
          <a:off x="491491" y="1417320"/>
          <a:ext cx="8423908" cy="5189223"/>
        </p:xfrm>
        <a:graphic>
          <a:graphicData uri="http://schemas.openxmlformats.org/drawingml/2006/table">
            <a:tbl>
              <a:tblPr/>
              <a:tblGrid>
                <a:gridCol w="2144045"/>
                <a:gridCol w="1047659"/>
                <a:gridCol w="1047659"/>
                <a:gridCol w="1047659"/>
                <a:gridCol w="1047659"/>
                <a:gridCol w="1047659"/>
                <a:gridCol w="1041568"/>
              </a:tblGrid>
              <a:tr h="35433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детей в возрасте 1 - 6 лет, стоящих на учете для определения в муниципальные дошкольные образовательные учреждения, в общей численности детей в возрасте 1-6 лет,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2245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9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9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9149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19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0398226"/>
              </p:ext>
            </p:extLst>
          </p:nvPr>
        </p:nvGraphicFramePr>
        <p:xfrm>
          <a:off x="524656" y="1448259"/>
          <a:ext cx="8361648" cy="507073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7381767"/>
                <a:gridCol w="979881"/>
              </a:tblGrid>
              <a:tr h="254364">
                <a:tc>
                  <a:txBody>
                    <a:bodyPr/>
                    <a:lstStyle/>
                    <a:p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ВВЕДЕНИЕ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3 </a:t>
                      </a:r>
                      <a:r>
                        <a:rPr kumimoji="0" lang="ru-RU" sz="11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- 4</a:t>
                      </a:r>
                      <a:endParaRPr kumimoji="0" lang="ru-RU" sz="11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</a:tr>
              <a:tr h="445137">
                <a:tc>
                  <a:txBody>
                    <a:bodyPr/>
                    <a:lstStyle/>
                    <a:p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1. Значения показателей эффективности для оценки эффективности деятельности органов местного самоуправления городского округа и муниципальных районов Новгородской области за 2018 год и плановый период до 2021 года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43119" rtl="0" eaLnBrk="1" latinLnBrk="0" hangingPunct="1"/>
                      <a:endParaRPr kumimoji="0" lang="ru-RU" sz="11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1043119" rtl="0" eaLnBrk="1" latinLnBrk="0" hangingPunct="1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5 - 62</a:t>
                      </a:r>
                    </a:p>
                  </a:txBody>
                  <a:tcPr>
                    <a:noFill/>
                  </a:tcPr>
                </a:tc>
              </a:tr>
              <a:tr h="37684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2. Нормативная правовая база , принятая с целью реализации на территории области Указа Президента Российской Федерации от 28 апреля 2008 года № 607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63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</a:tr>
              <a:tr h="2590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3. Общая информация о городском округе и муниципальных районах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64 - 65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</a:tr>
              <a:tr h="376841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 Мониторинг показателей эффективности деятельности органов местного самоуправления городского округа и муниципальных районов области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66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</a:tr>
              <a:tr h="281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4.1. Экономическое развитие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66 - 75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236511">
                <a:tc>
                  <a:txBody>
                    <a:bodyPr/>
                    <a:lstStyle/>
                    <a:p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4.2. Дошкольное образование 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76 - 78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1826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4.3. Общее и дополнительное образование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79 - 82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4.4. Культура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83 - 85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4.5. Физическая культура и спорт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86 - 87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.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6.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Жилищное строительство и обеспечение граждан жильем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88 - 89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4.7.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Жилищно-коммунальное хозяйство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90 - 91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4.8.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Организация муниципального управления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92 - 96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279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4.9.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Энергосбережение и повышение энергетической эффективности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97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37684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5</a:t>
                      </a:r>
                      <a:r>
                        <a:rPr kumimoji="0" lang="en-US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.</a:t>
                      </a: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 Итоги комплексной оценки эффективности деятельности органов местного самоуправления городского округа и муниципальных районов области за 2018 г.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itchFamily="18" charset="0"/>
                        </a:rPr>
                        <a:t>98 - 99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524656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119417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4698990"/>
              </p:ext>
            </p:extLst>
          </p:nvPr>
        </p:nvGraphicFramePr>
        <p:xfrm>
          <a:off x="400050" y="1463041"/>
          <a:ext cx="8469629" cy="5143498"/>
        </p:xfrm>
        <a:graphic>
          <a:graphicData uri="http://schemas.openxmlformats.org/drawingml/2006/table">
            <a:tbl>
              <a:tblPr/>
              <a:tblGrid>
                <a:gridCol w="2155683"/>
                <a:gridCol w="1053345"/>
                <a:gridCol w="1053345"/>
                <a:gridCol w="1053345"/>
                <a:gridCol w="1053345"/>
                <a:gridCol w="1053345"/>
                <a:gridCol w="1047221"/>
              </a:tblGrid>
              <a:tr h="47862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муниципальных дошкольных образовательных учреждений, здания которых находятся в аварийном состоянии или требуют капитального ремонта, в общем числе муниципальных дошкольных образовательных учреждений,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7947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768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76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16,07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9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4,81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9,32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10,38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0005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890659"/>
              </p:ext>
            </p:extLst>
          </p:nvPr>
        </p:nvGraphicFramePr>
        <p:xfrm>
          <a:off x="422912" y="1474465"/>
          <a:ext cx="8458199" cy="5103307"/>
        </p:xfrm>
        <a:graphic>
          <a:graphicData uri="http://schemas.openxmlformats.org/drawingml/2006/table">
            <a:tbl>
              <a:tblPr/>
              <a:tblGrid>
                <a:gridCol w="2152772"/>
                <a:gridCol w="1051924"/>
                <a:gridCol w="1051924"/>
                <a:gridCol w="1051924"/>
                <a:gridCol w="1051924"/>
                <a:gridCol w="1051924"/>
                <a:gridCol w="1045807"/>
              </a:tblGrid>
              <a:tr h="347311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выпускников муниципальных общеобразовательных учреждений, не получивших аттестат о среднем (полном) образовании, в общей численности выпускников муниципальных общеобразовательных учреждений,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982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257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25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6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0,50</a:t>
                      </a:r>
                    </a:p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1541808"/>
              </p:ext>
            </p:extLst>
          </p:nvPr>
        </p:nvGraphicFramePr>
        <p:xfrm>
          <a:off x="422909" y="1451606"/>
          <a:ext cx="8423910" cy="5200645"/>
        </p:xfrm>
        <a:graphic>
          <a:graphicData uri="http://schemas.openxmlformats.org/drawingml/2006/table">
            <a:tbl>
              <a:tblPr/>
              <a:tblGrid>
                <a:gridCol w="2144047"/>
                <a:gridCol w="1047659"/>
                <a:gridCol w="1047659"/>
                <a:gridCol w="1047659"/>
                <a:gridCol w="1047659"/>
                <a:gridCol w="1047659"/>
                <a:gridCol w="1041568"/>
              </a:tblGrid>
              <a:tr h="35390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муниципальных общеобразовательных учреждений, соответствующих современным требованиям обучения, в общем количестве муниципальных общеобразовательных учреждений, %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2097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51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5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90,96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76,60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73,40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83,75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83,75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83,75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83,75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85,10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84,17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88,39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88,39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88,39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90,83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87,45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9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93,54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83,68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86,33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64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84,10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</a:t>
                      </a:r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</a:t>
                      </a:r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0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7186716"/>
              </p:ext>
            </p:extLst>
          </p:nvPr>
        </p:nvGraphicFramePr>
        <p:xfrm>
          <a:off x="411482" y="1417330"/>
          <a:ext cx="8458197" cy="5189215"/>
        </p:xfrm>
        <a:graphic>
          <a:graphicData uri="http://schemas.openxmlformats.org/drawingml/2006/table">
            <a:tbl>
              <a:tblPr/>
              <a:tblGrid>
                <a:gridCol w="2152774"/>
                <a:gridCol w="1051923"/>
                <a:gridCol w="1051923"/>
                <a:gridCol w="1051923"/>
                <a:gridCol w="1051923"/>
                <a:gridCol w="1051923"/>
                <a:gridCol w="1045808"/>
              </a:tblGrid>
              <a:tr h="35312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муниципальных общеобразовательных учреждений, здания которых находятся в аварийном состоянии или требуют капитального ремонта, в общем количестве муниципальных общеобразовательных учреждений, %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829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00" marR="7700" marT="770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81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781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22,22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11,11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56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37,50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26,67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2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00" marR="7700" marT="770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3,42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3,76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13,5</a:t>
                      </a:r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13,0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13,00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13,00</a:t>
                      </a:r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 </a:t>
                      </a:r>
                    </a:p>
                  </a:txBody>
                  <a:tcPr marL="7700" marR="7700" marT="7700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1148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6350434"/>
              </p:ext>
            </p:extLst>
          </p:nvPr>
        </p:nvGraphicFramePr>
        <p:xfrm>
          <a:off x="367259" y="1383024"/>
          <a:ext cx="8536713" cy="5280664"/>
        </p:xfrm>
        <a:graphic>
          <a:graphicData uri="http://schemas.openxmlformats.org/drawingml/2006/table">
            <a:tbl>
              <a:tblPr/>
              <a:tblGrid>
                <a:gridCol w="2111990"/>
                <a:gridCol w="1071826"/>
                <a:gridCol w="1071826"/>
                <a:gridCol w="1071826"/>
                <a:gridCol w="1071826"/>
                <a:gridCol w="1071826"/>
                <a:gridCol w="1065593"/>
              </a:tblGrid>
              <a:tr h="36057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детей первой и второй групп здоровья в общей численности обучающихся в муниципальных общеобразовательных учреждениях,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399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52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45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8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28574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7192768"/>
              </p:ext>
            </p:extLst>
          </p:nvPr>
        </p:nvGraphicFramePr>
        <p:xfrm>
          <a:off x="434339" y="1428743"/>
          <a:ext cx="8492492" cy="5223520"/>
        </p:xfrm>
        <a:graphic>
          <a:graphicData uri="http://schemas.openxmlformats.org/drawingml/2006/table">
            <a:tbl>
              <a:tblPr/>
              <a:tblGrid>
                <a:gridCol w="2161500"/>
                <a:gridCol w="1056189"/>
                <a:gridCol w="1056189"/>
                <a:gridCol w="1056189"/>
                <a:gridCol w="1056189"/>
                <a:gridCol w="1056189"/>
                <a:gridCol w="1050047"/>
              </a:tblGrid>
              <a:tr h="35667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обучающихся в муниципальных общеобразовательных учреждениях, занимающихся во вторую (третью) смену, в общей численности обучающихся в муниципальных общеобразовательных учреждениях,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053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00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10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3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3433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886247"/>
              </p:ext>
            </p:extLst>
          </p:nvPr>
        </p:nvGraphicFramePr>
        <p:xfrm>
          <a:off x="422912" y="1417320"/>
          <a:ext cx="8423907" cy="5177796"/>
        </p:xfrm>
        <a:graphic>
          <a:graphicData uri="http://schemas.openxmlformats.org/drawingml/2006/table">
            <a:tbl>
              <a:tblPr/>
              <a:tblGrid>
                <a:gridCol w="2144045"/>
                <a:gridCol w="1047659"/>
                <a:gridCol w="1047659"/>
                <a:gridCol w="1047659"/>
                <a:gridCol w="1047659"/>
                <a:gridCol w="1047659"/>
                <a:gridCol w="1041567"/>
              </a:tblGrid>
              <a:tr h="353554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Расходы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бюджета муниципального образования на общее образование в расчете на 1 обучающегося в муниципальных общеобразовательных учреждениях,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тыс.руб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975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19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19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139,54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103,71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120,88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7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9640696"/>
              </p:ext>
            </p:extLst>
          </p:nvPr>
        </p:nvGraphicFramePr>
        <p:xfrm>
          <a:off x="411478" y="1487277"/>
          <a:ext cx="8469629" cy="5176412"/>
        </p:xfrm>
        <a:graphic>
          <a:graphicData uri="http://schemas.openxmlformats.org/drawingml/2006/table">
            <a:tbl>
              <a:tblPr/>
              <a:tblGrid>
                <a:gridCol w="2155683"/>
                <a:gridCol w="1053345"/>
                <a:gridCol w="1053345"/>
                <a:gridCol w="1053345"/>
                <a:gridCol w="1053345"/>
                <a:gridCol w="1053345"/>
                <a:gridCol w="1047221"/>
              </a:tblGrid>
              <a:tr h="428606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детей в возрасте 5-18 лет, получающих услуги по дополнительному образованию в организациях различной организационно-правовой формы и формы собственности, в общей численности детей данной возрастной группы,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044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15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315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97,67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97,67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72,37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73,86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74,56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92,22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99,87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65,90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66,81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96,39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96,42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76,39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76,39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76,39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76,39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94,32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93,28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80,52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80,52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80,52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80,52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96,83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96,80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71,02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72,57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72,57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75,20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75,20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91,50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91,79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71,04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97,60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96,37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75,34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98,74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98,74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71,60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97,09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94,76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74,34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72,97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74,82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92,73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98,58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90,10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84,53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80,66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61,96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61,96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61,96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61,96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96,42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60,79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62,28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82,35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99,87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95,19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90,81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70,98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96,42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96,36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70,91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71,99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77,04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9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96,94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96,30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86,26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79701" y="299137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212735"/>
              </p:ext>
            </p:extLst>
          </p:nvPr>
        </p:nvGraphicFramePr>
        <p:xfrm>
          <a:off x="411478" y="1405884"/>
          <a:ext cx="8526782" cy="5203853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8"/>
              </a:tblGrid>
              <a:tr h="21818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Уровень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фактической обеспеченности учреждениями культуры клубного типа, %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187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727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72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</a:t>
                      </a:r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110,08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91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109,93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109,93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104,68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104,68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105,37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92,37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33,65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103,38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81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119,62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113,46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11478" y="293219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575797"/>
              </p:ext>
            </p:extLst>
          </p:nvPr>
        </p:nvGraphicFramePr>
        <p:xfrm>
          <a:off x="342899" y="1551240"/>
          <a:ext cx="8538208" cy="4903797"/>
        </p:xfrm>
        <a:graphic>
          <a:graphicData uri="http://schemas.openxmlformats.org/drawingml/2006/table">
            <a:tbl>
              <a:tblPr/>
              <a:tblGrid>
                <a:gridCol w="2173138"/>
                <a:gridCol w="1061874"/>
                <a:gridCol w="1061874"/>
                <a:gridCol w="1061874"/>
                <a:gridCol w="1061874"/>
                <a:gridCol w="1061874"/>
                <a:gridCol w="1055700"/>
              </a:tblGrid>
              <a:tr h="20700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Уровень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фактической обеспеченности библиотеками, %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467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51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05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121,74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146,15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146,15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130,77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130,77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130,77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177,78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177,78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177,78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6193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76,92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127,27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127,27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127,27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5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119,01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117,67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111,66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4289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29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524656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 smtClean="0">
                <a:solidFill>
                  <a:srgbClr val="F34840"/>
                </a:solidFill>
              </a:rPr>
              <a:t>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4236375"/>
              </p:ext>
            </p:extLst>
          </p:nvPr>
        </p:nvGraphicFramePr>
        <p:xfrm>
          <a:off x="524656" y="1547842"/>
          <a:ext cx="8432057" cy="4774585"/>
        </p:xfrm>
        <a:graphic>
          <a:graphicData uri="http://schemas.openxmlformats.org/drawingml/2006/table">
            <a:tbl>
              <a:tblPr firstRow="1" bandRow="1"/>
              <a:tblGrid>
                <a:gridCol w="8432057"/>
              </a:tblGrid>
              <a:tr h="4658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r>
                        <a:rPr lang="ru-RU" sz="1800" dirty="0" smtClean="0">
                          <a:solidFill>
                            <a:schemeClr val="tx1"/>
                          </a:solidFill>
                        </a:rPr>
                        <a:t>ВВЕДЕНИЕ</a:t>
                      </a:r>
                      <a:endParaRPr lang="ru-RU" sz="1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430877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r>
                        <a:rPr lang="ru-RU" sz="1300" kern="1200" dirty="0" smtClean="0"/>
                        <a:t>Сводный доклад о результатах мониторинга эффективности деятельности органов местного самоуправления городского округа и муниципальных районов Новгородской области по итогам 2018 г. (далее Сводный доклад) подготовлен в соответствии с Указом Президента Российской Федерации от 28 апреля 2008 года № 607 «Об оценке эффективности деятельности органов местного самоуправления городских округов и муниципальных районов»  и Методическими рекомендациями по подготовке сводного доклада субъекта Российской Федерации о результатах мониторинга эффективности деятельности органов местного самоуправления городских округов и муниципальных районов, расположенных в границах субъекта </a:t>
                      </a:r>
                      <a:r>
                        <a:rPr lang="ru-RU" sz="1300" kern="1200" smtClean="0"/>
                        <a:t>Российской федерации, </a:t>
                      </a:r>
                      <a:r>
                        <a:rPr lang="ru-RU" sz="1300" kern="1200" dirty="0" smtClean="0"/>
                        <a:t>и его размещению в государственной автоматизированной информационной системе «Управление» (письмо Минэкономразвития России от 18.07.2017 №19782-АЦ/Д14и). </a:t>
                      </a:r>
                    </a:p>
                    <a:p>
                      <a:pPr marL="0" algn="just" defTabSz="1043119" rtl="0" eaLnBrk="1" latinLnBrk="0" hangingPunct="1"/>
                      <a:r>
                        <a:rPr lang="ru-RU" sz="1300" kern="1200" dirty="0" smtClean="0"/>
                        <a:t>По результатам мониторинга</a:t>
                      </a:r>
                      <a:r>
                        <a:rPr lang="ru-RU" sz="1300" kern="1200" baseline="0" dirty="0" smtClean="0"/>
                        <a:t> </a:t>
                      </a:r>
                      <a:r>
                        <a:rPr lang="ru-RU" sz="1300" kern="1200" dirty="0" smtClean="0"/>
                        <a:t>эффективности деятельности ОМСУ Новгородской области определены «проблемные зоны» развития и подготовлены рекомендации, направленные на повышение эффективности деятельности ОМСУ. При подготовке Сводного доклада использовались данные, представленные в докладах Глав городского округа и муниципальных районов области, и официальные данные органов исполнительной власти области и </a:t>
                      </a:r>
                      <a:r>
                        <a:rPr lang="ru-RU" sz="1300" kern="1200" dirty="0" err="1" smtClean="0"/>
                        <a:t>Новгородстата</a:t>
                      </a:r>
                      <a:r>
                        <a:rPr lang="ru-RU" sz="1300" kern="1200" dirty="0" smtClean="0"/>
                        <a:t>. По итогам за 2018 г. комплексная оценка эффективности деятельности органов местного самоуправления городского округа и муниципальных районов области проводилась по уровню и динамике достигнутых значений показателей эффективности, исходя из значений индекса среднего темпа роста показателя за 2015-2018 </a:t>
                      </a:r>
                      <a:r>
                        <a:rPr lang="ru-RU" sz="1300" kern="1200" dirty="0" err="1" smtClean="0"/>
                        <a:t>г.г</a:t>
                      </a:r>
                      <a:r>
                        <a:rPr lang="ru-RU" sz="1300" kern="1200" dirty="0" smtClean="0"/>
                        <a:t>. и индекса среднего объема показателя за 2016-2018 </a:t>
                      </a:r>
                      <a:r>
                        <a:rPr lang="ru-RU" sz="1300" kern="1200" dirty="0" err="1" smtClean="0"/>
                        <a:t>г.г</a:t>
                      </a:r>
                      <a:r>
                        <a:rPr lang="ru-RU" sz="1300" kern="1200" dirty="0" smtClean="0"/>
                        <a:t>. </a:t>
                      </a:r>
                    </a:p>
                    <a:p>
                      <a:pPr marL="0" algn="just" defTabSz="1043119" rtl="0" eaLnBrk="1" latinLnBrk="0" hangingPunct="1"/>
                      <a:r>
                        <a:rPr lang="ru-RU" sz="1300" kern="1200" dirty="0" smtClean="0"/>
                        <a:t>В бюджете Новгородской области на 2019 г. не предусмотрены средства на дотации бюджетам муниципальных районов, городского округа области  на гранты за достижение наилучших значений показателей деятельности органов местного самоуправления городских округов и муниципальных районов по итогам 2018 г.</a:t>
                      </a:r>
                      <a:endParaRPr lang="ru-RU" sz="13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1647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419301"/>
              </p:ext>
            </p:extLst>
          </p:nvPr>
        </p:nvGraphicFramePr>
        <p:xfrm>
          <a:off x="514349" y="1421175"/>
          <a:ext cx="8332472" cy="5103422"/>
        </p:xfrm>
        <a:graphic>
          <a:graphicData uri="http://schemas.openxmlformats.org/drawingml/2006/table">
            <a:tbl>
              <a:tblPr/>
              <a:tblGrid>
                <a:gridCol w="2120774"/>
                <a:gridCol w="1036287"/>
                <a:gridCol w="1036287"/>
                <a:gridCol w="1036287"/>
                <a:gridCol w="1036287"/>
                <a:gridCol w="1036287"/>
                <a:gridCol w="1030263"/>
              </a:tblGrid>
              <a:tr h="167190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Уровень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фактической обеспеченности парками культуры и отдыха, %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0337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15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515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0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1434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362876"/>
              </p:ext>
            </p:extLst>
          </p:nvPr>
        </p:nvGraphicFramePr>
        <p:xfrm>
          <a:off x="457198" y="1600206"/>
          <a:ext cx="8412481" cy="5063480"/>
        </p:xfrm>
        <a:graphic>
          <a:graphicData uri="http://schemas.openxmlformats.org/drawingml/2006/table">
            <a:tbl>
              <a:tblPr/>
              <a:tblGrid>
                <a:gridCol w="2141136"/>
                <a:gridCol w="1046238"/>
                <a:gridCol w="1046238"/>
                <a:gridCol w="1046238"/>
                <a:gridCol w="1046238"/>
                <a:gridCol w="1046238"/>
                <a:gridCol w="1040155"/>
              </a:tblGrid>
              <a:tr h="34574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муниципальных учреждений культуры, здания которых находятся в аварийном состоянии или требуют капитального ремонта, в общем количестве муниципальных учреждений культуры,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928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17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117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28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41627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92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827589"/>
              </p:ext>
            </p:extLst>
          </p:nvPr>
        </p:nvGraphicFramePr>
        <p:xfrm>
          <a:off x="411478" y="1600210"/>
          <a:ext cx="8503922" cy="5040623"/>
        </p:xfrm>
        <a:graphic>
          <a:graphicData uri="http://schemas.openxmlformats.org/drawingml/2006/table">
            <a:tbl>
              <a:tblPr/>
              <a:tblGrid>
                <a:gridCol w="2164411"/>
                <a:gridCol w="1057610"/>
                <a:gridCol w="1057610"/>
                <a:gridCol w="1057610"/>
                <a:gridCol w="1057610"/>
                <a:gridCol w="1057610"/>
                <a:gridCol w="1051461"/>
              </a:tblGrid>
              <a:tr h="469053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объектов культурного наследия, находящихся в муниципальной собственности и требующих консервации или реставрации, в общем количестве объектов культурного наследия, находящихся в муниципальной собственности,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5588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53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153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76,19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73,68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38,89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14,63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13,68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5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27,31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1147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1507637"/>
              </p:ext>
            </p:extLst>
          </p:nvPr>
        </p:nvGraphicFramePr>
        <p:xfrm>
          <a:off x="434715" y="1405883"/>
          <a:ext cx="8276217" cy="5003063"/>
        </p:xfrm>
        <a:graphic>
          <a:graphicData uri="http://schemas.openxmlformats.org/drawingml/2006/table">
            <a:tbl>
              <a:tblPr/>
              <a:tblGrid>
                <a:gridCol w="2148780"/>
                <a:gridCol w="1022230"/>
                <a:gridCol w="1022230"/>
                <a:gridCol w="1022230"/>
                <a:gridCol w="1022230"/>
                <a:gridCol w="1022230"/>
                <a:gridCol w="1016287"/>
              </a:tblGrid>
              <a:tr h="21111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населения, систематически занимающегося физической культурой и спортом, %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6937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66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66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46,41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42,37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</a:t>
                      </a:r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25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46,03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36,59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40,12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43,97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39,65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39,73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9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5145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045034"/>
              </p:ext>
            </p:extLst>
          </p:nvPr>
        </p:nvGraphicFramePr>
        <p:xfrm>
          <a:off x="388622" y="1485906"/>
          <a:ext cx="8435339" cy="5097779"/>
        </p:xfrm>
        <a:graphic>
          <a:graphicData uri="http://schemas.openxmlformats.org/drawingml/2006/table">
            <a:tbl>
              <a:tblPr/>
              <a:tblGrid>
                <a:gridCol w="2146954"/>
                <a:gridCol w="1049081"/>
                <a:gridCol w="1049081"/>
                <a:gridCol w="1049081"/>
                <a:gridCol w="1049081"/>
                <a:gridCol w="1049081"/>
                <a:gridCol w="1042980"/>
              </a:tblGrid>
              <a:tr h="348091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обучающихся, систематически занимающихся физической культурой и спортом, в общей численности обучающихся,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091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28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328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110,40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102,75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119,69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146,11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106,53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04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56077" y="293845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9029867"/>
              </p:ext>
            </p:extLst>
          </p:nvPr>
        </p:nvGraphicFramePr>
        <p:xfrm>
          <a:off x="284813" y="1476259"/>
          <a:ext cx="8642017" cy="5084624"/>
        </p:xfrm>
        <a:graphic>
          <a:graphicData uri="http://schemas.openxmlformats.org/drawingml/2006/table">
            <a:tbl>
              <a:tblPr/>
              <a:tblGrid>
                <a:gridCol w="2151495"/>
                <a:gridCol w="1082803"/>
                <a:gridCol w="1082803"/>
                <a:gridCol w="1082803"/>
                <a:gridCol w="1082803"/>
                <a:gridCol w="1082803"/>
                <a:gridCol w="1076507"/>
              </a:tblGrid>
              <a:tr h="21339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Общая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площадь жилых помещений, приходящаяся в среднем на одного жителя, - всего, кв.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831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09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009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49,97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41,41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698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38,41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30,94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37,12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31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31,77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228596" y="299141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5023566"/>
              </p:ext>
            </p:extLst>
          </p:nvPr>
        </p:nvGraphicFramePr>
        <p:xfrm>
          <a:off x="307298" y="1476259"/>
          <a:ext cx="8619532" cy="5198310"/>
        </p:xfrm>
        <a:graphic>
          <a:graphicData uri="http://schemas.openxmlformats.org/drawingml/2006/table">
            <a:tbl>
              <a:tblPr/>
              <a:tblGrid>
                <a:gridCol w="2129010"/>
                <a:gridCol w="1082803"/>
                <a:gridCol w="1082803"/>
                <a:gridCol w="1082803"/>
                <a:gridCol w="1082803"/>
                <a:gridCol w="1082803"/>
                <a:gridCol w="1076507"/>
              </a:tblGrid>
              <a:tr h="21339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том числе введенная в действие за год,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кв.м</a:t>
                      </a:r>
                      <a:endParaRPr lang="ru-RU" sz="800" b="1" i="0" u="none" strike="noStrike" dirty="0" smtClean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  <a:p>
                      <a:pPr algn="l" fontAlgn="t"/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831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09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438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7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063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7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83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0,59</a:t>
                      </a:r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0,38</a:t>
                      </a:r>
                    </a:p>
                    <a:p>
                      <a:pPr marL="457200" lvl="1" algn="r" defTabSz="914400" rtl="0" eaLnBrk="1" fontAlgn="t" latinLnBrk="0" hangingPunct="1"/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0,44</a:t>
                      </a:r>
                    </a:p>
                    <a:p>
                      <a:pPr marL="457200" lvl="1" algn="r" defTabSz="914400" rtl="0" eaLnBrk="1" fontAlgn="t" latinLnBrk="0" hangingPunct="1"/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0,43</a:t>
                      </a:r>
                    </a:p>
                    <a:p>
                      <a:pPr marL="457200" lvl="1" algn="r" defTabSz="914400" rtl="0" eaLnBrk="1" fontAlgn="t" latinLnBrk="0" hangingPunct="1"/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0,48</a:t>
                      </a:r>
                    </a:p>
                    <a:p>
                      <a:pPr marL="457200" lvl="1" algn="r" defTabSz="914400" rtl="0" eaLnBrk="1" fontAlgn="t" latinLnBrk="0" hangingPunct="1"/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algn="r" defTabSz="914400" rtl="0" eaLnBrk="1" fontAlgn="t" latinLnBrk="0" hangingPunct="1"/>
                      <a:r>
                        <a:rPr lang="ru-RU" sz="7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0,46</a:t>
                      </a:r>
                    </a:p>
                    <a:p>
                      <a:pPr marL="457200" lvl="1" algn="r" defTabSz="914400" rtl="0" eaLnBrk="1" fontAlgn="t" latinLnBrk="0" hangingPunct="1"/>
                      <a:endParaRPr lang="ru-RU" sz="7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228596" y="299141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549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7264067"/>
              </p:ext>
            </p:extLst>
          </p:nvPr>
        </p:nvGraphicFramePr>
        <p:xfrm>
          <a:off x="434339" y="1360174"/>
          <a:ext cx="8503919" cy="5303514"/>
        </p:xfrm>
        <a:graphic>
          <a:graphicData uri="http://schemas.openxmlformats.org/drawingml/2006/table">
            <a:tbl>
              <a:tblPr/>
              <a:tblGrid>
                <a:gridCol w="2164409"/>
                <a:gridCol w="1057610"/>
                <a:gridCol w="1057610"/>
                <a:gridCol w="1057610"/>
                <a:gridCol w="1057610"/>
                <a:gridCol w="1057610"/>
                <a:gridCol w="1051460"/>
              </a:tblGrid>
              <a:tr h="36213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Площадь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земельных участков, предоставленных для строительства в расчете на 10 тыс.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чел.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населения - всего, га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938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92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5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3433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0571126"/>
              </p:ext>
            </p:extLst>
          </p:nvPr>
        </p:nvGraphicFramePr>
        <p:xfrm>
          <a:off x="434339" y="1360174"/>
          <a:ext cx="8503919" cy="5313051"/>
        </p:xfrm>
        <a:graphic>
          <a:graphicData uri="http://schemas.openxmlformats.org/drawingml/2006/table">
            <a:tbl>
              <a:tblPr/>
              <a:tblGrid>
                <a:gridCol w="2164409"/>
                <a:gridCol w="1057610"/>
                <a:gridCol w="1057610"/>
                <a:gridCol w="1057610"/>
                <a:gridCol w="1057610"/>
                <a:gridCol w="1057610"/>
                <a:gridCol w="1051460"/>
              </a:tblGrid>
              <a:tr h="36213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том числе земельных участков, предоставленных для жилищного строительства, индивидуального строительства и комплексного освоения в целях жилищного строительства, га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938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925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5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14,31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14,47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5,60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10,98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5,08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17,34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5,53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9,99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7,50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6,61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4,68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0,30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06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2,52</a:t>
                      </a:r>
                    </a:p>
                    <a:p>
                      <a:pPr marL="0" algn="r" defTabSz="914400" rtl="0" eaLnBrk="1" fontAlgn="t" latinLnBrk="0" hangingPunct="1"/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3,42</a:t>
                      </a:r>
                    </a:p>
                    <a:p>
                      <a:pPr marL="0" algn="r" defTabSz="914400" rtl="0" eaLnBrk="1" fontAlgn="t" latinLnBrk="0" hangingPunct="1"/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1,99</a:t>
                      </a:r>
                    </a:p>
                    <a:p>
                      <a:pPr marL="0" algn="r" defTabSz="914400" rtl="0" eaLnBrk="1" fontAlgn="t" latinLnBrk="0" hangingPunct="1"/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2,58</a:t>
                      </a:r>
                    </a:p>
                    <a:p>
                      <a:pPr marL="0" algn="r" defTabSz="914400" rtl="0" eaLnBrk="1" fontAlgn="t" latinLnBrk="0" hangingPunct="1"/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2,64</a:t>
                      </a:r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1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2,54</a:t>
                      </a:r>
                      <a:endParaRPr lang="ru-RU" sz="600" b="1" i="0" u="none" strike="noStrike" kern="1200" dirty="0">
                        <a:solidFill>
                          <a:srgbClr val="000000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3433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941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3093408"/>
              </p:ext>
            </p:extLst>
          </p:nvPr>
        </p:nvGraphicFramePr>
        <p:xfrm>
          <a:off x="457198" y="1497319"/>
          <a:ext cx="8378190" cy="4949200"/>
        </p:xfrm>
        <a:graphic>
          <a:graphicData uri="http://schemas.openxmlformats.org/drawingml/2006/table">
            <a:tbl>
              <a:tblPr/>
              <a:tblGrid>
                <a:gridCol w="2132410"/>
                <a:gridCol w="1041973"/>
                <a:gridCol w="1041973"/>
                <a:gridCol w="1041973"/>
                <a:gridCol w="1041973"/>
                <a:gridCol w="1041973"/>
                <a:gridCol w="1035915"/>
              </a:tblGrid>
              <a:tr h="460543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Площадь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земельных участков, предоставленных для строительства, в отношении которых со дня принятия решения о предоставлении земельного участка или подписания протокола о результатах торгов (конкурсов, аукционов) не было получено разрешение на ввод в эксплуатацию: объектов жилищного строительства - в течение трех лет, кв.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3491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06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60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4 780,00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3 413,00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48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Всего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5 273,00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3 906,00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7970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39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65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524656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 smtClean="0">
                <a:solidFill>
                  <a:srgbClr val="F34840"/>
                </a:solidFill>
              </a:rPr>
              <a:t>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0822818"/>
              </p:ext>
            </p:extLst>
          </p:nvPr>
        </p:nvGraphicFramePr>
        <p:xfrm>
          <a:off x="436521" y="1728076"/>
          <a:ext cx="8469829" cy="4193539"/>
        </p:xfrm>
        <a:graphic>
          <a:graphicData uri="http://schemas.openxmlformats.org/drawingml/2006/table">
            <a:tbl>
              <a:tblPr firstRow="1" bandRow="1"/>
              <a:tblGrid>
                <a:gridCol w="3621582"/>
                <a:gridCol w="4848247"/>
              </a:tblGrid>
              <a:tr h="22854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В Сводном докладе применены следующие условные обозначения:</a:t>
                      </a:r>
                    </a:p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kern="1200" noProof="0" dirty="0" smtClean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just" defTabSz="1043119" rtl="0" eaLnBrk="1" latinLnBrk="0" hangingPunct="1"/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г. – год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ОМСУ – органы местного самоуправления</a:t>
                      </a:r>
                      <a:endParaRPr lang="ru-RU" sz="140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ед. – единица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АНО – автономная некоммерческая </a:t>
                      </a:r>
                      <a:r>
                        <a:rPr lang="ru-RU" sz="1400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организация </a:t>
                      </a:r>
                      <a:endParaRPr lang="ru-RU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кв.м. – квадратный метр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ГОАУ – государственное областное автономное учреждение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куб.м. – кубический метр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ДОУ – дошкольное образовательное учреждение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Гкал. – гигакалория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субъекты МСП – субъекты малого и среднего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п.п. – процентный пункт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предпринимательства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7529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 - процент 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АО</a:t>
                      </a:r>
                      <a:r>
                        <a:rPr lang="ru-RU" sz="14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– акционерное общество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225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тыс. – тысяча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МКД </a:t>
                      </a:r>
                      <a:r>
                        <a:rPr kumimoji="0" lang="ru-RU" sz="1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– многоквартирный дом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млн. - миллион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млрд. - миллиард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noProof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руб. – рублей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28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just" defTabSz="104311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чел. – человек</a:t>
                      </a:r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algn="just" defTabSz="1043119" rtl="0" eaLnBrk="1" latinLnBrk="0" hangingPunct="1"/>
                      <a:endParaRPr lang="ru-RU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6516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3114419"/>
              </p:ext>
            </p:extLst>
          </p:nvPr>
        </p:nvGraphicFramePr>
        <p:xfrm>
          <a:off x="502918" y="1428755"/>
          <a:ext cx="8389622" cy="5143494"/>
        </p:xfrm>
        <a:graphic>
          <a:graphicData uri="http://schemas.openxmlformats.org/drawingml/2006/table">
            <a:tbl>
              <a:tblPr/>
              <a:tblGrid>
                <a:gridCol w="2135319"/>
                <a:gridCol w="1043395"/>
                <a:gridCol w="1043395"/>
                <a:gridCol w="1043395"/>
                <a:gridCol w="1043395"/>
                <a:gridCol w="1043395"/>
                <a:gridCol w="1037328"/>
              </a:tblGrid>
              <a:tr h="599436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Площадь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земельных участков, предоставленных для строительства, в отношении которых со дня принятия решения о предоставлении земельного участка или подписания протокола о результатах торгов (конкурсов, аукционов) не было получено разрешение на ввод в эксплуатацию: иных объектов капитального строительства - в течение пяти лет, кв.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489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326" marR="7326" marT="73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71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9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33 440,43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22 720,43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22 720,43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357 334,00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357 334,00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360 000,00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65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Всего по области</a:t>
                      </a:r>
                    </a:p>
                  </a:txBody>
                  <a:tcPr marL="7326" marR="7326" marT="73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392 169,43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381 449,43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384 115,43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381 395,00</a:t>
                      </a:r>
                    </a:p>
                  </a:txBody>
                  <a:tcPr marL="7326" marR="7326" marT="73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02918" y="299139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4348158"/>
              </p:ext>
            </p:extLst>
          </p:nvPr>
        </p:nvGraphicFramePr>
        <p:xfrm>
          <a:off x="422910" y="1463041"/>
          <a:ext cx="8458197" cy="5074918"/>
        </p:xfrm>
        <a:graphic>
          <a:graphicData uri="http://schemas.openxmlformats.org/drawingml/2006/table">
            <a:tbl>
              <a:tblPr/>
              <a:tblGrid>
                <a:gridCol w="2152774"/>
                <a:gridCol w="1051923"/>
                <a:gridCol w="1051923"/>
                <a:gridCol w="1051923"/>
                <a:gridCol w="1051923"/>
                <a:gridCol w="1051923"/>
                <a:gridCol w="1045808"/>
              </a:tblGrid>
              <a:tr h="47224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многоквартирных домов, в которых собственники помещений выбрали и реализуют один из способов управления многоквартирными домами, в общем числе многоквартирных домов, в которых собственники помещений должны выбрать способ управления данными домами,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6374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358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358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93,90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93,81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92,92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92,92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74,13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99,63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99,27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83,10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96,30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97,72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98,49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5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98,96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625086"/>
              </p:ext>
            </p:extLst>
          </p:nvPr>
        </p:nvGraphicFramePr>
        <p:xfrm>
          <a:off x="400051" y="1542361"/>
          <a:ext cx="8469628" cy="5041328"/>
        </p:xfrm>
        <a:graphic>
          <a:graphicData uri="http://schemas.openxmlformats.org/drawingml/2006/table">
            <a:tbl>
              <a:tblPr/>
              <a:tblGrid>
                <a:gridCol w="2155682"/>
                <a:gridCol w="1053345"/>
                <a:gridCol w="1053345"/>
                <a:gridCol w="1053345"/>
                <a:gridCol w="1053345"/>
                <a:gridCol w="1053345"/>
                <a:gridCol w="1047221"/>
              </a:tblGrid>
              <a:tr h="74941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7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организаций коммунального комплекса, осуществляющих производство товаров, оказание услуг по водо-, тепло-, газо-, энергоснабжению, водоотведению, очистке сточных вод, утилизации (захоронению) твердых бытовых отходов и использующих объекты коммунальной инфраструктуры на праве частной собственности, по договору аренды или концессии, участие субъекта Российской Федерации и (или) городского округа (муниципального района) в уставном капитале которых составляет не более </a:t>
                      </a:r>
                      <a:r>
                        <a:rPr lang="ru-RU" sz="7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25%, </a:t>
                      </a:r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 общего числа организаций коммунального комплекса, осуществляющих свою деятельность на территории городского (муниципального района), %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1031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6965" marR="6965" marT="696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291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29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72,73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85,71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86,67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63,64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87,50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92,59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96,00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71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6965" marR="6965" marT="696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66,82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71,70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72,22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72,56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73,02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72,56</a:t>
                      </a:r>
                    </a:p>
                  </a:txBody>
                  <a:tcPr marL="6965" marR="6965" marT="696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8916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925248"/>
              </p:ext>
            </p:extLst>
          </p:nvPr>
        </p:nvGraphicFramePr>
        <p:xfrm>
          <a:off x="331473" y="1498293"/>
          <a:ext cx="8572499" cy="5153969"/>
        </p:xfrm>
        <a:graphic>
          <a:graphicData uri="http://schemas.openxmlformats.org/drawingml/2006/table">
            <a:tbl>
              <a:tblPr/>
              <a:tblGrid>
                <a:gridCol w="2181864"/>
                <a:gridCol w="1066139"/>
                <a:gridCol w="1066139"/>
                <a:gridCol w="1066139"/>
                <a:gridCol w="1066139"/>
                <a:gridCol w="1066139"/>
                <a:gridCol w="1059940"/>
              </a:tblGrid>
              <a:tr h="26583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многоквартирных домов, расположенных на земельных участках, в отношении которых осуществлен государственный кадастровый учет,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59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41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2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97,20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31473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728500"/>
              </p:ext>
            </p:extLst>
          </p:nvPr>
        </p:nvGraphicFramePr>
        <p:xfrm>
          <a:off x="388620" y="1394470"/>
          <a:ext cx="8492491" cy="5269218"/>
        </p:xfrm>
        <a:graphic>
          <a:graphicData uri="http://schemas.openxmlformats.org/drawingml/2006/table">
            <a:tbl>
              <a:tblPr/>
              <a:tblGrid>
                <a:gridCol w="2161499"/>
                <a:gridCol w="1056189"/>
                <a:gridCol w="1056189"/>
                <a:gridCol w="1056189"/>
                <a:gridCol w="1056189"/>
                <a:gridCol w="1056189"/>
                <a:gridCol w="1050047"/>
              </a:tblGrid>
              <a:tr h="35979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населения, получившего жилые помещения и улучшившего жилищные условия в отчетном году, в общей численности населения, состоящего на учете в качестве нуждающегося в жилых помещениях,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130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81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38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8862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5796175"/>
              </p:ext>
            </p:extLst>
          </p:nvPr>
        </p:nvGraphicFramePr>
        <p:xfrm>
          <a:off x="348066" y="1428751"/>
          <a:ext cx="8521613" cy="5223508"/>
        </p:xfrm>
        <a:graphic>
          <a:graphicData uri="http://schemas.openxmlformats.org/drawingml/2006/table">
            <a:tbl>
              <a:tblPr/>
              <a:tblGrid>
                <a:gridCol w="2168914"/>
                <a:gridCol w="1059810"/>
                <a:gridCol w="1059810"/>
                <a:gridCol w="1059810"/>
                <a:gridCol w="1059810"/>
                <a:gridCol w="1059810"/>
                <a:gridCol w="1053649"/>
              </a:tblGrid>
              <a:tr h="486070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налоговых и неналоговых доходов местного бюджета (за исключением поступлений налоговых доходов по дополнительным нормативам отчислений) в общем объеме собственных доходов бюджета муниципального образования (без учета субвенций),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978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247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247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37,38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30,46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31,86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24,65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41,94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43,75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67,38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73,98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63,87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86,51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86,72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55,82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40,07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40,23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61,39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74,71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75,92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19,17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26,49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25,19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24,96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33,69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34,75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32,44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34,36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33,26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44,44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44,95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50,21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44,97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36,54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47,82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59,67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60,70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46,29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35,89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37,93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35,09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52,23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55,61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58,10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55,69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47,73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60,34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61,10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19,80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22,34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33,47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35,53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32,40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24,25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28,19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39,06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47,31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51,98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66,04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71,48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70,82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73,23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93,62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92,78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70,58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55,61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54,70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73,01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74,82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29,24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29,86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32,21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41,37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43,19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36,63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33,97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38,81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38,10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49,90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50,75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35,73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19,18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23,19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21,31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32,08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36,21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44,43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35,54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37,65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36,42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46,65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46,91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55,13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36,71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55,68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53,58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74,58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71,34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32,13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37,42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42,10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42,42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53,00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54,50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21,74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15,38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10,46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25,19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26,87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45,66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41,63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44,32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49,96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60,91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60,49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30,68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39,50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35,94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42,17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48,17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51,11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52,89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63,87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89,17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95,41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ru-RU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95,46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53,74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47,87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53,38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60,59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75,02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75,28</a:t>
                      </a:r>
                      <a:endParaRPr lang="ru-RU" sz="600" b="1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48066" y="299137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4603804"/>
              </p:ext>
            </p:extLst>
          </p:nvPr>
        </p:nvGraphicFramePr>
        <p:xfrm>
          <a:off x="457198" y="1440177"/>
          <a:ext cx="8503921" cy="5246372"/>
        </p:xfrm>
        <a:graphic>
          <a:graphicData uri="http://schemas.openxmlformats.org/drawingml/2006/table">
            <a:tbl>
              <a:tblPr/>
              <a:tblGrid>
                <a:gridCol w="2164410"/>
                <a:gridCol w="1057610"/>
                <a:gridCol w="1057610"/>
                <a:gridCol w="1057610"/>
                <a:gridCol w="1057610"/>
                <a:gridCol w="1057610"/>
                <a:gridCol w="1051461"/>
              </a:tblGrid>
              <a:tr h="48819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основных фондов организаций муниципальной формы собственности, находящихся в стадии банкротства, в основных фондах организаций муниципальной формы собственности (на конец года, по полной учетной стоимости), %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305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521" marR="7521" marT="7521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84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38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0,06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15,48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12,95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521" marR="7521" marT="7521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0,01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0,37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521" marR="7521" marT="7521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5719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898478"/>
              </p:ext>
            </p:extLst>
          </p:nvPr>
        </p:nvGraphicFramePr>
        <p:xfrm>
          <a:off x="422912" y="1428743"/>
          <a:ext cx="8481060" cy="5246369"/>
        </p:xfrm>
        <a:graphic>
          <a:graphicData uri="http://schemas.openxmlformats.org/drawingml/2006/table">
            <a:tbl>
              <a:tblPr/>
              <a:tblGrid>
                <a:gridCol w="2158591"/>
                <a:gridCol w="1054767"/>
                <a:gridCol w="1054767"/>
                <a:gridCol w="1054767"/>
                <a:gridCol w="1054767"/>
                <a:gridCol w="1054767"/>
                <a:gridCol w="1048634"/>
              </a:tblGrid>
              <a:tr h="35823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Объем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не завершенного в установленные сроки строительства, осуществляемого за счет средств бюджета городского округа (муниципального района), тыс.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591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41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2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4 327,88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4 505,00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299,80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697,10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9 901,20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989,13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763,06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147,98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312,60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Всего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763,06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21 331,99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2" y="29913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8693754"/>
              </p:ext>
            </p:extLst>
          </p:nvPr>
        </p:nvGraphicFramePr>
        <p:xfrm>
          <a:off x="445771" y="1520327"/>
          <a:ext cx="8423908" cy="5051917"/>
        </p:xfrm>
        <a:graphic>
          <a:graphicData uri="http://schemas.openxmlformats.org/drawingml/2006/table">
            <a:tbl>
              <a:tblPr/>
              <a:tblGrid>
                <a:gridCol w="2144045"/>
                <a:gridCol w="1047659"/>
                <a:gridCol w="1047659"/>
                <a:gridCol w="1047659"/>
                <a:gridCol w="1047659"/>
                <a:gridCol w="1047659"/>
                <a:gridCol w="1041568"/>
              </a:tblGrid>
              <a:tr h="291586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просроченной кредиторской задолженности по оплате труда (включая начисления на оплату труда) муниципальных учреждений,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360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398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398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43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49123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0012003"/>
              </p:ext>
            </p:extLst>
          </p:nvPr>
        </p:nvGraphicFramePr>
        <p:xfrm>
          <a:off x="457198" y="1451615"/>
          <a:ext cx="8355335" cy="5177777"/>
        </p:xfrm>
        <a:graphic>
          <a:graphicData uri="http://schemas.openxmlformats.org/drawingml/2006/table">
            <a:tbl>
              <a:tblPr/>
              <a:tblGrid>
                <a:gridCol w="2126591"/>
                <a:gridCol w="1039131"/>
                <a:gridCol w="1039131"/>
                <a:gridCol w="1039131"/>
                <a:gridCol w="1039131"/>
                <a:gridCol w="1039131"/>
                <a:gridCol w="1033089"/>
              </a:tblGrid>
              <a:tr h="35355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Расходы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бюджета муниципального образования на содержание работников органов местного самоуправления в расчете на одного жителя муниципального образования,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1976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19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1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4 178,17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4 722,24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5 692,39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5 693,89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5 252,47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5 568,66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1 553,81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1 606,02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1 834,61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1 679,00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1 743,86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1 742,18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2 476,26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2 602,64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3 122,20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3 004,42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3 002,84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3 027,04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5 290,44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5 382,25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5 850,32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5 706,06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5 744,62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5 808,76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4 406,26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4 575,92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4 927,27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4 960,38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4 857,73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4 825,49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3 437,23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3 670,85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4 081,70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3 719,26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3 751,60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3 751,60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3 621,06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3 743,89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4 134,78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4 106,34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3 880,79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3 880,79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3 390,00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3 520,96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3 902,02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3 737,71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3 674,32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3 664,31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5 489,91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6 058,30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6 634,72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6 712,24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6 813,03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6 916,89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5 512,39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5 722,84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6 128,93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5 490,84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5 450,46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5 470,59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1 901,02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1 944,93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2 068,09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2 013,02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1 963,83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1 997,29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2 674,65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2 864,67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3 003,60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3 314,27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3 295,41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3 379,90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3 070,91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3 264,36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3 388,65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3 199,28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3 225,35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3 258,34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2 959,03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2 979,07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3 477,63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3 160,47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3 136,08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3 136,08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5 392,66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5 731,49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5 819,96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6 265,65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5 558,43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5 020,92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2 798,08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2 821,11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3 267,25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3 024,27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3 168,48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3 168,48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1 986,63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2 036,40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2 328,82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2 366,81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2 090,76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2 116,38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3 287,19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3 667,27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4 150,77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4 085,51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3 990,95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3 956,65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4 327,89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4 247,40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4 637,72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5 033,16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4 831,45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4 867,35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2 380,10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2 815,36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3 033,89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2 783,24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2 783,24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2 783,24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3 312,52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3 313,96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3 783,26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3 669,19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3 669,19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3 669,19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924,81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905,04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1 006,27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1 095,51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1 132,12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1 164,02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7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2 018,27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2 081,66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2 298,16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2 265,85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2 241,59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2 257,23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5719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49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3142870"/>
              </p:ext>
            </p:extLst>
          </p:nvPr>
        </p:nvGraphicFramePr>
        <p:xfrm>
          <a:off x="434713" y="1805817"/>
          <a:ext cx="8536899" cy="4602476"/>
        </p:xfrm>
        <a:graphic>
          <a:graphicData uri="http://schemas.openxmlformats.org/drawingml/2006/table">
            <a:tbl>
              <a:tblPr/>
              <a:tblGrid>
                <a:gridCol w="2136152"/>
                <a:gridCol w="1067826"/>
                <a:gridCol w="1067826"/>
                <a:gridCol w="1067826"/>
                <a:gridCol w="1067826"/>
                <a:gridCol w="1067826"/>
                <a:gridCol w="1061617"/>
              </a:tblGrid>
              <a:tr h="185711">
                <a:tc gridSpan="7"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ru-RU" sz="800" b="1" i="0" u="none" strike="noStrike" kern="1200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Число </a:t>
                      </a:r>
                      <a:r>
                        <a:rPr lang="ru-RU" sz="8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субъектов малого и среднего предпринимательства, </a:t>
                      </a:r>
                      <a:r>
                        <a:rPr lang="ru-RU" sz="800" b="1" i="0" u="none" strike="noStrike" kern="1200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ед. </a:t>
                      </a:r>
                      <a:r>
                        <a:rPr lang="ru-RU" sz="8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на 10 тыс. </a:t>
                      </a:r>
                      <a:r>
                        <a:rPr lang="ru-RU" sz="800" b="1" i="0" u="none" strike="noStrike" kern="1200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чел. населения</a:t>
                      </a:r>
                      <a:endParaRPr lang="ru-RU" sz="800" b="1" i="0" u="none" strike="noStrike" kern="1200" dirty="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0154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5" marR="9525" marT="9525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360">
                <a:tc row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Базовый период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Отчетный период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Плановый период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856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Батецкий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334,00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Боровичский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343,00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Валдайский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Волотовский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134,20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134,00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125,30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126,70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128,10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129,50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Демянский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Крестецкий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227,00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292,00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293,00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Любытинский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27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Маловишерский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309,00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Марёвский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272,00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278,00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Мошенской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176,00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Новгородский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271,00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271,00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271,00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283,00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285,00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315,00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Окуловский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329,00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328,00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328,00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328,00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Парфинский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209,60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211,20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211,80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212,00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Пестовский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455,10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455,10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455,10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Поддорский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146,00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Солецкий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Старорусский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265,00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Хвойнинский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203,00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204,00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206,00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Холмский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270,17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270,20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270,20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270,20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Чудовский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297,00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Шимский муниципальный район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245,00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городской округ Великий Новгород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423,70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420,00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424,20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425,40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0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426,70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4761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В среднем по области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351,78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359,44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361,37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363,18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364,99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366,82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6516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 dirty="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 dirty="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endParaRPr lang="ru-RU" sz="700" b="0" i="0" u="none" strike="noStrike" kern="1200" dirty="0">
                        <a:solidFill>
                          <a:srgbClr val="333333"/>
                        </a:solidFill>
                        <a:effectLst/>
                        <a:latin typeface="Tahoma"/>
                        <a:ea typeface="+mn-ea"/>
                        <a:cs typeface="+mn-cs"/>
                      </a:endParaRPr>
                    </a:p>
                  </a:txBody>
                  <a:tcPr marL="7326" marR="7326" marT="7326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14351" y="30484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 smtClean="0">
                <a:solidFill>
                  <a:srgbClr val="F34840"/>
                </a:solidFill>
              </a:rPr>
              <a:t>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514351" y="1282604"/>
            <a:ext cx="819657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1. Значения </a:t>
            </a: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показателей эффективности для оценки эффективности деятельности ОМСУ городского округа и муниципальных районов Новгородской области за </a:t>
            </a:r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2018 </a:t>
            </a: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г. и плановый период до </a:t>
            </a:r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2021 </a:t>
            </a: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г</a:t>
            </a:r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39207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789686"/>
              </p:ext>
            </p:extLst>
          </p:nvPr>
        </p:nvGraphicFramePr>
        <p:xfrm>
          <a:off x="422911" y="1440174"/>
          <a:ext cx="8412477" cy="5097785"/>
        </p:xfrm>
        <a:graphic>
          <a:graphicData uri="http://schemas.openxmlformats.org/drawingml/2006/table">
            <a:tbl>
              <a:tblPr/>
              <a:tblGrid>
                <a:gridCol w="2141137"/>
                <a:gridCol w="1046237"/>
                <a:gridCol w="1046237"/>
                <a:gridCol w="1046237"/>
                <a:gridCol w="1046237"/>
                <a:gridCol w="1046237"/>
                <a:gridCol w="1040155"/>
              </a:tblGrid>
              <a:tr h="36005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Наличие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городском округе (муниципальном районе) утвержденного генерального плана городского округа (схемы территориального планирования муниципального района), да/нет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9045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99" marR="7999" marT="799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04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40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027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99" marR="7999" marT="7999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да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7999" marR="7999" marT="7999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436546"/>
              </p:ext>
            </p:extLst>
          </p:nvPr>
        </p:nvGraphicFramePr>
        <p:xfrm>
          <a:off x="481330" y="1421654"/>
          <a:ext cx="8229600" cy="356775"/>
        </p:xfrm>
        <a:graphic>
          <a:graphicData uri="http://schemas.openxmlformats.org/drawingml/2006/table">
            <a:tbl>
              <a:tblPr/>
              <a:tblGrid>
                <a:gridCol w="8229600"/>
              </a:tblGrid>
              <a:tr h="356775"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Удовлетворенность </a:t>
                      </a:r>
                      <a:r>
                        <a:rPr lang="ru-RU" sz="9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деятельностью органов местного самоуправления городского округа (муниципального района), %</a:t>
                      </a:r>
                    </a:p>
                  </a:txBody>
                  <a:tcPr marL="8919" marR="8919" marT="8919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73285"/>
              </p:ext>
            </p:extLst>
          </p:nvPr>
        </p:nvGraphicFramePr>
        <p:xfrm>
          <a:off x="899072" y="1687855"/>
          <a:ext cx="7325880" cy="4869182"/>
        </p:xfrm>
        <a:graphic>
          <a:graphicData uri="http://schemas.openxmlformats.org/drawingml/2006/table">
            <a:tbl>
              <a:tblPr/>
              <a:tblGrid>
                <a:gridCol w="2116799"/>
                <a:gridCol w="1566472"/>
                <a:gridCol w="1746354"/>
                <a:gridCol w="1896255"/>
              </a:tblGrid>
              <a:tr h="32949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3294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58,17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69,75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77,10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74,08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75,97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74,43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75,43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59,27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67,23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63,05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53,17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55,17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74,35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28,00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69,70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33,00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65,00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76,57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62,40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76,18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74,22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80,78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85,40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67,92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76,03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60,50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72,17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69,07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50,67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73,65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73,37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61,33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66,20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60,77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69,00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70,22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71,02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56,00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72,05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82,55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34,83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78,60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68,73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67,17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69,62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72,12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72,67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65,98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59,18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60,25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71,12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05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8507" marR="8507" marT="8507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52,23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67,85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74,10</a:t>
                      </a:r>
                    </a:p>
                  </a:txBody>
                  <a:tcPr marL="8507" marR="8507" marT="8507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48133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135257"/>
              </p:ext>
            </p:extLst>
          </p:nvPr>
        </p:nvGraphicFramePr>
        <p:xfrm>
          <a:off x="365758" y="1463047"/>
          <a:ext cx="8526782" cy="5031545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8"/>
              </a:tblGrid>
              <a:tr h="210172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Среднегодовая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численность постоянного населения,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тыс.чел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637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25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525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64,59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23,97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1365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14,92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12,91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14,02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13,93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222,23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222,73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223,58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224,42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224,75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225,29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1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Всего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614,11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603,39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601,05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598,86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597,33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6575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38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1791465"/>
              </p:ext>
            </p:extLst>
          </p:nvPr>
        </p:nvGraphicFramePr>
        <p:xfrm>
          <a:off x="400051" y="1394469"/>
          <a:ext cx="8481056" cy="5100668"/>
        </p:xfrm>
        <a:graphic>
          <a:graphicData uri="http://schemas.openxmlformats.org/drawingml/2006/table">
            <a:tbl>
              <a:tblPr/>
              <a:tblGrid>
                <a:gridCol w="2158592"/>
                <a:gridCol w="1054766"/>
                <a:gridCol w="1054766"/>
                <a:gridCol w="1054766"/>
                <a:gridCol w="1054766"/>
                <a:gridCol w="1054766"/>
                <a:gridCol w="1048634"/>
              </a:tblGrid>
              <a:tr h="214413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электрической энергии, кВт-ч на 1 проживающего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892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62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16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939,53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885,36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857,82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435,98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435,62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438,06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504,27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504,27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504,27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676,88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671,31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671,31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850,46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927,15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905,08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881,36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881,36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881,36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478,40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456,11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465,52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473,68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482,14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816,74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802,79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826,05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847,06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223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699,25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652,11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1 164,20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1 084,71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1 134,24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1 163,40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1 163,40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1 163,40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600,65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571,86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561,64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557,89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557,89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557,89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598,16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485,05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537,99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533,98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533,98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533,98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426,30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481,98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474,92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474,63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474,57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695,76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687,79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708,69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687,00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682,30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681,20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842,14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707,32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707,32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707,32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651,87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625,61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700,81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625,66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625,66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625,66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720,64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995,39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887,69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905,96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944,76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944,76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954,55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673,82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632,85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633,13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633,49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633,49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633,49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682,25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733,39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745,58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745,58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745,58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745,58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782,71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721,89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776,83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775,69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773,81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7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694,95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684,36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659,35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690,84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690,28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689,53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0005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788696"/>
              </p:ext>
            </p:extLst>
          </p:nvPr>
        </p:nvGraphicFramePr>
        <p:xfrm>
          <a:off x="377191" y="1463047"/>
          <a:ext cx="8561069" cy="5061005"/>
        </p:xfrm>
        <a:graphic>
          <a:graphicData uri="http://schemas.openxmlformats.org/drawingml/2006/table">
            <a:tbl>
              <a:tblPr/>
              <a:tblGrid>
                <a:gridCol w="2178956"/>
                <a:gridCol w="1064717"/>
                <a:gridCol w="1064717"/>
                <a:gridCol w="1064717"/>
                <a:gridCol w="1064717"/>
                <a:gridCol w="1064717"/>
                <a:gridCol w="1058528"/>
              </a:tblGrid>
              <a:tr h="21252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тепловой энергии, Гкал на 1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кв.м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общей площади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7787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79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79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677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06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7970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9479436"/>
              </p:ext>
            </p:extLst>
          </p:nvPr>
        </p:nvGraphicFramePr>
        <p:xfrm>
          <a:off x="388619" y="1440172"/>
          <a:ext cx="8526781" cy="5057115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7"/>
              </a:tblGrid>
              <a:tr h="211586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горячей воды,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на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1 проживающего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722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37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737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16,83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20,91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16,37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21,37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20,92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3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19,95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4419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7673101"/>
              </p:ext>
            </p:extLst>
          </p:nvPr>
        </p:nvGraphicFramePr>
        <p:xfrm>
          <a:off x="412229" y="1383034"/>
          <a:ext cx="8480308" cy="5141563"/>
        </p:xfrm>
        <a:graphic>
          <a:graphicData uri="http://schemas.openxmlformats.org/drawingml/2006/table">
            <a:tbl>
              <a:tblPr/>
              <a:tblGrid>
                <a:gridCol w="2121108"/>
                <a:gridCol w="1048902"/>
                <a:gridCol w="1063296"/>
                <a:gridCol w="1063296"/>
                <a:gridCol w="1063296"/>
                <a:gridCol w="1063296"/>
                <a:gridCol w="1057114"/>
              </a:tblGrid>
              <a:tr h="21676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величина потребления холодной воды,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 1 проживающего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0338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15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515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52,22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53,46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16,03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19,05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07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22,93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21,35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21,31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14,65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14,88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39,41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19,09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32,07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26,85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50,52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50,21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45,73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45,39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45,32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42898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072265"/>
              </p:ext>
            </p:extLst>
          </p:nvPr>
        </p:nvGraphicFramePr>
        <p:xfrm>
          <a:off x="400051" y="1428758"/>
          <a:ext cx="8526781" cy="5129019"/>
        </p:xfrm>
        <a:graphic>
          <a:graphicData uri="http://schemas.openxmlformats.org/drawingml/2006/table">
            <a:tbl>
              <a:tblPr/>
              <a:tblGrid>
                <a:gridCol w="2170229"/>
                <a:gridCol w="1060453"/>
                <a:gridCol w="1060453"/>
                <a:gridCol w="1060453"/>
                <a:gridCol w="1060453"/>
                <a:gridCol w="1060453"/>
                <a:gridCol w="1054287"/>
              </a:tblGrid>
              <a:tr h="21582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природного газа,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 1 проживающего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9770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74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3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225,62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214,36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206,55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249,38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249,38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249,38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230,51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234,49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227,63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244,68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244,68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245,55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1 064,84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1 217,16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1 108,47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1 040,00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1 111,11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1 111,11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68,04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165,23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163,79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162,83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267,23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309,23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310,81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310,81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310,81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239,27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245,53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239,80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240,48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240,48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240,48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153,06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152,28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148,27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148,68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175,51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180,41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179,86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181,82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153,44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169,62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164,90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187,15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185,86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185,56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114,69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109,96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109,13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162,34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184,45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184,69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181,42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181,40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284,72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266,74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205,16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207,10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205,98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204,87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204,54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54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198,51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197,10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194,86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200,18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200,03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199,76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00051" y="299141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383328"/>
              </p:ext>
            </p:extLst>
          </p:nvPr>
        </p:nvGraphicFramePr>
        <p:xfrm>
          <a:off x="422912" y="1428744"/>
          <a:ext cx="8446767" cy="5212094"/>
        </p:xfrm>
        <a:graphic>
          <a:graphicData uri="http://schemas.openxmlformats.org/drawingml/2006/table">
            <a:tbl>
              <a:tblPr/>
              <a:tblGrid>
                <a:gridCol w="2149863"/>
                <a:gridCol w="1050502"/>
                <a:gridCol w="1050502"/>
                <a:gridCol w="1050502"/>
                <a:gridCol w="1050502"/>
                <a:gridCol w="1050502"/>
                <a:gridCol w="1044394"/>
              </a:tblGrid>
              <a:tr h="35589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электрической энергии муниципальными бюджетными учреждениями, кВт/ч на 1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чел.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населения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2783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30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03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72,35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45,84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86,69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87,45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93,76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127,19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81,90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101,91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110,75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76,58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78,37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109,30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120,25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122,08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59,64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216,72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219,12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229,19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232,63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235,67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222,31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214,75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209,87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46,82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37,31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38,74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41,04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41,73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108,99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116,69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122,01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122,89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123,79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55,14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10,56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193,35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194,69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157,46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156,88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156,65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156,27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94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112,55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119,59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103,93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105,62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22912" y="299134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4019114"/>
              </p:ext>
            </p:extLst>
          </p:nvPr>
        </p:nvGraphicFramePr>
        <p:xfrm>
          <a:off x="344774" y="1487277"/>
          <a:ext cx="8559195" cy="5073532"/>
        </p:xfrm>
        <a:graphic>
          <a:graphicData uri="http://schemas.openxmlformats.org/drawingml/2006/table">
            <a:tbl>
              <a:tblPr/>
              <a:tblGrid>
                <a:gridCol w="2151519"/>
                <a:gridCol w="1068982"/>
                <a:gridCol w="1068982"/>
                <a:gridCol w="1068982"/>
                <a:gridCol w="1068982"/>
                <a:gridCol w="1068982"/>
                <a:gridCol w="1062766"/>
              </a:tblGrid>
              <a:tr h="302556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тепловой энергии муниципальными бюджетными учреждениями, Гкал на 1 </a:t>
                      </a:r>
                      <a:r>
                        <a:rPr lang="ru-RU" sz="800" b="1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кв.м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общей площади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629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68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468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2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4419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59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822650"/>
              </p:ext>
            </p:extLst>
          </p:nvPr>
        </p:nvGraphicFramePr>
        <p:xfrm>
          <a:off x="464696" y="1485883"/>
          <a:ext cx="8336403" cy="4997318"/>
        </p:xfrm>
        <a:graphic>
          <a:graphicData uri="http://schemas.openxmlformats.org/drawingml/2006/table">
            <a:tbl>
              <a:tblPr/>
              <a:tblGrid>
                <a:gridCol w="2141748"/>
                <a:gridCol w="1033444"/>
                <a:gridCol w="1033444"/>
                <a:gridCol w="1033444"/>
                <a:gridCol w="1033444"/>
                <a:gridCol w="1033444"/>
                <a:gridCol w="1027435"/>
              </a:tblGrid>
              <a:tr h="34262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среднесписочной численности работников (без внешних совместителей) малых и средних предприятий в среднесписочной численности работников (без внешних совместителей) всех предприятий и организаций,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8206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365">
                <a:tc row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836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84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314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9149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785693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9815029"/>
              </p:ext>
            </p:extLst>
          </p:nvPr>
        </p:nvGraphicFramePr>
        <p:xfrm>
          <a:off x="404735" y="1487277"/>
          <a:ext cx="8579244" cy="5210708"/>
        </p:xfrm>
        <a:graphic>
          <a:graphicData uri="http://schemas.openxmlformats.org/drawingml/2006/table">
            <a:tbl>
              <a:tblPr/>
              <a:tblGrid>
                <a:gridCol w="2163050"/>
                <a:gridCol w="1070403"/>
                <a:gridCol w="1070403"/>
                <a:gridCol w="1070403"/>
                <a:gridCol w="1070403"/>
                <a:gridCol w="1070403"/>
                <a:gridCol w="1064179"/>
              </a:tblGrid>
              <a:tr h="301265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горячей воды муниципальными бюджетными учреждениями,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на 1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чел.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населения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130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81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38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8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7719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756726"/>
              </p:ext>
            </p:extLst>
          </p:nvPr>
        </p:nvGraphicFramePr>
        <p:xfrm>
          <a:off x="445771" y="1451615"/>
          <a:ext cx="8469628" cy="5246370"/>
        </p:xfrm>
        <a:graphic>
          <a:graphicData uri="http://schemas.openxmlformats.org/drawingml/2006/table">
            <a:tbl>
              <a:tblPr/>
              <a:tblGrid>
                <a:gridCol w="2155682"/>
                <a:gridCol w="1053345"/>
                <a:gridCol w="1053345"/>
                <a:gridCol w="1053345"/>
                <a:gridCol w="1053345"/>
                <a:gridCol w="1053345"/>
                <a:gridCol w="1047221"/>
              </a:tblGrid>
              <a:tr h="358238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величина потребления холодной воды муниципальными бюджетными учреждениями,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на 1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чел.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населения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59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41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2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1,32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1,27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1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0,86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0,90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44577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0724059"/>
              </p:ext>
            </p:extLst>
          </p:nvPr>
        </p:nvGraphicFramePr>
        <p:xfrm>
          <a:off x="374754" y="1428743"/>
          <a:ext cx="8540645" cy="5234945"/>
        </p:xfrm>
        <a:graphic>
          <a:graphicData uri="http://schemas.openxmlformats.org/drawingml/2006/table">
            <a:tbl>
              <a:tblPr/>
              <a:tblGrid>
                <a:gridCol w="2141492"/>
                <a:gridCol w="1067560"/>
                <a:gridCol w="1067560"/>
                <a:gridCol w="1067560"/>
                <a:gridCol w="1067560"/>
                <a:gridCol w="1067560"/>
                <a:gridCol w="1061353"/>
              </a:tblGrid>
              <a:tr h="357457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Удельная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величина потребления природного газа муниципальными бюджетными учреждениями, </a:t>
                      </a:r>
                      <a:r>
                        <a:rPr lang="ru-RU" sz="800" b="1" i="0" u="none" strike="noStrike" dirty="0" err="1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куб.м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. на 1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чел. населения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322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71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171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</a:t>
                      </a:r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0,35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0,71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728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4,43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4,92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31473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72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58479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790318"/>
              </p:ext>
            </p:extLst>
          </p:nvPr>
        </p:nvGraphicFramePr>
        <p:xfrm>
          <a:off x="628650" y="1825625"/>
          <a:ext cx="8201714" cy="47173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01714"/>
              </a:tblGrid>
              <a:tr h="8514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l" defTabSz="457200" rtl="0" eaLnBrk="1" latinLnBrk="0" hangingPunct="1">
                        <a:lnSpc>
                          <a:spcPct val="85000"/>
                        </a:lnSpc>
                        <a:buClr>
                          <a:schemeClr val="accent1"/>
                        </a:buClr>
                        <a:buSzPct val="65000"/>
                        <a:defRPr/>
                      </a:pP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2. Нормативная правовая база, принятая с целью реализации на территории области</a:t>
                      </a:r>
                    </a:p>
                    <a:p>
                      <a:pPr marL="0" indent="0" algn="l" defTabSz="457200" rtl="0" eaLnBrk="1" latinLnBrk="0" hangingPunct="1">
                        <a:lnSpc>
                          <a:spcPct val="85000"/>
                        </a:lnSpc>
                        <a:buClr>
                          <a:schemeClr val="accent1"/>
                        </a:buClr>
                        <a:buSzPct val="65000"/>
                        <a:defRPr/>
                      </a:pP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Указа Президента Российской Федерации от 28 апреля 2008 года № 607</a:t>
                      </a:r>
                      <a:endParaRPr lang="en-US" sz="1400" b="1" kern="1200" dirty="0" smtClean="0">
                        <a:solidFill>
                          <a:prstClr val="black"/>
                        </a:solidFill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indent="0" algn="l" defTabSz="457200" rtl="0" eaLnBrk="1" latinLnBrk="0" hangingPunct="1">
                        <a:lnSpc>
                          <a:spcPct val="85000"/>
                        </a:lnSpc>
                        <a:buClr>
                          <a:schemeClr val="accent1"/>
                        </a:buClr>
                        <a:buSzPct val="65000"/>
                        <a:defRPr/>
                      </a:pP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«Об оценке эффективности деятельности органов местного самоуправления городских округов и муниципальных районов»</a:t>
                      </a:r>
                    </a:p>
                  </a:txBody>
                  <a:tcPr/>
                </a:tc>
              </a:tr>
              <a:tr h="9401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18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Указ Губернатора Новгородской области от 08.04.2013 № 81 «О мерах по реализации Указа Президента Российской Федерации от 28 апреля 2008 года № 607 на территории области» (в ред. от 29.05.2013 № 163, от 18.11.2013   № 410,  от 21.07.2014 № 249, от 06.04.2015 № 106, от 22.04.2016 № 138, от 31.01.2017 № 35, от 17.04.2018 № 140, от 30.05.2019 № 240)</a:t>
                      </a:r>
                      <a:endParaRPr lang="ru-RU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82791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18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Постановление Правительства Новгородской области  от 12.08.2013 № 120 «Об утверждении Порядка оценки значений показателей деятельности органов местного самоуправления городского округа и муниципальных районов области» (в ред.  от 10.09.2014 № 466, от 15.08.2016 № 300, от 22.05.2017 </a:t>
                      </a:r>
                      <a:r>
                        <a:rPr lang="en-US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 168</a:t>
                      </a: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от 28.05.2018 № 244, от 31.05.2019 № 199)</a:t>
                      </a:r>
                      <a:endParaRPr lang="ru-RU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0160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18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Областной закон Новгородской области от 01.12.2008 № 417-ОЗ «О порядке предоставления дотаций бюджетам муниципальных районов, городского округа в целях содействия достижению и (или) поощрения достижения наилучших значений показателей деятельности органов местного самоуправления городского округа и муниципальных районов» (в ред. от 31.03.2009 № 486-ОЗ, от 08.11.2010 № 853-ОЗ, от 30.04.2013 № 247-ОЗ) </a:t>
                      </a:r>
                      <a:endParaRPr lang="ru-RU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0160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18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Инструкция по подготовке доклада Главы городского округа (муниципального района) о достигнутых значениях показателей для оценки эффективности деятельности органов местного самоуправления городского округа и муниципальных районов области за отчетный год и планируемых значениях на 3-летний период (разработана министерством инвестиционной политики Новгородской области)</a:t>
                      </a:r>
                      <a:endParaRPr lang="ru-RU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948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51455" y="1483095"/>
            <a:ext cx="7968946" cy="277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85000"/>
              </a:lnSpc>
              <a:buClr>
                <a:schemeClr val="accent1"/>
              </a:buClr>
              <a:buSzPct val="65000"/>
              <a:defRPr/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3. ОБЩАЯ ИНФОРМАЦИЯ О ГОРОДСКОМ ОКРУГЕ И МУНИЦИПАЛЬНЫХ РАЙОНАХ за 2018 г.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4154257" y="299811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3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483448"/>
              </p:ext>
            </p:extLst>
          </p:nvPr>
        </p:nvGraphicFramePr>
        <p:xfrm>
          <a:off x="385590" y="1817782"/>
          <a:ext cx="8560107" cy="4604883"/>
        </p:xfrm>
        <a:graphic>
          <a:graphicData uri="http://schemas.openxmlformats.org/drawingml/2006/table">
            <a:tbl>
              <a:tblPr/>
              <a:tblGrid>
                <a:gridCol w="1410159"/>
                <a:gridCol w="991518"/>
                <a:gridCol w="1299991"/>
                <a:gridCol w="4858439"/>
              </a:tblGrid>
              <a:tr h="27314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Наименование</a:t>
                      </a:r>
                      <a:b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муниципального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района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100" b="1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Сред.год</a:t>
                      </a: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численность,</a:t>
                      </a:r>
                      <a:b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ru-RU" sz="1100" b="1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тыс.чел</a:t>
                      </a: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0708" marR="30708" marT="16437" marB="1643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Административный центр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Информация о размещении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доклада Главы /Сводного доклада</a:t>
                      </a:r>
                    </a:p>
                  </a:txBody>
                  <a:tcPr marL="30708" marR="30708" marT="16437" marB="1643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380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Батецкий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5,18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п. Батецкий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batetsky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ocenka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effektivnosti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organov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mestnogo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samoupravleniya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2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Боровичский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63,38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Боровичи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boradmin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social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ekonomicheskoe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razvitie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55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Валдайский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23,34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Валдай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http://www.valdayadm.ru/pokazateli-effektivnosti-deyatelnosti-municipalnogo-rayona-2018-god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43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Волотовский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4,75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п. Волот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</a:t>
                      </a:r>
                      <a:r>
                        <a:rPr lang="ru-RU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волотовский.рф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/?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cat=807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48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Демянский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10,35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Демянск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admin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munitsipalitet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/?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SECTION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ID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=384/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Крестецкий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11,61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Крестцы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krestcy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social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ekonomicheskoe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razvitie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57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Любытинский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8,62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</a:t>
                      </a: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Любытино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http://lubytino.ru/napravleniya-deyatelnosti/ekonomika/pokazateli-effektivnosti-deyatelnosti-organov-mestnogo-samoupravleniya/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Маловишерский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14,45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Малая Вишера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http://www.mvadm.ru/ekonomicheskie-pokazateli-rayona.html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Марёвский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4,12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с. Марёво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marevoadm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otcenka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217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Мошенской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6,23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с. Мошенское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moshensk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statistic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332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Новгородский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63,29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В. Новгород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xn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----8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sbeefyhce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0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ajccahxgn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xn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otcenka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ffektivnosti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omsu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810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Окуловский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21,11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Окуловка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http://okuladm.ru/documents/14824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59580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932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154257" y="299811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3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0235100"/>
              </p:ext>
            </p:extLst>
          </p:nvPr>
        </p:nvGraphicFramePr>
        <p:xfrm>
          <a:off x="396607" y="1697558"/>
          <a:ext cx="8560107" cy="4822105"/>
        </p:xfrm>
        <a:graphic>
          <a:graphicData uri="http://schemas.openxmlformats.org/drawingml/2006/table">
            <a:tbl>
              <a:tblPr/>
              <a:tblGrid>
                <a:gridCol w="1178806"/>
                <a:gridCol w="1134736"/>
                <a:gridCol w="1222873"/>
                <a:gridCol w="5023692"/>
              </a:tblGrid>
              <a:tr h="4957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Наименование</a:t>
                      </a:r>
                      <a:b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муниципального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района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100" b="1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Сред.год</a:t>
                      </a: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численность,</a:t>
                      </a:r>
                      <a:b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ru-RU" sz="1100" b="1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тыс.чел</a:t>
                      </a: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0708" marR="30708" marT="16437" marB="1643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Административный центр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Информация о размещении</a:t>
                      </a:r>
                    </a:p>
                    <a:p>
                      <a:pPr marL="0" marR="0" lvl="0" indent="0" algn="ctr" defTabSz="4572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доклада Главы /Сводного доклада</a:t>
                      </a:r>
                    </a:p>
                  </a:txBody>
                  <a:tcPr marL="30708" marR="30708" marT="16437" marB="1643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4098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Парфинский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12,64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Парфино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http://</a:t>
                      </a:r>
                      <a:r>
                        <a:rPr lang="ru-RU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парфинский.рф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/?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cat=121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2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Пестовский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20,25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Пестово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pestovo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index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php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ekonomika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effektivnost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omsu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/40-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pokazateli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omsu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razbivkoj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po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godam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35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Поддорский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3,88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с. Поддорье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ru-RU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адмподдорье.рф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/?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=</a:t>
                      </a:r>
                      <a:r>
                        <a:rPr lang="ru-RU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доклад+главы+муниципального+района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Солецкий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13,52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Сольцы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adminsoltcy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effektivnost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organov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57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Старорусский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42,42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Старая Русса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admrussa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ekonomika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effektivnost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organov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mestnogo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_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samoupravleniya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55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Хвойнинский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14,14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Хвойная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khvoinaya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otcenka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ffektivnosti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nosti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organov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msu</a:t>
                      </a:r>
                      <a:r>
                        <a:rPr lang="ru-RU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Холмский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5,18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Холм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holmadmin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net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ekonom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dok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2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Чудовский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г. Чудово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adminchudovo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effektivnost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deyatel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nosti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organov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mestnogo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samoupravleniya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html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74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Шимский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11,27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р.п. Шимск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http://</a:t>
                      </a:r>
                      <a:r>
                        <a:rPr lang="ru-RU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шимский.рф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/?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cat=708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Городской округ </a:t>
                      </a: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В.Новгород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fontAlgn="ctr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223,58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В.Новгород</a:t>
                      </a:r>
                      <a:endParaRPr lang="ru-RU" sz="11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>
                        <a:lnSpc>
                          <a:spcPts val="1675"/>
                        </a:lnSpc>
                        <a:spcAft>
                          <a:spcPts val="0"/>
                        </a:spcAft>
                      </a:pP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http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://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www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adm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nov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.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ru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econ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en-US" sz="1100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socialresults</a:t>
                      </a:r>
                      <a:r>
                        <a:rPr lang="ru-RU" sz="1100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</a:t>
                      </a:r>
                      <a:endParaRPr lang="ru-RU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7940" marR="27940" marT="14605" marB="14605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3266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НОВГОРОДСКАЯ ОБЛАСТЬ</a:t>
                      </a:r>
                    </a:p>
                  </a:txBody>
                  <a:tcPr marL="30708" marR="30708" marT="16437" marB="16437" anchor="ctr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603,39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8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В. Новгород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ts val="1675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1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http://www.novreg.ru/economy/doklad/</a:t>
                      </a:r>
                      <a:endParaRPr lang="ru-RU" sz="1100" b="1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7840" marR="27840" marT="14902" marB="149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40724" y="29902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29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96657" y="462184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413312"/>
              </p:ext>
            </p:extLst>
          </p:nvPr>
        </p:nvGraphicFramePr>
        <p:xfrm>
          <a:off x="323705" y="1652394"/>
          <a:ext cx="8714552" cy="5082540"/>
        </p:xfrm>
        <a:graphic>
          <a:graphicData uri="http://schemas.openxmlformats.org/drawingml/2006/table">
            <a:tbl>
              <a:tblPr firstRow="1" bandRow="1"/>
              <a:tblGrid>
                <a:gridCol w="8714552"/>
              </a:tblGrid>
              <a:tr h="49386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2100"/>
                        </a:lnSpc>
                      </a:pPr>
                      <a:r>
                        <a:rPr lang="ru-RU" sz="1400" b="1" kern="1200" noProof="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4. </a:t>
                      </a: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Мониторинг показателей эффективности деятельности ОМСУ городского округа и муниципальных районов области</a:t>
                      </a:r>
                      <a:endParaRPr lang="ru-RU" sz="1400" b="1" kern="1200" dirty="0">
                        <a:solidFill>
                          <a:prstClr val="black"/>
                        </a:solidFill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ts val="2100"/>
                        </a:lnSpc>
                      </a:pPr>
                      <a:r>
                        <a:rPr lang="ru-RU" sz="1400" b="1" kern="1200" noProof="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4.1. Экономическое развитие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 2018 году в целом по области: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Объем валового регионального продукта (ВРП) по оценке составил 281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млрд.руб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., к 2017 г. в сопоставимых ценах 101,0%.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Объем ВРП в расчете на душу населения области (2018 г.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Calibri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0" kern="1200" noProof="0" smtClean="0">
                          <a:solidFill>
                            <a:schemeClr val="tx1"/>
                          </a:solidFill>
                          <a:latin typeface="Calibri"/>
                          <a:ea typeface="+mn-ea"/>
                          <a:cs typeface="+mn-cs"/>
                        </a:rPr>
                        <a:t>оценка</a:t>
                      </a:r>
                      <a:r>
                        <a:rPr lang="ru-RU" sz="1100" b="0" kern="1200" noProof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 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465,5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тыс.руб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(за 2017 г. по РФ – 24 место ).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Наибольшая доля в ВРП области у Великого Новгорода (58,7%),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Боровичского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(9,4%), Новгородского (5%) и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Чудовского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(4,5%) муниципальных районов.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Индекс промышленного производства составил 100,3% (по РФ – 102,9%, 62-63 место).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Объем инвестиций в основной капитал составил 59,6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млрд.руб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Индекс физического объема показателя – 81,1% к 2017 г. в сопоставимых ценах (по РФ – 81 место, РФ – 104,3%,).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Производство продукции сельского хозяйства в хозяйствах всех категорий составило 26,9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млрд.руб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Индекс сельскохозяйственного производства в сопоставимых ценах к 2017 г. составил 102,6% (по РФ – 28 место ), что на 3,2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п.п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выше среднероссийского уровня (99,4%).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Объем работ, выполненных по виду экономической деятельности «Строительство», составил 23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млрд.руб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 (по РФ – 66 место), к 2017 г. в сопоставимых ценах 59,7% (по РФ – 84 место, РФ – 105,3%,).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Введено в действие жилья 264,4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тыс.кв.м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., к 2017 г. 114,2% (РФ – 95,5%).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Ввод в действие жилых домов в расчете на 1000 чел. населения составил 438,2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кв.м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(по РФ – 37 место, РФ – 513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кв.м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Оборот розничной торговли составил 115,3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млрд.руб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., к 2017 г. в сопоставимых ценах  100,1% (по РФ – 84 место, РФ – 102,8%,).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Среднемесячная заработная плата (по крупным и средним организациям) составила 35277,4 руб., к 2017 г. 107,9% (РФ – 111,6%). Выше средней по области заработная плата в Великом Новгороде (39577 руб.),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Чудовском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(36501 руб.), </a:t>
                      </a:r>
                      <a:r>
                        <a:rPr lang="ru-RU" sz="1100" b="0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Крестецком</a:t>
                      </a: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(37041 руб.)  муниципальных районах.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На конец декабря 2018 г. уровень официально регистрируемой органами службы занятости безработицы составил 0,8% от численности рабочей силы (по РФ – 29-41 место), что ниже среднероссийского уровня (РФ – 0,9%).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Коэффициент рождаемости составил 9,7 родившихся на 1000 чел. населения (РФ – 10,9 родившихся на 1000 чел. населения), 94,2% к 2017 г. (РФ – 95,0%). 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Коэффициент смертности составил 16,7 умерших на 1000 чел. населения (РФ- 12,5 – умерших на 1000 чел. населения), 97,7% к 2017 г. (РФ – 100,6%).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3831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9843" y="1298357"/>
            <a:ext cx="8731770" cy="55938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100"/>
              </a:lnSpc>
            </a:pPr>
            <a:r>
              <a:rPr lang="ru-RU" sz="1200" b="1" dirty="0" smtClean="0"/>
              <a:t>«</a:t>
            </a:r>
            <a:r>
              <a:rPr lang="ru-RU" sz="1200" b="1" dirty="0"/>
              <a:t>Число субъектов малого и среднего предпринимательства в расчете на 10 тысяч человек </a:t>
            </a:r>
            <a:r>
              <a:rPr lang="ru-RU" sz="1200" b="1" dirty="0" smtClean="0"/>
              <a:t>населения, ед.»</a:t>
            </a:r>
          </a:p>
          <a:p>
            <a:pPr>
              <a:lnSpc>
                <a:spcPts val="1100"/>
              </a:lnSpc>
            </a:pPr>
            <a:r>
              <a:rPr lang="ru-RU" sz="1200" b="1" dirty="0" smtClean="0"/>
              <a:t>«</a:t>
            </a:r>
            <a:r>
              <a:rPr lang="ru-RU" sz="1200" b="1" dirty="0"/>
              <a:t>Доля среднесписочной численности работников (без внешних совместителей) малых и средних предприятий в среднесписочной численности работников (без внешних совместителей) всех предприятий и </a:t>
            </a:r>
            <a:r>
              <a:rPr lang="ru-RU" sz="1200" b="1" dirty="0" smtClean="0"/>
              <a:t>организаций,%»</a:t>
            </a:r>
            <a:endParaRPr lang="ru-RU" sz="1200" b="1" dirty="0"/>
          </a:p>
          <a:p>
            <a:pPr>
              <a:lnSpc>
                <a:spcPts val="1200"/>
              </a:lnSpc>
            </a:pPr>
            <a:r>
              <a:rPr lang="ru-RU" sz="1100" dirty="0" smtClean="0"/>
              <a:t>В </a:t>
            </a:r>
            <a:r>
              <a:rPr lang="ru-RU" sz="1100" dirty="0"/>
              <a:t>2018 </a:t>
            </a:r>
            <a:r>
              <a:rPr lang="ru-RU" sz="1100" dirty="0" smtClean="0"/>
              <a:t>г. на территории области </a:t>
            </a:r>
            <a:r>
              <a:rPr lang="ru-RU" sz="1100" dirty="0"/>
              <a:t>осуществляло деятельность 21693 </a:t>
            </a:r>
            <a:r>
              <a:rPr lang="ru-RU" sz="1100" dirty="0" smtClean="0"/>
              <a:t>субъекта МСП. </a:t>
            </a:r>
            <a:r>
              <a:rPr lang="ru-RU" sz="1100" dirty="0"/>
              <a:t>В среднем по области число субъектов МСП на 10 </a:t>
            </a:r>
            <a:r>
              <a:rPr lang="ru-RU" sz="1100" dirty="0" err="1" smtClean="0"/>
              <a:t>тыс.чел</a:t>
            </a:r>
            <a:r>
              <a:rPr lang="ru-RU" sz="1100" dirty="0" smtClean="0"/>
              <a:t>. </a:t>
            </a:r>
            <a:r>
              <a:rPr lang="ru-RU" sz="1100" dirty="0"/>
              <a:t>населения составило 361,37 (100,5 % к 2017 </a:t>
            </a:r>
            <a:r>
              <a:rPr lang="ru-RU" sz="1100" dirty="0" smtClean="0"/>
              <a:t>г.).</a:t>
            </a:r>
            <a:endParaRPr lang="ru-RU" sz="1100" dirty="0"/>
          </a:p>
          <a:p>
            <a:pPr>
              <a:lnSpc>
                <a:spcPts val="1200"/>
              </a:lnSpc>
            </a:pPr>
            <a:r>
              <a:rPr lang="ru-RU" sz="1100" dirty="0"/>
              <a:t>Максимальная концентрация субъектов </a:t>
            </a:r>
            <a:r>
              <a:rPr lang="ru-RU" sz="1100" dirty="0" smtClean="0"/>
              <a:t>МСП наблюдается </a:t>
            </a:r>
            <a:r>
              <a:rPr lang="ru-RU" sz="1100" dirty="0"/>
              <a:t>в </a:t>
            </a:r>
            <a:r>
              <a:rPr lang="ru-RU" sz="1100" dirty="0" err="1"/>
              <a:t>Пестовском</a:t>
            </a:r>
            <a:r>
              <a:rPr lang="ru-RU" sz="1100" dirty="0"/>
              <a:t> </a:t>
            </a:r>
            <a:r>
              <a:rPr lang="ru-RU" sz="1100" dirty="0" smtClean="0"/>
              <a:t>муниципальном районе </a:t>
            </a:r>
            <a:r>
              <a:rPr lang="ru-RU" sz="1100" dirty="0"/>
              <a:t>(455 </a:t>
            </a:r>
            <a:r>
              <a:rPr lang="ru-RU" sz="1100" dirty="0" smtClean="0"/>
              <a:t>субъектов на </a:t>
            </a:r>
            <a:r>
              <a:rPr lang="ru-RU" sz="1100" dirty="0">
                <a:solidFill>
                  <a:prstClr val="black"/>
                </a:solidFill>
              </a:rPr>
              <a:t>10 </a:t>
            </a:r>
            <a:r>
              <a:rPr lang="ru-RU" sz="1100" dirty="0" err="1" smtClean="0">
                <a:solidFill>
                  <a:prstClr val="black"/>
                </a:solidFill>
              </a:rPr>
              <a:t>тыс.чел</a:t>
            </a:r>
            <a:r>
              <a:rPr lang="ru-RU" sz="1100" dirty="0" smtClean="0">
                <a:solidFill>
                  <a:prstClr val="black"/>
                </a:solidFill>
              </a:rPr>
              <a:t>. </a:t>
            </a:r>
            <a:r>
              <a:rPr lang="ru-RU" sz="1100" dirty="0">
                <a:solidFill>
                  <a:prstClr val="black"/>
                </a:solidFill>
              </a:rPr>
              <a:t>населения </a:t>
            </a:r>
            <a:r>
              <a:rPr lang="ru-RU" sz="1100" dirty="0" smtClean="0"/>
              <a:t>) </a:t>
            </a:r>
            <a:r>
              <a:rPr lang="ru-RU" sz="1100" dirty="0"/>
              <a:t>и городском округе Великий Новгород (</a:t>
            </a:r>
            <a:r>
              <a:rPr lang="ru-RU" sz="1100" dirty="0" smtClean="0"/>
              <a:t>420), </a:t>
            </a:r>
            <a:r>
              <a:rPr lang="ru-RU" sz="1100" dirty="0"/>
              <a:t>наименьшая - в </a:t>
            </a:r>
            <a:r>
              <a:rPr lang="ru-RU" sz="1100" dirty="0" err="1"/>
              <a:t>Волотовском</a:t>
            </a:r>
            <a:r>
              <a:rPr lang="ru-RU" sz="1100" dirty="0"/>
              <a:t> (</a:t>
            </a:r>
            <a:r>
              <a:rPr lang="ru-RU" sz="1100" dirty="0" smtClean="0"/>
              <a:t>125,3), </a:t>
            </a:r>
            <a:r>
              <a:rPr lang="ru-RU" sz="1100" dirty="0" err="1"/>
              <a:t>Поддорском</a:t>
            </a:r>
            <a:r>
              <a:rPr lang="ru-RU" sz="1100" dirty="0"/>
              <a:t> (</a:t>
            </a:r>
            <a:r>
              <a:rPr lang="ru-RU" sz="1100" dirty="0" smtClean="0"/>
              <a:t>146) </a:t>
            </a:r>
            <a:r>
              <a:rPr lang="ru-RU" sz="1100" dirty="0"/>
              <a:t>и Мошенском (</a:t>
            </a:r>
            <a:r>
              <a:rPr lang="ru-RU" sz="1100" dirty="0" smtClean="0"/>
              <a:t>176) муниципальных районах</a:t>
            </a:r>
            <a:r>
              <a:rPr lang="ru-RU" sz="1100" dirty="0"/>
              <a:t>.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Доля среднесписочной численности работников (без внешних совместителей) малых и средних предприятий в среднесписочной численности работников (без внешних совместителей) всех предприятий и организаций снизилась на 0,53 </a:t>
            </a:r>
            <a:r>
              <a:rPr lang="ru-RU" sz="1100" dirty="0" err="1"/>
              <a:t>п.п</a:t>
            </a:r>
            <a:r>
              <a:rPr lang="ru-RU" sz="1100" dirty="0"/>
              <a:t>. и составила 24,8</a:t>
            </a:r>
            <a:r>
              <a:rPr lang="ru-RU" sz="1100" dirty="0" smtClean="0"/>
              <a:t>%.</a:t>
            </a:r>
          </a:p>
          <a:p>
            <a:pPr>
              <a:lnSpc>
                <a:spcPts val="1200"/>
              </a:lnSpc>
            </a:pPr>
            <a:r>
              <a:rPr lang="ru-RU" sz="1100" dirty="0" smtClean="0"/>
              <a:t>Наибольшее </a:t>
            </a:r>
            <a:r>
              <a:rPr lang="ru-RU" sz="1100" dirty="0"/>
              <a:t>значение показателя </a:t>
            </a:r>
            <a:r>
              <a:rPr lang="ru-RU" sz="1100" dirty="0" smtClean="0"/>
              <a:t>в </a:t>
            </a:r>
            <a:r>
              <a:rPr lang="ru-RU" sz="1100" dirty="0"/>
              <a:t>Батецком (50,7%), </a:t>
            </a:r>
            <a:r>
              <a:rPr lang="ru-RU" sz="1100" dirty="0" err="1"/>
              <a:t>Пестовском</a:t>
            </a:r>
            <a:r>
              <a:rPr lang="ru-RU" sz="1100" dirty="0"/>
              <a:t> (33,3%) </a:t>
            </a:r>
            <a:r>
              <a:rPr lang="ru-RU" sz="1100" dirty="0" smtClean="0"/>
              <a:t>и Демянском </a:t>
            </a:r>
            <a:r>
              <a:rPr lang="ru-RU" sz="1100" dirty="0"/>
              <a:t>(33,2%)  </a:t>
            </a:r>
            <a:r>
              <a:rPr lang="ru-RU" sz="1100" dirty="0" smtClean="0"/>
              <a:t>муниципальных районах</a:t>
            </a:r>
            <a:r>
              <a:rPr lang="ru-RU" sz="1100" dirty="0"/>
              <a:t>, наименьшее – в </a:t>
            </a:r>
            <a:r>
              <a:rPr lang="ru-RU" sz="1100" dirty="0" err="1"/>
              <a:t>Парфинском</a:t>
            </a:r>
            <a:r>
              <a:rPr lang="ru-RU" sz="1100" dirty="0"/>
              <a:t> (10,9%) Старорусском (15,6%) и </a:t>
            </a:r>
            <a:r>
              <a:rPr lang="ru-RU" sz="1100" dirty="0" err="1"/>
              <a:t>Поддорском</a:t>
            </a:r>
            <a:r>
              <a:rPr lang="ru-RU" sz="1100" dirty="0"/>
              <a:t> (15,8%) </a:t>
            </a:r>
            <a:r>
              <a:rPr lang="ru-RU" sz="1100" dirty="0" smtClean="0"/>
              <a:t>муниципальных районах.</a:t>
            </a:r>
          </a:p>
          <a:p>
            <a:pPr>
              <a:lnSpc>
                <a:spcPts val="1200"/>
              </a:lnSpc>
            </a:pPr>
            <a:r>
              <a:rPr lang="ru-RU" sz="1100" dirty="0" smtClean="0"/>
              <a:t>Экономическое </a:t>
            </a:r>
            <a:r>
              <a:rPr lang="ru-RU" sz="1100" dirty="0"/>
              <a:t>развитие области и создание благоприятных условий для ведения предпринимательской деятельности на территории </a:t>
            </a:r>
            <a:r>
              <a:rPr lang="ru-RU" sz="1100" dirty="0" smtClean="0"/>
              <a:t>области </a:t>
            </a:r>
            <a:r>
              <a:rPr lang="ru-RU" sz="1100" dirty="0"/>
              <a:t>осуществлялось в рамках государственной программы Новгородской области «Обеспечение экономического развития Новгородской области на 2014-2021 годы», утвержденной постановлением правительства Новгородской области от 17.10.2013 № </a:t>
            </a:r>
            <a:r>
              <a:rPr lang="ru-RU" sz="1100" dirty="0" smtClean="0"/>
              <a:t>267.</a:t>
            </a:r>
          </a:p>
          <a:p>
            <a:pPr>
              <a:lnSpc>
                <a:spcPts val="1200"/>
              </a:lnSpc>
            </a:pPr>
            <a:r>
              <a:rPr lang="ru-RU" sz="1100" dirty="0" smtClean="0"/>
              <a:t>В </a:t>
            </a:r>
            <a:r>
              <a:rPr lang="ru-RU" sz="1100" dirty="0"/>
              <a:t>2018 </a:t>
            </a:r>
            <a:r>
              <a:rPr lang="ru-RU" sz="1100" dirty="0" smtClean="0"/>
              <a:t>г. </a:t>
            </a:r>
            <a:r>
              <a:rPr lang="ru-RU" sz="1100" dirty="0"/>
              <a:t>на реализацию мероприятий Подпрограммы израсходовано 28,7 </a:t>
            </a:r>
            <a:r>
              <a:rPr lang="ru-RU" sz="1100" dirty="0" err="1" smtClean="0"/>
              <a:t>млн.руб</a:t>
            </a:r>
            <a:r>
              <a:rPr lang="ru-RU" sz="1100" dirty="0" smtClean="0"/>
              <a:t>. </a:t>
            </a:r>
            <a:r>
              <a:rPr lang="ru-RU" sz="1100" dirty="0"/>
              <a:t>областного бюджета и 34,1 млн. </a:t>
            </a:r>
            <a:r>
              <a:rPr lang="ru-RU" sz="1100" dirty="0" smtClean="0"/>
              <a:t>руб. </a:t>
            </a:r>
            <a:r>
              <a:rPr lang="ru-RU" sz="1100" dirty="0"/>
              <a:t>федерального бюджета. </a:t>
            </a:r>
            <a:endParaRPr lang="ru-RU" sz="1100" dirty="0" smtClean="0"/>
          </a:p>
          <a:p>
            <a:pPr>
              <a:lnSpc>
                <a:spcPts val="1200"/>
              </a:lnSpc>
            </a:pPr>
            <a:r>
              <a:rPr lang="ru-RU" sz="1100" dirty="0" smtClean="0"/>
              <a:t>В </a:t>
            </a:r>
            <a:r>
              <a:rPr lang="ru-RU" sz="1100" dirty="0"/>
              <a:t>2018 </a:t>
            </a:r>
            <a:r>
              <a:rPr lang="ru-RU" sz="1100" dirty="0" smtClean="0"/>
              <a:t>г. </a:t>
            </a:r>
            <a:r>
              <a:rPr lang="ru-RU" sz="1100" dirty="0"/>
              <a:t>реализованы мероприятия по оказанию субъектам </a:t>
            </a:r>
            <a:r>
              <a:rPr lang="ru-RU" sz="1100" dirty="0" smtClean="0"/>
              <a:t>МСП финансовой</a:t>
            </a:r>
            <a:r>
              <a:rPr lang="ru-RU" sz="1100" dirty="0"/>
              <a:t>, информационной, консультационной, имущественной </a:t>
            </a:r>
            <a:r>
              <a:rPr lang="ru-RU" sz="1100" dirty="0" smtClean="0"/>
              <a:t>поддержки.</a:t>
            </a:r>
          </a:p>
          <a:p>
            <a:pPr>
              <a:lnSpc>
                <a:spcPts val="1200"/>
              </a:lnSpc>
            </a:pPr>
            <a:r>
              <a:rPr lang="ru-RU" sz="1100" dirty="0" smtClean="0"/>
              <a:t>Выдано </a:t>
            </a:r>
            <a:r>
              <a:rPr lang="ru-RU" sz="1100" dirty="0"/>
              <a:t>33 поручительства на сумму 176,1 </a:t>
            </a:r>
            <a:r>
              <a:rPr lang="ru-RU" sz="1100" dirty="0" err="1" smtClean="0"/>
              <a:t>млн.руб</a:t>
            </a:r>
            <a:r>
              <a:rPr lang="ru-RU" sz="1100" dirty="0" smtClean="0"/>
              <a:t>., </a:t>
            </a:r>
            <a:r>
              <a:rPr lang="ru-RU" sz="1100" dirty="0"/>
              <a:t>что позволило предпринимателям привлечь кредитные средства в размере 431,9 </a:t>
            </a:r>
            <a:r>
              <a:rPr lang="ru-RU" sz="1100" dirty="0" err="1" smtClean="0"/>
              <a:t>млн.руб</a:t>
            </a:r>
            <a:r>
              <a:rPr lang="ru-RU" sz="1100" dirty="0" smtClean="0"/>
              <a:t>., льготные </a:t>
            </a:r>
            <a:r>
              <a:rPr lang="ru-RU" sz="1100" dirty="0"/>
              <a:t>займы на сумму 398 млн. </a:t>
            </a:r>
            <a:r>
              <a:rPr lang="ru-RU" sz="1100" dirty="0" smtClean="0"/>
              <a:t>руб. получили 269 предпринимателей, 16 </a:t>
            </a:r>
            <a:r>
              <a:rPr lang="ru-RU" sz="1100" dirty="0"/>
              <a:t>субъектам </a:t>
            </a:r>
            <a:r>
              <a:rPr lang="ru-RU" sz="1100" dirty="0" smtClean="0"/>
              <a:t>МСП предоставлены </a:t>
            </a:r>
            <a:r>
              <a:rPr lang="ru-RU" sz="1100" dirty="0"/>
              <a:t>субсидии на компенсацию части затрат в размере 2,5 </a:t>
            </a:r>
            <a:r>
              <a:rPr lang="ru-RU" sz="1100" dirty="0" err="1" smtClean="0"/>
              <a:t>млн.руб</a:t>
            </a:r>
            <a:r>
              <a:rPr lang="ru-RU" sz="1100" dirty="0" smtClean="0"/>
              <a:t>. </a:t>
            </a:r>
            <a:endParaRPr lang="ru-RU" sz="1100" dirty="0"/>
          </a:p>
          <a:p>
            <a:pPr>
              <a:lnSpc>
                <a:spcPts val="1200"/>
              </a:lnSpc>
            </a:pPr>
            <a:r>
              <a:rPr lang="ru-RU" sz="1100" dirty="0" smtClean="0"/>
              <a:t>Совместно </a:t>
            </a:r>
            <a:r>
              <a:rPr lang="ru-RU" sz="1100" dirty="0"/>
              <a:t>со структурными подразделениями Новгородского фонда поддержки малого предпринимательства, АНО «Центр инноваций социальной сферы» организованы и проведены семинары, рабочие встречи, видеоконференции, круглые столы по актуальным вопросам развития предпринимательской деятельности. </a:t>
            </a:r>
            <a:r>
              <a:rPr lang="ru-RU" sz="1100" dirty="0" smtClean="0"/>
              <a:t>По </a:t>
            </a:r>
            <a:r>
              <a:rPr lang="ru-RU" sz="1100" dirty="0"/>
              <a:t>обращениям предпринимателей оказано более 2,5 </a:t>
            </a:r>
            <a:r>
              <a:rPr lang="ru-RU" sz="1100" dirty="0" smtClean="0"/>
              <a:t>тыс. </a:t>
            </a:r>
            <a:r>
              <a:rPr lang="ru-RU" sz="1100" dirty="0"/>
              <a:t>консультаций по вопросам осуществления предпринимательской деятельности и возможности получения государственной поддержки </a:t>
            </a:r>
            <a:r>
              <a:rPr lang="ru-RU" sz="1100" dirty="0" smtClean="0"/>
              <a:t>субъектами МСП.</a:t>
            </a:r>
          </a:p>
          <a:p>
            <a:pPr>
              <a:lnSpc>
                <a:spcPts val="1200"/>
              </a:lnSpc>
            </a:pPr>
            <a:r>
              <a:rPr lang="ru-RU" sz="1100" dirty="0" smtClean="0"/>
              <a:t>В </a:t>
            </a:r>
            <a:r>
              <a:rPr lang="ru-RU" sz="1100" dirty="0"/>
              <a:t>2018 </a:t>
            </a:r>
            <a:r>
              <a:rPr lang="ru-RU" sz="1100" dirty="0" smtClean="0"/>
              <a:t>г. созданы </a:t>
            </a:r>
            <a:r>
              <a:rPr lang="ru-RU" sz="1100" dirty="0"/>
              <a:t>центр молодежного инновационного творчества,  бизнес-инкубатор и технопарк</a:t>
            </a:r>
            <a:r>
              <a:rPr lang="ru-RU" sz="1100" dirty="0" smtClean="0"/>
              <a:t>.</a:t>
            </a:r>
            <a:endParaRPr lang="ru-RU" sz="1100" dirty="0"/>
          </a:p>
          <a:p>
            <a:pPr>
              <a:lnSpc>
                <a:spcPts val="1200"/>
              </a:lnSpc>
            </a:pPr>
            <a:r>
              <a:rPr lang="ru-RU" sz="1100" dirty="0" smtClean="0"/>
              <a:t>В </a:t>
            </a:r>
            <a:r>
              <a:rPr lang="ru-RU" sz="1100" dirty="0"/>
              <a:t>сфере развития </a:t>
            </a:r>
            <a:r>
              <a:rPr lang="ru-RU" sz="1100" dirty="0" smtClean="0"/>
              <a:t>МСП ОМСУ области рекомендуется:</a:t>
            </a:r>
            <a:endParaRPr lang="ru-RU" sz="1100" dirty="0"/>
          </a:p>
          <a:p>
            <a:pPr marL="228600" indent="-228600">
              <a:lnSpc>
                <a:spcPts val="1200"/>
              </a:lnSpc>
              <a:buAutoNum type="arabicPeriod"/>
            </a:pPr>
            <a:r>
              <a:rPr lang="ru-RU" sz="1100" dirty="0" smtClean="0"/>
              <a:t>Рассмотреть </a:t>
            </a:r>
            <a:r>
              <a:rPr lang="ru-RU" sz="1100" dirty="0"/>
              <a:t>возможность увеличения количества объектов в перечнях муниципального имущества в целях предоставления его во владение и (или) пользование субъектам </a:t>
            </a:r>
            <a:r>
              <a:rPr lang="ru-RU" sz="1100" dirty="0" smtClean="0"/>
              <a:t>МСП и </a:t>
            </a:r>
            <a:r>
              <a:rPr lang="ru-RU" sz="1100" dirty="0"/>
              <a:t>организациям, образующим инфраструктуру поддержки субъектов </a:t>
            </a:r>
            <a:r>
              <a:rPr lang="ru-RU" sz="1100" dirty="0" smtClean="0"/>
              <a:t>МСП;</a:t>
            </a:r>
          </a:p>
          <a:p>
            <a:pPr marL="228600" indent="-228600">
              <a:lnSpc>
                <a:spcPts val="1200"/>
              </a:lnSpc>
              <a:buAutoNum type="arabicPeriod"/>
            </a:pPr>
            <a:r>
              <a:rPr lang="ru-RU" sz="1100" dirty="0" smtClean="0"/>
              <a:t>На </a:t>
            </a:r>
            <a:r>
              <a:rPr lang="ru-RU" sz="1100" dirty="0"/>
              <a:t>постоянной основе осуществлять информирование предпринимателей о возможностях: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получения финансово-кредитной поддержки, в том числе участия в программах льготного кредитования субъектов </a:t>
            </a:r>
            <a:r>
              <a:rPr lang="ru-RU" sz="1100" dirty="0" smtClean="0"/>
              <a:t>МСП, </a:t>
            </a:r>
            <a:r>
              <a:rPr lang="ru-RU" sz="1100" dirty="0"/>
              <a:t>реализуемых АО «Корпорация МСП», АО «МСП Банк» и другими уполномоченными банками, а также Новгородским фондом поддержки малого предпринимательства;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использования особых режимов налогообложения и о существующих «налоговых каникулах»;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ресурса «Бизнес-навигатор МСП».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239843" y="263239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459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5621" y="1448259"/>
            <a:ext cx="8366011" cy="4955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Объем инвестиций в основной капитал (за </a:t>
            </a:r>
            <a:r>
              <a:rPr lang="ru-RU" sz="1200" b="1" dirty="0" smtClean="0"/>
              <a:t>исключением бюджетных </a:t>
            </a:r>
            <a:r>
              <a:rPr lang="ru-RU" sz="1200" b="1" dirty="0"/>
              <a:t>средств) в расчете на 1 жителя, </a:t>
            </a:r>
            <a:r>
              <a:rPr lang="ru-RU" sz="1200" b="1" dirty="0" smtClean="0"/>
              <a:t>руб.»</a:t>
            </a:r>
          </a:p>
          <a:p>
            <a:endParaRPr lang="ru-RU" sz="1200" b="1" dirty="0" smtClean="0"/>
          </a:p>
          <a:p>
            <a:pPr>
              <a:lnSpc>
                <a:spcPts val="1200"/>
              </a:lnSpc>
            </a:pPr>
            <a:r>
              <a:rPr lang="ru-RU" sz="1100" dirty="0"/>
              <a:t>В целом по области объем инвестиций в основной </a:t>
            </a:r>
            <a:r>
              <a:rPr lang="ru-RU" sz="1100" dirty="0" smtClean="0"/>
              <a:t>капитал в </a:t>
            </a:r>
            <a:r>
              <a:rPr lang="ru-RU" sz="1100" dirty="0"/>
              <a:t>2018 г. составил </a:t>
            </a:r>
            <a:r>
              <a:rPr lang="ru-RU" sz="1100" dirty="0" smtClean="0"/>
              <a:t>59,6 </a:t>
            </a:r>
            <a:r>
              <a:rPr lang="ru-RU" sz="1100" dirty="0" err="1" smtClean="0"/>
              <a:t>млрд.руб</a:t>
            </a:r>
            <a:r>
              <a:rPr lang="ru-RU" sz="1100" dirty="0"/>
              <a:t>.,  81,1% к 2017 г. 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Снижение объема инвестиций объясняется снижением бюджетного финансирования за счет завершения основных этапов строительства скоростной платной автомобильной дороги М-11 Москва - Санкт-Петербург.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Вместе с тем, объем инвестиций в основной капитал за исключением бюджетных средств в 2018 г. составил </a:t>
            </a:r>
            <a:r>
              <a:rPr lang="ru-RU" sz="1100" dirty="0" smtClean="0"/>
              <a:t>46,7 </a:t>
            </a:r>
            <a:r>
              <a:rPr lang="ru-RU" sz="1100" dirty="0" err="1" smtClean="0"/>
              <a:t>млрд.руб</a:t>
            </a:r>
            <a:r>
              <a:rPr lang="ru-RU" sz="1100" dirty="0"/>
              <a:t>., что на 5,4 </a:t>
            </a:r>
            <a:r>
              <a:rPr lang="ru-RU" sz="1100" dirty="0" err="1"/>
              <a:t>млрд.руб</a:t>
            </a:r>
            <a:r>
              <a:rPr lang="ru-RU" sz="1100" dirty="0"/>
              <a:t>. больше, чем в 2017 г.  Это является свидетельством роста инвестиционной активности на территории области и повышением инвестиционного потенциала региона.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Объем инвестиций в основной капитал (за исключением бюджетных средств) в расчете на 1 жителя в 2018 г. в среднем по области составил </a:t>
            </a:r>
            <a:r>
              <a:rPr lang="ru-RU" sz="1100" dirty="0" smtClean="0"/>
              <a:t>66,1 </a:t>
            </a:r>
            <a:r>
              <a:rPr lang="ru-RU" sz="1100" dirty="0" err="1" smtClean="0"/>
              <a:t>тыс.руб</a:t>
            </a:r>
            <a:r>
              <a:rPr lang="ru-RU" sz="1100" dirty="0" smtClean="0"/>
              <a:t>., 114,1</a:t>
            </a:r>
            <a:r>
              <a:rPr lang="ru-RU" sz="1100" dirty="0"/>
              <a:t>% к 2017 г. Рост показателя произошел за счет увеличения объема частных инвестиций (по крупным и средним организациям) в экономику области на 13,1%.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В  Великом Новгороде и  10 муниципальных районах наблюдается рост значения показателя (Батецкий, </a:t>
            </a:r>
            <a:r>
              <a:rPr lang="ru-RU" sz="1100" dirty="0" err="1"/>
              <a:t>Боровичский</a:t>
            </a:r>
            <a:r>
              <a:rPr lang="ru-RU" sz="1100" dirty="0"/>
              <a:t>, Валдайский, </a:t>
            </a:r>
            <a:r>
              <a:rPr lang="ru-RU" sz="1100" dirty="0" err="1"/>
              <a:t>Любытинский</a:t>
            </a:r>
            <a:r>
              <a:rPr lang="ru-RU" sz="1100" dirty="0"/>
              <a:t>, </a:t>
            </a:r>
            <a:r>
              <a:rPr lang="ru-RU" sz="1100" dirty="0" err="1"/>
              <a:t>Парфинский</a:t>
            </a:r>
            <a:r>
              <a:rPr lang="ru-RU" sz="1100" dirty="0"/>
              <a:t>, </a:t>
            </a:r>
            <a:r>
              <a:rPr lang="ru-RU" sz="1100" dirty="0" err="1"/>
              <a:t>Пестовский</a:t>
            </a:r>
            <a:r>
              <a:rPr lang="ru-RU" sz="1100" dirty="0"/>
              <a:t>, </a:t>
            </a:r>
            <a:r>
              <a:rPr lang="ru-RU" sz="1100" dirty="0" err="1"/>
              <a:t>Солецкий</a:t>
            </a:r>
            <a:r>
              <a:rPr lang="ru-RU" sz="1100" dirty="0"/>
              <a:t>, Старорусский, Холмский, </a:t>
            </a:r>
            <a:r>
              <a:rPr lang="ru-RU" sz="1100" dirty="0" err="1"/>
              <a:t>Чудовский</a:t>
            </a:r>
            <a:r>
              <a:rPr lang="ru-RU" sz="1100" dirty="0"/>
              <a:t>).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Снижение значения показателя  в 11 муниципальных районах, наибольшее в:</a:t>
            </a:r>
          </a:p>
          <a:p>
            <a:pPr>
              <a:lnSpc>
                <a:spcPts val="1200"/>
              </a:lnSpc>
            </a:pPr>
            <a:r>
              <a:rPr lang="ru-RU" sz="1100" dirty="0" err="1"/>
              <a:t>Волотовском</a:t>
            </a:r>
            <a:r>
              <a:rPr lang="ru-RU" sz="1100" dirty="0"/>
              <a:t> - на 96,3%. Это связано с тем, что в 2017 г. было завершено строительство 7-го корпуса фермы по откорму свиней на сумму 139,22 </a:t>
            </a:r>
            <a:r>
              <a:rPr lang="ru-RU" sz="1100" dirty="0" err="1"/>
              <a:t>млн.руб</a:t>
            </a:r>
            <a:r>
              <a:rPr lang="ru-RU" sz="1100" dirty="0"/>
              <a:t>. Основные инвестиционные затраты по строительству 8-ого корпуса планировались в 2018 г., однако в связи с африканской чумой свиней на территории района строительство перенесено на 2019 г. (стоимость проекта 133 млн. руб.);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 Мошенском - на 75,5%, что объясняется уменьшением инвестиций предприятиями из-за тяжелого финансового положения;</a:t>
            </a:r>
          </a:p>
          <a:p>
            <a:pPr>
              <a:lnSpc>
                <a:spcPts val="1200"/>
              </a:lnSpc>
            </a:pPr>
            <a:r>
              <a:rPr lang="ru-RU" sz="1100" dirty="0" err="1"/>
              <a:t>Марёвском</a:t>
            </a:r>
            <a:r>
              <a:rPr lang="ru-RU" sz="1100" dirty="0"/>
              <a:t> - на 70,5%, что объясняется увеличением в 2017 г. объема инвестиций в основной капитал по виду экономической деятельности «обеспечение электрической энергией газом и паром; кондиционирование воздуха» (в 2017 </a:t>
            </a:r>
            <a:r>
              <a:rPr lang="ru-RU" sz="1100" dirty="0" smtClean="0"/>
              <a:t>г. </a:t>
            </a:r>
            <a:r>
              <a:rPr lang="ru-RU" sz="1100" dirty="0"/>
              <a:t>- 2628 </a:t>
            </a:r>
            <a:r>
              <a:rPr lang="ru-RU" sz="1100" dirty="0" err="1"/>
              <a:t>тыс.руб</a:t>
            </a:r>
            <a:r>
              <a:rPr lang="ru-RU" sz="1100" dirty="0"/>
              <a:t>., 2018 </a:t>
            </a:r>
            <a:r>
              <a:rPr lang="ru-RU" sz="1100" dirty="0" smtClean="0"/>
              <a:t>г. - </a:t>
            </a:r>
            <a:r>
              <a:rPr lang="ru-RU" sz="1100" dirty="0"/>
              <a:t>конфиденциальная информация), а также отсутствием крупных инвестиционных проектов на территории района;</a:t>
            </a:r>
          </a:p>
          <a:p>
            <a:pPr>
              <a:lnSpc>
                <a:spcPts val="1200"/>
              </a:lnSpc>
            </a:pPr>
            <a:r>
              <a:rPr lang="ru-RU" sz="1100" dirty="0" err="1"/>
              <a:t>Окуловском</a:t>
            </a:r>
            <a:r>
              <a:rPr lang="ru-RU" sz="1100" dirty="0"/>
              <a:t> - на 65,0%, что связано с завершением инвестиционного проекта по строительству трассы </a:t>
            </a:r>
            <a:r>
              <a:rPr lang="ru-RU" sz="1100" dirty="0" smtClean="0"/>
              <a:t>М-11 </a:t>
            </a:r>
            <a:r>
              <a:rPr lang="ru-RU" sz="1100" dirty="0"/>
              <a:t>(проект реализовывался, в том числе за счет частных инвестиций); </a:t>
            </a:r>
          </a:p>
          <a:p>
            <a:pPr>
              <a:lnSpc>
                <a:spcPts val="1200"/>
              </a:lnSpc>
            </a:pPr>
            <a:r>
              <a:rPr lang="ru-RU" sz="1100" dirty="0"/>
              <a:t>Демянском - на 64,1% что объясняется завершением в 2016 г. основного инвестиционного проекта ООО «Газпром газораспределение» по строительству газовых сетей и газораспределительной станции, а также отсутствием на территории района крупных инвестиционных проектов</a:t>
            </a:r>
            <a:r>
              <a:rPr lang="ru-RU" sz="1100" dirty="0" smtClean="0"/>
              <a:t>.</a:t>
            </a:r>
          </a:p>
          <a:p>
            <a:pPr lvl="0">
              <a:lnSpc>
                <a:spcPts val="1200"/>
              </a:lnSpc>
            </a:pPr>
            <a:r>
              <a:rPr lang="ru-RU" sz="1100" dirty="0">
                <a:solidFill>
                  <a:prstClr val="black"/>
                </a:solidFill>
              </a:rPr>
              <a:t>Для улучшения делового </a:t>
            </a:r>
            <a:r>
              <a:rPr lang="ru-RU" sz="1100" dirty="0" smtClean="0">
                <a:solidFill>
                  <a:prstClr val="black"/>
                </a:solidFill>
              </a:rPr>
              <a:t>климата на территории области применяются </a:t>
            </a:r>
            <a:r>
              <a:rPr lang="ru-RU" sz="1100" dirty="0">
                <a:solidFill>
                  <a:prstClr val="black"/>
                </a:solidFill>
              </a:rPr>
              <a:t>меры, направленные на привлечение инвесторов: </a:t>
            </a:r>
          </a:p>
          <a:p>
            <a:pPr lvl="0">
              <a:lnSpc>
                <a:spcPts val="1200"/>
              </a:lnSpc>
            </a:pPr>
            <a:r>
              <a:rPr lang="ru-RU" sz="1100" dirty="0">
                <a:solidFill>
                  <a:prstClr val="black"/>
                </a:solidFill>
              </a:rPr>
              <a:t>реализуются целевые модели упрощения процедур ведения бизнеса и повышения инвестиционной привлекательности. В 2018 г. из 12 целевых моделей в области на 100% реализованы 6 целевых моделей, средний процент реализации по оставшимся 6 целевым моделям составил 92</a:t>
            </a:r>
            <a:r>
              <a:rPr lang="ru-RU" sz="1100" dirty="0" smtClean="0">
                <a:solidFill>
                  <a:prstClr val="black"/>
                </a:solidFill>
              </a:rPr>
              <a:t>%;</a:t>
            </a:r>
            <a:endParaRPr lang="ru-RU" sz="1200" dirty="0"/>
          </a:p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719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36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48259"/>
            <a:ext cx="7887970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  <a:spcAft>
                <a:spcPts val="0"/>
              </a:spcAft>
            </a:pPr>
            <a:r>
              <a:rPr lang="ru-RU" sz="1100" dirty="0" smtClean="0"/>
              <a:t>осуществляется </a:t>
            </a:r>
            <a:r>
              <a:rPr lang="ru-RU" sz="1100" dirty="0"/>
              <a:t>государственная поддержка инвесторов в виде региональных налоговых льгот, льготных условий пользования имуществом, а также сопровождения реализации инвестиционных проектов. В 2018 г. в инвестиционное законодательство внесены </a:t>
            </a:r>
            <a:r>
              <a:rPr lang="ru-RU" sz="1100" dirty="0" smtClean="0"/>
              <a:t>изменения </a:t>
            </a:r>
            <a:r>
              <a:rPr lang="ru-RU" sz="1100" dirty="0"/>
              <a:t>в части снижения суммы капитальных вложений при отнесении инвестиционного проекта к стратегическому или приоритетному в зависимости от численности населения района. Отдельно выделены такие же меры для проектов, реализуемых на территории моногородов, созданных на территории Новгородской области. Введено условие снижения порогов для стратегических и приоритетных проектов с привлечением нематериальных активов. Если стоимость нематериальных активов по инвестиционному проекту составляет не менее </a:t>
            </a:r>
            <a:r>
              <a:rPr lang="ru-RU" sz="1100" dirty="0" smtClean="0"/>
              <a:t>25% </a:t>
            </a:r>
            <a:r>
              <a:rPr lang="ru-RU" sz="1100" dirty="0"/>
              <a:t>общей суммы капитальных вложений по проекту, указанные пороги снижаются на </a:t>
            </a:r>
            <a:r>
              <a:rPr lang="ru-RU" sz="1100" dirty="0" smtClean="0"/>
              <a:t>25% </a:t>
            </a:r>
            <a:r>
              <a:rPr lang="ru-RU" sz="1100" dirty="0"/>
              <a:t>вне зависимости от территории реализации инвестиционного проекта;</a:t>
            </a:r>
          </a:p>
          <a:p>
            <a:pPr>
              <a:lnSpc>
                <a:spcPts val="1200"/>
              </a:lnSpc>
              <a:spcAft>
                <a:spcPts val="0"/>
              </a:spcAft>
            </a:pPr>
            <a:r>
              <a:rPr lang="ru-RU" sz="1100" dirty="0"/>
              <a:t>успешно работают институты развития: </a:t>
            </a:r>
            <a:r>
              <a:rPr lang="ru-RU" sz="1100" dirty="0" smtClean="0"/>
              <a:t>ГОАУ «Агентство </a:t>
            </a:r>
            <a:r>
              <a:rPr lang="ru-RU" sz="1100" dirty="0"/>
              <a:t>развития Новгородской области», центр кластерного развития, Новгородский фонд поддержки малого предпринимательства, центр инноваций социальной сферы. В штатном режиме работает система многофункциональных центров предоставления государственных и муниципальных услуг.</a:t>
            </a:r>
          </a:p>
          <a:p>
            <a:pPr lvl="0">
              <a:lnSpc>
                <a:spcPts val="1200"/>
              </a:lnSpc>
            </a:pPr>
            <a:r>
              <a:rPr lang="ru-RU" sz="1100" dirty="0"/>
              <a:t>В 2018 г. созданы объекты инновационной и инвестиционной инфраструктуры: технопарк на площадке завода «ГАРО», бизнес-инкубатор «X10», присвоен статус индустриального (промышленного) парка «Преображение» и управляющей компании. Созданы </a:t>
            </a:r>
            <a:r>
              <a:rPr lang="ru-RU" sz="1100" dirty="0" smtClean="0"/>
              <a:t>две </a:t>
            </a:r>
            <a:r>
              <a:rPr lang="ru-RU" sz="1100" dirty="0"/>
              <a:t>региональные промышленные площадки. </a:t>
            </a:r>
            <a:r>
              <a:rPr lang="ru-RU" sz="1100" dirty="0">
                <a:solidFill>
                  <a:prstClr val="black"/>
                </a:solidFill>
              </a:rPr>
              <a:t>Для обеспечения рационального использования земельных ресурсов при размещении производительных сил и строительстве объектов недвижимости создана и поддерживается в актуальном состоянии база данных «Свободные инвестиционные площадки Новгородской области». В настоящее время в базе данных находится 522 площадки, из них 124 приоритетные площадки.</a:t>
            </a:r>
          </a:p>
          <a:p>
            <a:pPr lvl="0">
              <a:lnSpc>
                <a:spcPts val="1200"/>
              </a:lnSpc>
            </a:pPr>
            <a:r>
              <a:rPr lang="ru-RU" sz="1100" dirty="0">
                <a:solidFill>
                  <a:prstClr val="black"/>
                </a:solidFill>
              </a:rPr>
              <a:t>На территории области реализуется 61 инвестиционный проект, стоимостью более 50 млн. рублей каждый, совокупная стоимость составляет 65,1 млрд. </a:t>
            </a:r>
            <a:r>
              <a:rPr lang="ru-RU" sz="1100" dirty="0" smtClean="0">
                <a:solidFill>
                  <a:prstClr val="black"/>
                </a:solidFill>
              </a:rPr>
              <a:t>руб. </a:t>
            </a:r>
            <a:r>
              <a:rPr lang="ru-RU" sz="1100" dirty="0">
                <a:solidFill>
                  <a:prstClr val="black"/>
                </a:solidFill>
              </a:rPr>
              <a:t>Планируемое количество рабочих мест – 3442, при реализации указанных проектов фактически создано </a:t>
            </a:r>
            <a:r>
              <a:rPr lang="ru-RU" sz="1100" dirty="0" smtClean="0">
                <a:solidFill>
                  <a:prstClr val="black"/>
                </a:solidFill>
              </a:rPr>
              <a:t>1140 </a:t>
            </a:r>
            <a:r>
              <a:rPr lang="ru-RU" sz="1100" dirty="0">
                <a:solidFill>
                  <a:prstClr val="black"/>
                </a:solidFill>
              </a:rPr>
              <a:t>рабочих мест.</a:t>
            </a:r>
          </a:p>
          <a:p>
            <a:pPr lvl="0">
              <a:lnSpc>
                <a:spcPts val="1200"/>
              </a:lnSpc>
            </a:pPr>
            <a:r>
              <a:rPr lang="ru-RU" sz="1100" dirty="0" smtClean="0">
                <a:solidFill>
                  <a:prstClr val="black"/>
                </a:solidFill>
              </a:rPr>
              <a:t>В </a:t>
            </a:r>
            <a:r>
              <a:rPr lang="ru-RU" sz="1100" dirty="0">
                <a:solidFill>
                  <a:prstClr val="black"/>
                </a:solidFill>
              </a:rPr>
              <a:t>целях улучшения инвестиционного климата на территориях муниципальных районов (городского округа) ОМСУ рекомендовано</a:t>
            </a:r>
            <a:r>
              <a:rPr lang="ru-RU" sz="1100" dirty="0" smtClean="0">
                <a:solidFill>
                  <a:prstClr val="black"/>
                </a:solidFill>
              </a:rPr>
              <a:t>:</a:t>
            </a:r>
          </a:p>
          <a:p>
            <a:pPr lvl="0">
              <a:lnSpc>
                <a:spcPts val="1200"/>
              </a:lnSpc>
            </a:pPr>
            <a:r>
              <a:rPr lang="ru-RU" sz="1100" dirty="0" smtClean="0">
                <a:solidFill>
                  <a:prstClr val="black"/>
                </a:solidFill>
              </a:rPr>
              <a:t>качественное </a:t>
            </a:r>
            <a:r>
              <a:rPr lang="ru-RU" sz="1100" dirty="0">
                <a:solidFill>
                  <a:prstClr val="black"/>
                </a:solidFill>
              </a:rPr>
              <a:t>улучшение администрирования инвестиционной деятельности</a:t>
            </a:r>
            <a:r>
              <a:rPr lang="ru-RU" sz="1100" dirty="0" smtClean="0">
                <a:solidFill>
                  <a:prstClr val="black"/>
                </a:solidFill>
              </a:rPr>
              <a:t>;</a:t>
            </a:r>
          </a:p>
          <a:p>
            <a:pPr lvl="0">
              <a:lnSpc>
                <a:spcPts val="1200"/>
              </a:lnSpc>
            </a:pPr>
            <a:r>
              <a:rPr lang="ru-RU" sz="1100" dirty="0" smtClean="0">
                <a:solidFill>
                  <a:prstClr val="black"/>
                </a:solidFill>
              </a:rPr>
              <a:t>более </a:t>
            </a:r>
            <a:r>
              <a:rPr lang="ru-RU" sz="1100" dirty="0">
                <a:solidFill>
                  <a:prstClr val="black"/>
                </a:solidFill>
              </a:rPr>
              <a:t>эффективное использование территориальных ресурсов (земля, недвижимость</a:t>
            </a:r>
            <a:r>
              <a:rPr lang="ru-RU" sz="1100" dirty="0" smtClean="0">
                <a:solidFill>
                  <a:prstClr val="black"/>
                </a:solidFill>
              </a:rPr>
              <a:t>);</a:t>
            </a:r>
          </a:p>
          <a:p>
            <a:pPr lvl="0">
              <a:lnSpc>
                <a:spcPts val="1200"/>
              </a:lnSpc>
            </a:pPr>
            <a:r>
              <a:rPr lang="ru-RU" sz="1100" dirty="0" smtClean="0">
                <a:solidFill>
                  <a:prstClr val="black"/>
                </a:solidFill>
              </a:rPr>
              <a:t>ведение </a:t>
            </a:r>
            <a:r>
              <a:rPr lang="ru-RU" sz="1100" dirty="0">
                <a:solidFill>
                  <a:prstClr val="black"/>
                </a:solidFill>
              </a:rPr>
              <a:t>базы данных свободных инвестиционных площадок, находящихся на территории муниципальных районов (городского округа), предоставление </a:t>
            </a:r>
            <a:r>
              <a:rPr lang="ru-RU" sz="1100" dirty="0" smtClean="0">
                <a:solidFill>
                  <a:prstClr val="black"/>
                </a:solidFill>
              </a:rPr>
              <a:t>актуальной информации </a:t>
            </a:r>
            <a:r>
              <a:rPr lang="ru-RU" sz="1100" dirty="0">
                <a:solidFill>
                  <a:prstClr val="black"/>
                </a:solidFill>
              </a:rPr>
              <a:t>о приоритетных площадках в ГОАУ «Агенство развития Новгородской области» для размещения ее на инвестиционном портале Новгородской области</a:t>
            </a:r>
            <a:r>
              <a:rPr lang="ru-RU" sz="1100" dirty="0" smtClean="0">
                <a:solidFill>
                  <a:prstClr val="black"/>
                </a:solidFill>
              </a:rPr>
              <a:t>;</a:t>
            </a:r>
          </a:p>
          <a:p>
            <a:pPr lvl="0">
              <a:lnSpc>
                <a:spcPts val="1200"/>
              </a:lnSpc>
            </a:pPr>
            <a:r>
              <a:rPr lang="ru-RU" sz="1100" dirty="0" smtClean="0">
                <a:solidFill>
                  <a:prstClr val="black"/>
                </a:solidFill>
              </a:rPr>
              <a:t>определение </a:t>
            </a:r>
            <a:r>
              <a:rPr lang="ru-RU" sz="1100" dirty="0">
                <a:solidFill>
                  <a:prstClr val="black"/>
                </a:solidFill>
              </a:rPr>
              <a:t>главных направлений развития муниципальных образований и развитие инвестиционного потенциала</a:t>
            </a:r>
            <a:r>
              <a:rPr lang="ru-RU" sz="1100" dirty="0" smtClean="0">
                <a:solidFill>
                  <a:prstClr val="black"/>
                </a:solidFill>
              </a:rPr>
              <a:t>; </a:t>
            </a:r>
            <a:r>
              <a:rPr lang="ru-RU" sz="1100" dirty="0">
                <a:solidFill>
                  <a:prstClr val="black"/>
                </a:solidFill>
              </a:rPr>
              <a:t>повышение активности населения в развитии муниципальных </a:t>
            </a:r>
            <a:r>
              <a:rPr lang="ru-RU" sz="1100" dirty="0" smtClean="0">
                <a:solidFill>
                  <a:prstClr val="black"/>
                </a:solidFill>
              </a:rPr>
              <a:t>образований.</a:t>
            </a:r>
            <a:endParaRPr lang="ru-RU" sz="1100" dirty="0">
              <a:solidFill>
                <a:prstClr val="black"/>
              </a:solidFill>
            </a:endParaRPr>
          </a:p>
          <a:p>
            <a:pPr>
              <a:lnSpc>
                <a:spcPts val="1200"/>
              </a:lnSpc>
              <a:spcAft>
                <a:spcPts val="0"/>
              </a:spcAft>
            </a:pPr>
            <a:endParaRPr lang="ru-RU" sz="11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719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69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59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225341"/>
              </p:ext>
            </p:extLst>
          </p:nvPr>
        </p:nvGraphicFramePr>
        <p:xfrm>
          <a:off x="247338" y="1551240"/>
          <a:ext cx="8463595" cy="4986710"/>
        </p:xfrm>
        <a:graphic>
          <a:graphicData uri="http://schemas.openxmlformats.org/drawingml/2006/table">
            <a:tbl>
              <a:tblPr/>
              <a:tblGrid>
                <a:gridCol w="2443396"/>
                <a:gridCol w="929190"/>
                <a:gridCol w="1019387"/>
                <a:gridCol w="1019387"/>
                <a:gridCol w="1019387"/>
                <a:gridCol w="1019387"/>
                <a:gridCol w="1013461"/>
              </a:tblGrid>
              <a:tr h="20980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Объем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инвестиций в основной капитал (за исключением бюджетных средств) в расчете на 1 жителя, </a:t>
                      </a:r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руб.</a:t>
                      </a:r>
                      <a:endParaRPr lang="ru-RU" sz="800" b="1" i="0" u="none" strike="noStrike" dirty="0">
                        <a:solidFill>
                          <a:srgbClr val="333333"/>
                        </a:solidFill>
                        <a:effectLst/>
                        <a:latin typeface="Tahoma"/>
                      </a:endParaRP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6153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1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47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3 786,80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6 781,10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8 810,40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5 254,80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5 495,40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5 818,00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14 028,30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23 355,00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38 616,90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23 665,44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22 032,26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27 784,14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15 119,30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22 201,20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47 264,30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17 450,60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18 874,50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20 393,00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67 815,20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29 210,90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1 080,50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23 080,20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6 623,90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2 820,00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8 050,60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6 010,50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2 155,40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2 098,00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3 373,70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3 760,40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116 949,30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145 906,20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123 400,70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118 823,50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121 610,20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136 239,30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35 538,00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40 076,00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139 317,60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39 909,10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40 402,30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40 436,80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33 242,50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136 986,30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88 134,20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24 629,40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27 173,20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29 381,80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222,40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1 117,60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329,20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390,20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743,60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5 289,70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4 287,80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1 050,90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1 125,40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1 140,10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1 320,10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90 020,20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144 659,30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108 823,80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49 295,80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51 144,00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52 964,00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49 607,60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204 779,50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71 615,10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163 252,40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173 566,10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183 411,50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9 218,50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7 069,60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12 975,00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8 392,00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11 143,60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8 226,60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16 174,60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10 383,10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41 600,40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21 128,70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20 940,00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20 210,00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1 555,80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485,30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243,10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333,30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435,90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564,10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2 240,10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3 587,70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6 237,70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2 285,70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2 361,50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2 469,20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14 771,70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12 426,30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15 424,50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12 410,50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12 832,90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7 350,00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54 053,00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65 948,80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65 182,60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66 486,25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67 815,97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69 172,28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1 210,30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587,10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633,90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2 450,60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2 439,50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2 591,80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36 167,70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52 125,70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234 606,40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237 135,80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250 199,00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262 050,00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29 059,70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17 806,00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7 283,00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243,70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262,00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436,70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75 149,30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54 332,00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73 667,60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79 412,40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79 422,60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80 531,00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8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52 828,90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57 914,00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66 081,20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62 662,20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68 801,10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82 221,60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51434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081480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площади земельных участков, являющихся объектами налогообложения земельным налогом, от общей площади территории городского округа (муниципального района</a:t>
            </a:r>
            <a:r>
              <a:rPr lang="ru-RU" sz="1200" b="1" dirty="0" smtClean="0"/>
              <a:t>), %»</a:t>
            </a:r>
          </a:p>
          <a:p>
            <a:endParaRPr lang="ru-RU" sz="1200" b="1" dirty="0"/>
          </a:p>
          <a:p>
            <a:r>
              <a:rPr lang="ru-RU" sz="1200" dirty="0" err="1" smtClean="0"/>
              <a:t>Среднеобластное</a:t>
            </a:r>
            <a:r>
              <a:rPr lang="ru-RU" sz="1200" dirty="0" smtClean="0"/>
              <a:t> значение </a:t>
            </a:r>
            <a:r>
              <a:rPr lang="ru-RU" sz="1200" dirty="0"/>
              <a:t>показателя в 2018 </a:t>
            </a:r>
            <a:r>
              <a:rPr lang="ru-RU" sz="1200" dirty="0" smtClean="0"/>
              <a:t>г. имеет </a:t>
            </a:r>
            <a:r>
              <a:rPr lang="ru-RU" sz="1200" dirty="0"/>
              <a:t>положительную динамику </a:t>
            </a:r>
            <a:r>
              <a:rPr lang="ru-RU" sz="1200" dirty="0" smtClean="0"/>
              <a:t>роста (на 1,03 </a:t>
            </a:r>
            <a:r>
              <a:rPr lang="ru-RU" sz="1200" dirty="0" err="1" smtClean="0"/>
              <a:t>п.п</a:t>
            </a:r>
            <a:r>
              <a:rPr lang="ru-RU" sz="1200" dirty="0" smtClean="0"/>
              <a:t>. к 2017 г.) и составило </a:t>
            </a:r>
            <a:r>
              <a:rPr lang="ru-RU" sz="1200" dirty="0"/>
              <a:t>75,18</a:t>
            </a:r>
            <a:r>
              <a:rPr lang="ru-RU" sz="1200" dirty="0" smtClean="0"/>
              <a:t>%.</a:t>
            </a:r>
            <a:endParaRPr lang="ru-RU" sz="1200" dirty="0"/>
          </a:p>
          <a:p>
            <a:r>
              <a:rPr lang="ru-RU" sz="1200" dirty="0"/>
              <a:t>В четырех </a:t>
            </a:r>
            <a:r>
              <a:rPr lang="ru-RU" sz="1200" dirty="0" smtClean="0"/>
              <a:t>муниципальных районах </a:t>
            </a:r>
            <a:r>
              <a:rPr lang="ru-RU" sz="1200" dirty="0"/>
              <a:t>области (</a:t>
            </a:r>
            <a:r>
              <a:rPr lang="ru-RU" sz="1200" dirty="0" err="1"/>
              <a:t>Боровичском</a:t>
            </a:r>
            <a:r>
              <a:rPr lang="ru-RU" sz="1200" dirty="0"/>
              <a:t>, </a:t>
            </a:r>
            <a:r>
              <a:rPr lang="ru-RU" sz="1200" dirty="0" err="1"/>
              <a:t>Любытинском</a:t>
            </a:r>
            <a:r>
              <a:rPr lang="ru-RU" sz="1200" dirty="0"/>
              <a:t>, </a:t>
            </a:r>
            <a:r>
              <a:rPr lang="ru-RU" sz="1200" dirty="0" err="1"/>
              <a:t>Маловишерском</a:t>
            </a:r>
            <a:r>
              <a:rPr lang="ru-RU" sz="1200" dirty="0"/>
              <a:t> и Новгородском) объектами налогообложения земельным налогом являются все земельные участки.</a:t>
            </a:r>
          </a:p>
          <a:p>
            <a:r>
              <a:rPr lang="ru-RU" sz="1200" dirty="0"/>
              <a:t>В девяти </a:t>
            </a:r>
            <a:r>
              <a:rPr lang="ru-RU" sz="1200" dirty="0" smtClean="0"/>
              <a:t>муниципальных районах </a:t>
            </a:r>
            <a:r>
              <a:rPr lang="ru-RU" sz="1200" dirty="0"/>
              <a:t>области и Великом Новгороде значение показателя ниже </a:t>
            </a:r>
            <a:r>
              <a:rPr lang="ru-RU" sz="1200" dirty="0" err="1"/>
              <a:t>среднеобластного</a:t>
            </a:r>
            <a:r>
              <a:rPr lang="ru-RU" sz="1200" dirty="0"/>
              <a:t> уровня. Наименьшее значение показателя отмечено в: </a:t>
            </a:r>
            <a:r>
              <a:rPr lang="ru-RU" sz="1200" dirty="0" err="1"/>
              <a:t>Маревском</a:t>
            </a:r>
            <a:r>
              <a:rPr lang="ru-RU" sz="1200" dirty="0"/>
              <a:t> (34,58</a:t>
            </a:r>
            <a:r>
              <a:rPr lang="ru-RU" sz="1200" dirty="0" smtClean="0"/>
              <a:t>%), Батецком </a:t>
            </a:r>
            <a:r>
              <a:rPr lang="ru-RU" sz="1200" dirty="0"/>
              <a:t>(49,09%), Шимском (50,10%)  </a:t>
            </a:r>
            <a:r>
              <a:rPr lang="ru-RU" sz="1200" dirty="0" smtClean="0"/>
              <a:t>и Холмском </a:t>
            </a:r>
            <a:r>
              <a:rPr lang="ru-RU" sz="1200" dirty="0"/>
              <a:t>(54,11</a:t>
            </a:r>
            <a:r>
              <a:rPr lang="ru-RU" sz="1200" dirty="0" smtClean="0"/>
              <a:t>%) муниципальных районах</a:t>
            </a:r>
            <a:r>
              <a:rPr lang="ru-RU" sz="1200" dirty="0"/>
              <a:t>.</a:t>
            </a:r>
          </a:p>
          <a:p>
            <a:r>
              <a:rPr lang="ru-RU" sz="1200" dirty="0"/>
              <a:t>Рекомендуемые меры: сохранить темп роста данного показателя, </a:t>
            </a:r>
            <a:r>
              <a:rPr lang="ru-RU" sz="1200" dirty="0" smtClean="0"/>
              <a:t>муниципальным районам </a:t>
            </a:r>
            <a:r>
              <a:rPr lang="ru-RU" sz="1200" dirty="0"/>
              <a:t>с наименьшими значениями показателя – предпринять все меры на улучшение значений показателя</a:t>
            </a:r>
            <a:r>
              <a:rPr lang="ru-RU" sz="1200" dirty="0" smtClean="0"/>
              <a:t>.</a:t>
            </a:r>
          </a:p>
          <a:p>
            <a:endParaRPr lang="ru-RU" sz="1200" dirty="0" smtClean="0"/>
          </a:p>
          <a:p>
            <a:pPr lvl="0"/>
            <a:r>
              <a:rPr lang="ru-RU" sz="1200" b="1" dirty="0" smtClean="0">
                <a:solidFill>
                  <a:prstClr val="black"/>
                </a:solidFill>
              </a:rPr>
              <a:t>«</a:t>
            </a:r>
            <a:r>
              <a:rPr lang="ru-RU" sz="1200" b="1" dirty="0">
                <a:solidFill>
                  <a:prstClr val="black"/>
                </a:solidFill>
              </a:rPr>
              <a:t>Доля прибыльных сельскохозяйственных организаций в общем их </a:t>
            </a:r>
            <a:r>
              <a:rPr lang="ru-RU" sz="1200" b="1" dirty="0" smtClean="0">
                <a:solidFill>
                  <a:prstClr val="black"/>
                </a:solidFill>
              </a:rPr>
              <a:t>числе, %»</a:t>
            </a:r>
            <a:endParaRPr lang="ru-RU" sz="1200" b="1" dirty="0">
              <a:solidFill>
                <a:prstClr val="black"/>
              </a:solidFill>
            </a:endParaRP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По итогам за 2018 </a:t>
            </a:r>
            <a:r>
              <a:rPr lang="ru-RU" sz="1200" dirty="0" smtClean="0">
                <a:solidFill>
                  <a:prstClr val="black"/>
                </a:solidFill>
              </a:rPr>
              <a:t>г. </a:t>
            </a:r>
            <a:r>
              <a:rPr lang="ru-RU" sz="1200" dirty="0">
                <a:solidFill>
                  <a:prstClr val="black"/>
                </a:solidFill>
              </a:rPr>
              <a:t>удельный вес прибыльных сельскохозяйственных организаций в их общем числе составил </a:t>
            </a:r>
            <a:r>
              <a:rPr lang="ru-RU" sz="1200" dirty="0" smtClean="0">
                <a:solidFill>
                  <a:prstClr val="black"/>
                </a:solidFill>
              </a:rPr>
              <a:t>53,7% </a:t>
            </a:r>
            <a:r>
              <a:rPr lang="ru-RU" sz="1200" dirty="0">
                <a:solidFill>
                  <a:prstClr val="black"/>
                </a:solidFill>
              </a:rPr>
              <a:t>(+</a:t>
            </a:r>
            <a:r>
              <a:rPr lang="ru-RU" sz="1200" dirty="0" smtClean="0">
                <a:solidFill>
                  <a:prstClr val="black"/>
                </a:solidFill>
              </a:rPr>
              <a:t>2,03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 к 2017 </a:t>
            </a:r>
            <a:r>
              <a:rPr lang="ru-RU" sz="1200" dirty="0" smtClean="0">
                <a:solidFill>
                  <a:prstClr val="black"/>
                </a:solidFill>
              </a:rPr>
              <a:t>г.). В </a:t>
            </a:r>
            <a:r>
              <a:rPr lang="ru-RU" sz="1200" dirty="0">
                <a:solidFill>
                  <a:prstClr val="black"/>
                </a:solidFill>
              </a:rPr>
              <a:t>области было 43 прибыльных сельскохозяйственных организации из 80, в 2017 </a:t>
            </a:r>
            <a:r>
              <a:rPr lang="ru-RU" sz="1200" dirty="0" smtClean="0">
                <a:solidFill>
                  <a:prstClr val="black"/>
                </a:solidFill>
              </a:rPr>
              <a:t>г. </a:t>
            </a:r>
            <a:r>
              <a:rPr lang="ru-RU" sz="1200" dirty="0">
                <a:solidFill>
                  <a:prstClr val="black"/>
                </a:solidFill>
              </a:rPr>
              <a:t>- 45 из 87.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Значение показателя по сравнению с 2017 </a:t>
            </a:r>
            <a:r>
              <a:rPr lang="ru-RU" sz="1200" dirty="0" smtClean="0">
                <a:solidFill>
                  <a:prstClr val="black"/>
                </a:solidFill>
              </a:rPr>
              <a:t>г. </a:t>
            </a:r>
            <a:r>
              <a:rPr lang="ru-RU" sz="1200" dirty="0">
                <a:solidFill>
                  <a:prstClr val="black"/>
                </a:solidFill>
              </a:rPr>
              <a:t>улучшилось в 6 </a:t>
            </a:r>
            <a:r>
              <a:rPr lang="ru-RU" sz="1200" dirty="0" smtClean="0">
                <a:solidFill>
                  <a:prstClr val="black"/>
                </a:solidFill>
              </a:rPr>
              <a:t>муниципальных районах </a:t>
            </a:r>
            <a:r>
              <a:rPr lang="ru-RU" sz="1200" dirty="0">
                <a:solidFill>
                  <a:prstClr val="black"/>
                </a:solidFill>
              </a:rPr>
              <a:t>области: Батецком, </a:t>
            </a:r>
            <a:r>
              <a:rPr lang="ru-RU" sz="1200" dirty="0" err="1">
                <a:solidFill>
                  <a:prstClr val="black"/>
                </a:solidFill>
              </a:rPr>
              <a:t>Любытинском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Пестовском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Солецком</a:t>
            </a:r>
            <a:r>
              <a:rPr lang="ru-RU" sz="1200" dirty="0">
                <a:solidFill>
                  <a:prstClr val="black"/>
                </a:solidFill>
              </a:rPr>
              <a:t>, Старорусском и Шимском; не изменилось </a:t>
            </a:r>
            <a:r>
              <a:rPr lang="ru-RU" sz="1200" dirty="0" smtClean="0">
                <a:solidFill>
                  <a:prstClr val="black"/>
                </a:solidFill>
              </a:rPr>
              <a:t>в: </a:t>
            </a:r>
            <a:r>
              <a:rPr lang="ru-RU" sz="1200" dirty="0" err="1">
                <a:solidFill>
                  <a:prstClr val="black"/>
                </a:solidFill>
              </a:rPr>
              <a:t>Волотовском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Крестецком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Маловишерском</a:t>
            </a:r>
            <a:r>
              <a:rPr lang="ru-RU" sz="1200" dirty="0">
                <a:solidFill>
                  <a:prstClr val="black"/>
                </a:solidFill>
              </a:rPr>
              <a:t>, Мошенском, </a:t>
            </a:r>
            <a:r>
              <a:rPr lang="ru-RU" sz="1200" dirty="0" err="1">
                <a:solidFill>
                  <a:prstClr val="black"/>
                </a:solidFill>
              </a:rPr>
              <a:t>Окуловском</a:t>
            </a:r>
            <a:r>
              <a:rPr lang="ru-RU" sz="1200" dirty="0">
                <a:solidFill>
                  <a:prstClr val="black"/>
                </a:solidFill>
              </a:rPr>
              <a:t> и </a:t>
            </a:r>
            <a:r>
              <a:rPr lang="ru-RU" sz="1200" dirty="0" err="1">
                <a:solidFill>
                  <a:prstClr val="black"/>
                </a:solidFill>
              </a:rPr>
              <a:t>Поддорском</a:t>
            </a:r>
            <a:r>
              <a:rPr lang="ru-RU" sz="1200" dirty="0">
                <a:solidFill>
                  <a:prstClr val="black"/>
                </a:solidFill>
              </a:rPr>
              <a:t>; ухудшилось </a:t>
            </a:r>
            <a:r>
              <a:rPr lang="ru-RU" sz="1200" dirty="0" smtClean="0">
                <a:solidFill>
                  <a:prstClr val="black"/>
                </a:solidFill>
              </a:rPr>
              <a:t>в: </a:t>
            </a:r>
            <a:r>
              <a:rPr lang="ru-RU" sz="1200" dirty="0" err="1">
                <a:solidFill>
                  <a:prstClr val="black"/>
                </a:solidFill>
              </a:rPr>
              <a:t>Боровичском</a:t>
            </a:r>
            <a:r>
              <a:rPr lang="ru-RU" sz="1200" dirty="0">
                <a:solidFill>
                  <a:prstClr val="black"/>
                </a:solidFill>
              </a:rPr>
              <a:t>, Валдайском, Демянском, Новгородском, </a:t>
            </a:r>
            <a:r>
              <a:rPr lang="ru-RU" sz="1200" dirty="0" err="1">
                <a:solidFill>
                  <a:prstClr val="black"/>
                </a:solidFill>
              </a:rPr>
              <a:t>Хвойнинском</a:t>
            </a:r>
            <a:r>
              <a:rPr lang="ru-RU" sz="1200" dirty="0">
                <a:solidFill>
                  <a:prstClr val="black"/>
                </a:solidFill>
              </a:rPr>
              <a:t> и </a:t>
            </a:r>
            <a:r>
              <a:rPr lang="ru-RU" sz="1200" dirty="0" err="1" smtClean="0">
                <a:solidFill>
                  <a:prstClr val="black"/>
                </a:solidFill>
              </a:rPr>
              <a:t>Чудовском</a:t>
            </a:r>
            <a:r>
              <a:rPr lang="ru-RU" sz="1200" dirty="0" smtClean="0">
                <a:solidFill>
                  <a:prstClr val="black"/>
                </a:solidFill>
              </a:rPr>
              <a:t> муниципальных районах.</a:t>
            </a:r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Для повышения удельного веса прибыльных сельскохозяйственных организаций в их общем числе в плановом периоде </a:t>
            </a:r>
            <a:r>
              <a:rPr lang="ru-RU" sz="1200" dirty="0" smtClean="0">
                <a:solidFill>
                  <a:prstClr val="black"/>
                </a:solidFill>
              </a:rPr>
              <a:t>ОМСУ области </a:t>
            </a:r>
            <a:r>
              <a:rPr lang="ru-RU" sz="1200" dirty="0">
                <a:solidFill>
                  <a:prstClr val="black"/>
                </a:solidFill>
              </a:rPr>
              <a:t>необходимо:</a:t>
            </a:r>
          </a:p>
          <a:p>
            <a:pPr lvl="0"/>
            <a:r>
              <a:rPr lang="ru-RU" sz="1200" dirty="0" smtClean="0">
                <a:solidFill>
                  <a:prstClr val="black"/>
                </a:solidFill>
              </a:rPr>
              <a:t>работать </a:t>
            </a:r>
            <a:r>
              <a:rPr lang="ru-RU" sz="1200" dirty="0">
                <a:solidFill>
                  <a:prstClr val="black"/>
                </a:solidFill>
              </a:rPr>
              <a:t>над улучшением инвестиционной привлекательности </a:t>
            </a:r>
            <a:r>
              <a:rPr lang="ru-RU" sz="1200" dirty="0" smtClean="0">
                <a:solidFill>
                  <a:prstClr val="black"/>
                </a:solidFill>
              </a:rPr>
              <a:t>сферы сельского </a:t>
            </a:r>
            <a:r>
              <a:rPr lang="ru-RU" sz="1200" dirty="0">
                <a:solidFill>
                  <a:prstClr val="black"/>
                </a:solidFill>
              </a:rPr>
              <a:t>хозяйства;</a:t>
            </a:r>
          </a:p>
          <a:p>
            <a:pPr lvl="0"/>
            <a:r>
              <a:rPr lang="ru-RU" sz="1200" dirty="0" smtClean="0">
                <a:solidFill>
                  <a:prstClr val="black"/>
                </a:solidFill>
              </a:rPr>
              <a:t>оперативно </a:t>
            </a:r>
            <a:r>
              <a:rPr lang="ru-RU" sz="1200" dirty="0">
                <a:solidFill>
                  <a:prstClr val="black"/>
                </a:solidFill>
              </a:rPr>
              <a:t>доводить до сельскохозяйственных товаропроизводителей района порядки предоставления субсидий из областного и федерального бюджетов.</a:t>
            </a:r>
          </a:p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569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25780" y="1463040"/>
            <a:ext cx="8446770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«Доля протяженности автомобильных дорог общего пользования местного значения, не отвечающих нормативным требованиям, в общей протяженности автомобильных дорог общего пользования местного значения, %»</a:t>
            </a:r>
            <a:endParaRPr lang="ru-RU" sz="1200" dirty="0"/>
          </a:p>
          <a:p>
            <a:r>
              <a:rPr lang="ru-RU" sz="1000" dirty="0" smtClean="0"/>
              <a:t>За счет средств субсидий, а также муниципальных дорожных фондов в 2018 г. отремонтировано 226,62 км дорог местного значения.</a:t>
            </a:r>
          </a:p>
          <a:p>
            <a:r>
              <a:rPr lang="ru-RU" sz="1000" dirty="0" smtClean="0"/>
              <a:t>Общая протяженность автомобильных дорог местного значения не изменилась в сравнении с 2017 г. в </a:t>
            </a:r>
            <a:r>
              <a:rPr lang="ru-RU" sz="1000" dirty="0" err="1" smtClean="0"/>
              <a:t>Маревском</a:t>
            </a:r>
            <a:r>
              <a:rPr lang="ru-RU" sz="1000" dirty="0" smtClean="0"/>
              <a:t>, Старорусском, </a:t>
            </a:r>
            <a:r>
              <a:rPr lang="ru-RU" sz="1000" dirty="0" err="1" smtClean="0"/>
              <a:t>Хвойнинском</a:t>
            </a:r>
            <a:r>
              <a:rPr lang="ru-RU" sz="1000" dirty="0" smtClean="0"/>
              <a:t>, Холмском муниципальных районах.</a:t>
            </a:r>
          </a:p>
          <a:p>
            <a:r>
              <a:rPr lang="ru-RU" sz="1000" dirty="0" smtClean="0"/>
              <a:t>Протяженность </a:t>
            </a:r>
            <a:r>
              <a:rPr lang="ru-RU" sz="1000" dirty="0"/>
              <a:t>автомобильных дорог местного </a:t>
            </a:r>
            <a:r>
              <a:rPr lang="ru-RU" sz="1000" dirty="0" smtClean="0"/>
              <a:t>значения, </a:t>
            </a:r>
            <a:r>
              <a:rPr lang="ru-RU" sz="1000" dirty="0"/>
              <a:t>в связи с проведением паспортизации, принятием в собственность бесхозяйных дорог, уточнением границ сельских поселений, строительством новых дорог, а также в связи с передачей дорог из областной в муниципальную </a:t>
            </a:r>
            <a:r>
              <a:rPr lang="ru-RU" sz="1000" dirty="0" smtClean="0"/>
              <a:t>собственность, </a:t>
            </a:r>
            <a:r>
              <a:rPr lang="ru-RU" sz="1000" dirty="0"/>
              <a:t>увеличилась в </a:t>
            </a:r>
            <a:r>
              <a:rPr lang="ru-RU" sz="1000" dirty="0" smtClean="0"/>
              <a:t>Батецком</a:t>
            </a:r>
            <a:r>
              <a:rPr lang="ru-RU" sz="1000" dirty="0"/>
              <a:t>, </a:t>
            </a:r>
            <a:r>
              <a:rPr lang="ru-RU" sz="1000" dirty="0" err="1"/>
              <a:t>Крестецком</a:t>
            </a:r>
            <a:r>
              <a:rPr lang="ru-RU" sz="1000" dirty="0"/>
              <a:t>, Мошенском, </a:t>
            </a:r>
            <a:r>
              <a:rPr lang="ru-RU" sz="1000" dirty="0" err="1"/>
              <a:t>Любытинском</a:t>
            </a:r>
            <a:r>
              <a:rPr lang="ru-RU" sz="1000" dirty="0"/>
              <a:t>, Новгородском, </a:t>
            </a:r>
            <a:r>
              <a:rPr lang="ru-RU" sz="1000" dirty="0" err="1"/>
              <a:t>Окуловском</a:t>
            </a:r>
            <a:r>
              <a:rPr lang="ru-RU" sz="1000" dirty="0"/>
              <a:t>, </a:t>
            </a:r>
            <a:r>
              <a:rPr lang="ru-RU" sz="1000" dirty="0" err="1"/>
              <a:t>Солецком</a:t>
            </a:r>
            <a:r>
              <a:rPr lang="ru-RU" sz="1000" dirty="0"/>
              <a:t>, </a:t>
            </a:r>
            <a:r>
              <a:rPr lang="ru-RU" sz="1000" dirty="0" err="1"/>
              <a:t>Чудовском</a:t>
            </a:r>
            <a:r>
              <a:rPr lang="ru-RU" sz="1000" dirty="0"/>
              <a:t>, Шимском </a:t>
            </a:r>
            <a:r>
              <a:rPr lang="ru-RU" sz="1000" dirty="0" smtClean="0"/>
              <a:t>муниципальных районах</a:t>
            </a:r>
            <a:r>
              <a:rPr lang="ru-RU" sz="1000" dirty="0"/>
              <a:t>, а также в </a:t>
            </a:r>
            <a:r>
              <a:rPr lang="ru-RU" sz="1000" dirty="0" err="1"/>
              <a:t>г.Великий</a:t>
            </a:r>
            <a:r>
              <a:rPr lang="ru-RU" sz="1000" dirty="0"/>
              <a:t> Новгород. </a:t>
            </a:r>
          </a:p>
          <a:p>
            <a:r>
              <a:rPr lang="ru-RU" sz="1000" dirty="0"/>
              <a:t>В Валдайском районе протяженность автомобильных дорог общего пользования местного значения уменьшилась на 33,1 км (в результате проведения паспортизации), в </a:t>
            </a:r>
            <a:r>
              <a:rPr lang="ru-RU" sz="1000" dirty="0" err="1"/>
              <a:t>Поддорском</a:t>
            </a:r>
            <a:r>
              <a:rPr lang="ru-RU" sz="1000" dirty="0"/>
              <a:t> – на 32,66 км </a:t>
            </a:r>
            <a:r>
              <a:rPr lang="ru-RU" sz="1000" dirty="0" smtClean="0"/>
              <a:t>(в </a:t>
            </a:r>
            <a:r>
              <a:rPr lang="ru-RU" sz="1000" dirty="0"/>
              <a:t>связи с корректировкой на основании инвентаризации и исключения фактически отсутствующих </a:t>
            </a:r>
            <a:r>
              <a:rPr lang="ru-RU" sz="1000" dirty="0" smtClean="0"/>
              <a:t>дорог). </a:t>
            </a:r>
            <a:endParaRPr lang="ru-RU" sz="1000" dirty="0"/>
          </a:p>
          <a:p>
            <a:r>
              <a:rPr lang="ru-RU" sz="1000" dirty="0"/>
              <a:t>Основной причиной увеличения протяженности дорог местного значения послужила процедура передачи автомобильных дорог в муниципальную собственность Мошенского и </a:t>
            </a:r>
            <a:r>
              <a:rPr lang="ru-RU" sz="1000" dirty="0" err="1"/>
              <a:t>Любытинского</a:t>
            </a:r>
            <a:r>
              <a:rPr lang="ru-RU" sz="1000" dirty="0"/>
              <a:t> </a:t>
            </a:r>
            <a:r>
              <a:rPr lang="ru-RU" sz="1000" dirty="0" smtClean="0"/>
              <a:t>муниципальных районов</a:t>
            </a:r>
            <a:r>
              <a:rPr lang="ru-RU" sz="1000" dirty="0"/>
              <a:t>, общей протяженностью 544,517 км. Также, по информации муниципальных образований, </a:t>
            </a:r>
            <a:r>
              <a:rPr lang="ru-RU" sz="1000" dirty="0" smtClean="0"/>
              <a:t>в 2018 г. </a:t>
            </a:r>
            <a:r>
              <a:rPr lang="ru-RU" sz="1000" dirty="0"/>
              <a:t>на 14,386 км дорог получено свидетельство о государственной регистрации права собственности. </a:t>
            </a:r>
          </a:p>
          <a:p>
            <a:r>
              <a:rPr lang="ru-RU" sz="1000" dirty="0" smtClean="0"/>
              <a:t>В </a:t>
            </a:r>
            <a:r>
              <a:rPr lang="ru-RU" sz="1000" dirty="0"/>
              <a:t>2018 </a:t>
            </a:r>
            <a:r>
              <a:rPr lang="ru-RU" sz="1000" dirty="0" smtClean="0"/>
              <a:t>г</a:t>
            </a:r>
            <a:r>
              <a:rPr lang="ru-RU" sz="1000" dirty="0"/>
              <a:t>. </a:t>
            </a:r>
            <a:r>
              <a:rPr lang="ru-RU" sz="1000" dirty="0" smtClean="0"/>
              <a:t>доля </a:t>
            </a:r>
            <a:r>
              <a:rPr lang="ru-RU" sz="1000" dirty="0"/>
              <a:t>протяженности автомобильных дорог общего пользования местного значения, не отвечающих нормативным требованиям, в общей протяженности автомобильных дорог общего пользования местного </a:t>
            </a:r>
            <a:r>
              <a:rPr lang="ru-RU" sz="1000" dirty="0" smtClean="0"/>
              <a:t>значения, составила в целом по области 55,2%, к 2017 г. рост на 0,59 </a:t>
            </a:r>
            <a:r>
              <a:rPr lang="ru-RU" sz="1000" dirty="0" err="1" smtClean="0"/>
              <a:t>п.п</a:t>
            </a:r>
            <a:r>
              <a:rPr lang="ru-RU" sz="1000" dirty="0" smtClean="0"/>
              <a:t>.</a:t>
            </a:r>
            <a:endParaRPr lang="ru-RU" sz="1000" dirty="0"/>
          </a:p>
          <a:p>
            <a:r>
              <a:rPr lang="ru-RU" sz="1000" dirty="0" smtClean="0"/>
              <a:t>Для повышения эффективности использования средств муниципальных дорожных фондов ОМСУ области рекомендуется реализовывать следующие меры:</a:t>
            </a:r>
          </a:p>
          <a:p>
            <a:r>
              <a:rPr lang="ru-RU" sz="1000" dirty="0" smtClean="0"/>
              <a:t>формирование </a:t>
            </a:r>
            <a:r>
              <a:rPr lang="ru-RU" sz="1000" dirty="0"/>
              <a:t>конкурентной среды и предупреждение монополизма на рынке подрядных работ;</a:t>
            </a:r>
          </a:p>
          <a:p>
            <a:r>
              <a:rPr lang="ru-RU" sz="1000" dirty="0" smtClean="0"/>
              <a:t>эффективное </a:t>
            </a:r>
            <a:r>
              <a:rPr lang="ru-RU" sz="1000" dirty="0"/>
              <a:t>расходование финансовых и материальных ресурсов подрядными организациями, стимулирование снижения стоимости работ;</a:t>
            </a:r>
          </a:p>
          <a:p>
            <a:r>
              <a:rPr lang="ru-RU" sz="1000" dirty="0" smtClean="0"/>
              <a:t>особое </a:t>
            </a:r>
            <a:r>
              <a:rPr lang="ru-RU" sz="1000" dirty="0"/>
              <a:t>внимание при строительстве дорог уделять сертификации дорожных строительных материалов и техники;</a:t>
            </a:r>
          </a:p>
          <a:p>
            <a:r>
              <a:rPr lang="ru-RU" sz="1000" dirty="0" smtClean="0"/>
              <a:t>установление </a:t>
            </a:r>
            <a:r>
              <a:rPr lang="ru-RU" sz="1000" dirty="0"/>
              <a:t>максимальной продолжительности гарантийного срока;</a:t>
            </a:r>
          </a:p>
          <a:p>
            <a:r>
              <a:rPr lang="ru-RU" sz="1000" dirty="0" smtClean="0"/>
              <a:t>стимулирование </a:t>
            </a:r>
            <a:r>
              <a:rPr lang="ru-RU" sz="1000" dirty="0"/>
              <a:t>применения современных материалов и технологий при строительстве и ремонте автомобильных дорог путем выбора подрядных организаций, соблюдающих следующие положения: </a:t>
            </a:r>
          </a:p>
          <a:p>
            <a:r>
              <a:rPr lang="ru-RU" sz="1000" dirty="0" smtClean="0"/>
              <a:t>грамотная </a:t>
            </a:r>
            <a:r>
              <a:rPr lang="ru-RU" sz="1000" dirty="0"/>
              <a:t>организация этапов строительства (ремонта); </a:t>
            </a:r>
          </a:p>
          <a:p>
            <a:r>
              <a:rPr lang="ru-RU" sz="1000" dirty="0" smtClean="0"/>
              <a:t>оснащенность </a:t>
            </a:r>
            <a:r>
              <a:rPr lang="ru-RU" sz="1000" dirty="0"/>
              <a:t>надежной дорожной техникой; </a:t>
            </a:r>
          </a:p>
          <a:p>
            <a:r>
              <a:rPr lang="ru-RU" sz="1000" dirty="0" smtClean="0"/>
              <a:t>постоянный </a:t>
            </a:r>
            <a:r>
              <a:rPr lang="ru-RU" sz="1000" dirty="0"/>
              <a:t>контроль качества производимых работ; </a:t>
            </a:r>
          </a:p>
          <a:p>
            <a:r>
              <a:rPr lang="ru-RU" sz="1000" dirty="0" smtClean="0"/>
              <a:t>преобладание </a:t>
            </a:r>
            <a:r>
              <a:rPr lang="ru-RU" sz="1000" dirty="0"/>
              <a:t>механизированного труда над ручным.</a:t>
            </a:r>
          </a:p>
          <a:p>
            <a:endParaRPr lang="ru-RU" sz="1200" b="1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64655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7444" y="1710378"/>
            <a:ext cx="788797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населения, проживающего в населенных пунктах, не имеющих регулярного автобусного и (или) железнодорожного сообщения с административным центром городского округа (муниципального района), в общей численности населения городского округа (муниципального района</a:t>
            </a:r>
            <a:r>
              <a:rPr lang="ru-RU" sz="1200" b="1" dirty="0" smtClean="0"/>
              <a:t>), %»</a:t>
            </a:r>
          </a:p>
          <a:p>
            <a:endParaRPr lang="ru-RU" sz="1200" b="1" dirty="0"/>
          </a:p>
          <a:p>
            <a:r>
              <a:rPr lang="ru-RU" sz="1200" dirty="0"/>
              <a:t>Объём перевезенных пассажиров автомобильным транспортом общего пользования в границах Новгородской области по маршрутам пригородного, городского и межмуниципального сообщения за 2018 </a:t>
            </a:r>
            <a:r>
              <a:rPr lang="ru-RU" sz="1200" dirty="0" smtClean="0"/>
              <a:t>г. составил </a:t>
            </a:r>
            <a:r>
              <a:rPr lang="ru-RU" sz="1200" dirty="0"/>
              <a:t>порядка 45,3 млн. пассажиров, железнодорожным транспортом </a:t>
            </a:r>
            <a:r>
              <a:rPr lang="ru-RU" sz="1200" dirty="0" smtClean="0"/>
              <a:t>- 48,84 </a:t>
            </a:r>
            <a:r>
              <a:rPr lang="ru-RU" sz="1200" dirty="0"/>
              <a:t>млн. </a:t>
            </a:r>
            <a:r>
              <a:rPr lang="ru-RU" sz="1200" dirty="0" err="1"/>
              <a:t>пасс.км</a:t>
            </a:r>
            <a:r>
              <a:rPr lang="ru-RU" sz="1200" dirty="0"/>
              <a:t>.</a:t>
            </a:r>
          </a:p>
          <a:p>
            <a:r>
              <a:rPr lang="ru-RU" sz="1200" dirty="0"/>
              <a:t>Тариф для населения в автомобильном транспорте общего пользования в пригородном сообщении остался на уровне 2016 </a:t>
            </a:r>
            <a:r>
              <a:rPr lang="ru-RU" sz="1200" dirty="0" smtClean="0"/>
              <a:t>г. </a:t>
            </a:r>
            <a:r>
              <a:rPr lang="ru-RU" sz="1200" dirty="0"/>
              <a:t>и составил 3 </a:t>
            </a:r>
            <a:r>
              <a:rPr lang="ru-RU" sz="1200" dirty="0" smtClean="0"/>
              <a:t>руб. </a:t>
            </a:r>
            <a:r>
              <a:rPr lang="ru-RU" sz="1200" dirty="0"/>
              <a:t>50 </a:t>
            </a:r>
            <a:r>
              <a:rPr lang="ru-RU" sz="1200" dirty="0" smtClean="0"/>
              <a:t>коп. </a:t>
            </a:r>
            <a:r>
              <a:rPr lang="ru-RU" sz="1200" dirty="0"/>
              <a:t>за 1 </a:t>
            </a:r>
            <a:r>
              <a:rPr lang="ru-RU" sz="1200" dirty="0" smtClean="0"/>
              <a:t>км </a:t>
            </a:r>
            <a:r>
              <a:rPr lang="ru-RU" sz="1200" dirty="0"/>
              <a:t>пробега.</a:t>
            </a:r>
          </a:p>
          <a:p>
            <a:r>
              <a:rPr lang="ru-RU" sz="1200" dirty="0"/>
              <a:t>В </a:t>
            </a:r>
            <a:r>
              <a:rPr lang="ru-RU" sz="1200" dirty="0" smtClean="0"/>
              <a:t>14 муниципальных районах </a:t>
            </a:r>
            <a:r>
              <a:rPr lang="ru-RU" sz="1200" dirty="0"/>
              <a:t>отчетные значения остались на уровне </a:t>
            </a:r>
            <a:r>
              <a:rPr lang="ru-RU" sz="1200" dirty="0" smtClean="0"/>
              <a:t>2017 г.</a:t>
            </a:r>
          </a:p>
          <a:p>
            <a:r>
              <a:rPr lang="ru-RU" sz="1200" dirty="0" smtClean="0"/>
              <a:t>В 5 муниципальных районах </a:t>
            </a:r>
            <a:r>
              <a:rPr lang="ru-RU" sz="1200" dirty="0"/>
              <a:t>(</a:t>
            </a:r>
            <a:r>
              <a:rPr lang="ru-RU" sz="1200" dirty="0" err="1"/>
              <a:t>Боровичском</a:t>
            </a:r>
            <a:r>
              <a:rPr lang="ru-RU" sz="1200" dirty="0"/>
              <a:t>, </a:t>
            </a:r>
            <a:r>
              <a:rPr lang="ru-RU" sz="1200" dirty="0" err="1"/>
              <a:t>Волотовском</a:t>
            </a:r>
            <a:r>
              <a:rPr lang="ru-RU" sz="1200" dirty="0"/>
              <a:t>, </a:t>
            </a:r>
            <a:r>
              <a:rPr lang="ru-RU" sz="1200" dirty="0" err="1"/>
              <a:t>Любытинском</a:t>
            </a:r>
            <a:r>
              <a:rPr lang="ru-RU" sz="1200" dirty="0"/>
              <a:t>, Мошенском</a:t>
            </a:r>
            <a:r>
              <a:rPr lang="ru-RU" sz="1200" dirty="0" smtClean="0"/>
              <a:t>, </a:t>
            </a:r>
            <a:r>
              <a:rPr lang="ru-RU" sz="1200" dirty="0"/>
              <a:t>Холмском) зафиксировано улучшение достигнутых показателей в виде снижения процентного соотношения доли населения, не имеющего регулярного сообщения с административным центром.</a:t>
            </a:r>
          </a:p>
          <a:p>
            <a:r>
              <a:rPr lang="ru-RU" sz="1200" dirty="0"/>
              <a:t>В 2 </a:t>
            </a:r>
            <a:r>
              <a:rPr lang="ru-RU" sz="1200" dirty="0" smtClean="0"/>
              <a:t>муниципальных районах </a:t>
            </a:r>
            <a:r>
              <a:rPr lang="ru-RU" sz="1200" dirty="0"/>
              <a:t>(Валдайский и Батецкий) </a:t>
            </a:r>
            <a:r>
              <a:rPr lang="ru-RU" sz="1200" dirty="0" smtClean="0"/>
              <a:t>ухудшение показателя, что обусловлено ростом </a:t>
            </a:r>
            <a:r>
              <a:rPr lang="ru-RU" sz="1200" dirty="0"/>
              <a:t>числа </a:t>
            </a:r>
            <a:r>
              <a:rPr lang="ru-RU" sz="1200" dirty="0" smtClean="0"/>
              <a:t>легковых </a:t>
            </a:r>
            <a:r>
              <a:rPr lang="ru-RU" sz="1200" dirty="0"/>
              <a:t>автомобилей на 1000 </a:t>
            </a:r>
            <a:r>
              <a:rPr lang="ru-RU" sz="1200" dirty="0" smtClean="0"/>
              <a:t>чел. </a:t>
            </a:r>
            <a:r>
              <a:rPr lang="ru-RU" sz="1200" dirty="0"/>
              <a:t>населения </a:t>
            </a:r>
            <a:r>
              <a:rPr lang="ru-RU" sz="1200" dirty="0" smtClean="0"/>
              <a:t>области </a:t>
            </a:r>
            <a:r>
              <a:rPr lang="ru-RU" sz="1200" dirty="0"/>
              <a:t>(автомобилизацией населения), </a:t>
            </a:r>
            <a:r>
              <a:rPr lang="ru-RU" sz="1200" dirty="0" smtClean="0"/>
              <a:t>это способствовало </a:t>
            </a:r>
            <a:r>
              <a:rPr lang="ru-RU" sz="1200" dirty="0"/>
              <a:t>перенаправлению пассажиропотока с автомобильного </a:t>
            </a:r>
            <a:r>
              <a:rPr lang="ru-RU" sz="1200" dirty="0" smtClean="0"/>
              <a:t>транспорта </a:t>
            </a:r>
            <a:r>
              <a:rPr lang="ru-RU" sz="1200" dirty="0"/>
              <a:t>общего пользования на частный </a:t>
            </a:r>
            <a:r>
              <a:rPr lang="ru-RU" sz="1200" dirty="0" smtClean="0"/>
              <a:t>транспорт.</a:t>
            </a:r>
          </a:p>
          <a:p>
            <a:endParaRPr lang="ru-RU" sz="1200" dirty="0"/>
          </a:p>
          <a:p>
            <a:r>
              <a:rPr lang="ru-RU" sz="1200" dirty="0" smtClean="0"/>
              <a:t>В </a:t>
            </a:r>
            <a:r>
              <a:rPr lang="ru-RU" sz="1200" dirty="0"/>
              <a:t>рамках Федерального закона от </a:t>
            </a:r>
            <a:r>
              <a:rPr lang="ru-RU" sz="1200" dirty="0" smtClean="0"/>
              <a:t>06 октября 2003 года №131-ФЗ </a:t>
            </a:r>
            <a:r>
              <a:rPr lang="ru-RU" sz="1200" dirty="0"/>
              <a:t>«Об общих принципах организации местного самоуправления в Российской Федерации»  к компетенции </a:t>
            </a:r>
            <a:r>
              <a:rPr lang="ru-RU" sz="1200" dirty="0" smtClean="0"/>
              <a:t>ОМСУ отнесено </a:t>
            </a:r>
            <a:r>
              <a:rPr lang="ru-RU" sz="1200" dirty="0"/>
              <a:t>создание условий для предоставления транспортных услуг </a:t>
            </a:r>
            <a:r>
              <a:rPr lang="ru-RU" sz="1200" dirty="0" smtClean="0"/>
              <a:t>населению, в связи с этим ОМСУ области со </a:t>
            </a:r>
            <a:r>
              <a:rPr lang="ru-RU" sz="1200" dirty="0"/>
              <a:t>сниженными показателями </a:t>
            </a:r>
            <a:r>
              <a:rPr lang="ru-RU" sz="1200" dirty="0" smtClean="0"/>
              <a:t>рекомендовано: провести </a:t>
            </a:r>
            <a:r>
              <a:rPr lang="ru-RU" sz="1200" dirty="0"/>
              <a:t>работу по анализу </a:t>
            </a:r>
            <a:r>
              <a:rPr lang="ru-RU" sz="1200" dirty="0" smtClean="0"/>
              <a:t>причин, </a:t>
            </a:r>
            <a:r>
              <a:rPr lang="ru-RU" sz="1200" dirty="0"/>
              <a:t>способствующих негативной </a:t>
            </a:r>
            <a:r>
              <a:rPr lang="ru-RU" sz="1200" dirty="0" smtClean="0"/>
              <a:t>тенденции;</a:t>
            </a:r>
          </a:p>
          <a:p>
            <a:r>
              <a:rPr lang="ru-RU" sz="1200" dirty="0" smtClean="0"/>
              <a:t>принять меры, </a:t>
            </a:r>
            <a:r>
              <a:rPr lang="ru-RU" sz="1200" dirty="0"/>
              <a:t>направленные на улучшение показателя.</a:t>
            </a:r>
          </a:p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797444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Среднемесячная номинальная начисленная заработная плата работников крупных и средних </a:t>
            </a:r>
            <a:r>
              <a:rPr lang="ru-RU" sz="1200" b="1" dirty="0" smtClean="0"/>
              <a:t>предприятий, руб.»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По величине заработной платы работников крупных, средних предприятий и некоммерческих организаций за 2018 </a:t>
            </a:r>
            <a:r>
              <a:rPr lang="ru-RU" sz="1200" dirty="0" smtClean="0"/>
              <a:t>г. </a:t>
            </a:r>
            <a:r>
              <a:rPr lang="ru-RU" sz="1200" dirty="0"/>
              <a:t>лидируют: Великий Новгород (39656,8 рубля), </a:t>
            </a:r>
            <a:r>
              <a:rPr lang="ru-RU" sz="1200" dirty="0" err="1"/>
              <a:t>Крестецкий</a:t>
            </a:r>
            <a:r>
              <a:rPr lang="ru-RU" sz="1200" dirty="0"/>
              <a:t> (37177,8  </a:t>
            </a:r>
            <a:r>
              <a:rPr lang="ru-RU" sz="1200" dirty="0" smtClean="0"/>
              <a:t>руб.), </a:t>
            </a:r>
            <a:r>
              <a:rPr lang="ru-RU" sz="1200" dirty="0" err="1"/>
              <a:t>Чудовский</a:t>
            </a:r>
            <a:r>
              <a:rPr lang="ru-RU" sz="1200" dirty="0"/>
              <a:t> (36495,5 </a:t>
            </a:r>
            <a:r>
              <a:rPr lang="ru-RU" sz="1200" dirty="0" smtClean="0"/>
              <a:t>руб.), </a:t>
            </a:r>
            <a:r>
              <a:rPr lang="ru-RU" sz="1200" dirty="0"/>
              <a:t>Старорусский (34561 </a:t>
            </a:r>
            <a:r>
              <a:rPr lang="ru-RU" sz="1200" dirty="0" smtClean="0"/>
              <a:t>руб.), </a:t>
            </a:r>
            <a:r>
              <a:rPr lang="ru-RU" sz="1200" dirty="0"/>
              <a:t>Маловишерский (34267,4 </a:t>
            </a:r>
            <a:r>
              <a:rPr lang="ru-RU" sz="1200" dirty="0" smtClean="0"/>
              <a:t>руб.) муниципальные </a:t>
            </a:r>
            <a:r>
              <a:rPr lang="ru-RU" sz="1200" dirty="0"/>
              <a:t>районы. </a:t>
            </a:r>
            <a:endParaRPr lang="ru-RU" sz="1200" dirty="0" smtClean="0"/>
          </a:p>
          <a:p>
            <a:r>
              <a:rPr lang="ru-RU" sz="1200" dirty="0"/>
              <a:t>Низкой заработная плата остается в </a:t>
            </a:r>
            <a:r>
              <a:rPr lang="ru-RU" sz="1200" dirty="0" err="1"/>
              <a:t>Марёвском</a:t>
            </a:r>
            <a:r>
              <a:rPr lang="ru-RU" sz="1200" dirty="0"/>
              <a:t> (24939,8 руб.), Демянском (25010,6 руб.), Мошенском (25052,8 руб.), </a:t>
            </a:r>
            <a:r>
              <a:rPr lang="ru-RU" sz="1200" dirty="0" err="1"/>
              <a:t>Солецком</a:t>
            </a:r>
            <a:r>
              <a:rPr lang="ru-RU" sz="1200" dirty="0"/>
              <a:t>  (25183,3 руб.),  </a:t>
            </a:r>
            <a:r>
              <a:rPr lang="ru-RU" sz="1200" dirty="0" err="1"/>
              <a:t>Поддорском</a:t>
            </a:r>
            <a:r>
              <a:rPr lang="ru-RU" sz="1200" dirty="0"/>
              <a:t> (25581,8 руб.) муниципальных районах. </a:t>
            </a:r>
          </a:p>
          <a:p>
            <a:r>
              <a:rPr lang="ru-RU" sz="1200" dirty="0" smtClean="0"/>
              <a:t>По </a:t>
            </a:r>
            <a:r>
              <a:rPr lang="ru-RU" sz="1200" dirty="0"/>
              <a:t>темпам роста заработной </a:t>
            </a:r>
            <a:r>
              <a:rPr lang="ru-RU" sz="1200" dirty="0" smtClean="0"/>
              <a:t>платы:</a:t>
            </a:r>
          </a:p>
          <a:p>
            <a:r>
              <a:rPr lang="ru-RU" sz="1200" dirty="0" smtClean="0"/>
              <a:t>лидируют </a:t>
            </a:r>
            <a:r>
              <a:rPr lang="ru-RU" sz="1200" dirty="0" err="1"/>
              <a:t>Окуловский</a:t>
            </a:r>
            <a:r>
              <a:rPr lang="ru-RU" sz="1200" dirty="0"/>
              <a:t> (117,0%), </a:t>
            </a:r>
            <a:r>
              <a:rPr lang="ru-RU" sz="1200" dirty="0" err="1"/>
              <a:t>Волотовский</a:t>
            </a:r>
            <a:r>
              <a:rPr lang="ru-RU" sz="1200" dirty="0"/>
              <a:t> (111,5%), Холмский (111,4%), </a:t>
            </a:r>
            <a:r>
              <a:rPr lang="ru-RU" sz="1200" dirty="0" err="1"/>
              <a:t>Любытинский</a:t>
            </a:r>
            <a:r>
              <a:rPr lang="ru-RU" sz="1200" dirty="0"/>
              <a:t> (110,9%), Валдайский (110,8%) </a:t>
            </a:r>
            <a:r>
              <a:rPr lang="ru-RU" sz="1200" dirty="0" smtClean="0"/>
              <a:t>муниципальные районы;</a:t>
            </a:r>
          </a:p>
          <a:p>
            <a:r>
              <a:rPr lang="ru-RU" sz="1200" dirty="0"/>
              <a:t>последние места по области занимают Старорусский (104,9%), </a:t>
            </a:r>
            <a:r>
              <a:rPr lang="ru-RU" sz="1200" dirty="0" err="1"/>
              <a:t>Пестовский</a:t>
            </a:r>
            <a:r>
              <a:rPr lang="ru-RU" sz="1200" dirty="0"/>
              <a:t> (105,1%), </a:t>
            </a:r>
            <a:r>
              <a:rPr lang="ru-RU" sz="1200" dirty="0" err="1"/>
              <a:t>Чудовский</a:t>
            </a:r>
            <a:r>
              <a:rPr lang="ru-RU" sz="1200" dirty="0"/>
              <a:t> (105,2%), </a:t>
            </a:r>
            <a:r>
              <a:rPr lang="ru-RU" sz="1200" dirty="0" err="1"/>
              <a:t>Боровичский</a:t>
            </a:r>
            <a:r>
              <a:rPr lang="ru-RU" sz="1200" dirty="0"/>
              <a:t> (105,9%) муниципальные районы.</a:t>
            </a:r>
          </a:p>
          <a:p>
            <a:r>
              <a:rPr lang="ru-RU" sz="1200" dirty="0" smtClean="0"/>
              <a:t>ОМСУ  области рекомендуется </a:t>
            </a:r>
            <a:r>
              <a:rPr lang="ru-RU" sz="1200" dirty="0"/>
              <a:t>продолжить работу с работодателями по повышению уровня заработной платы, активизировать работу по легализации заработной платы со стороны административных комиссий по укреплению налоговой и бюджетной дисциплины Администраций муниципальных районов и городского округа совместно с налоговыми органами и Государственной инспекцией труда </a:t>
            </a:r>
            <a:r>
              <a:rPr lang="ru-RU" sz="1200" dirty="0" smtClean="0"/>
              <a:t>в Новгородской </a:t>
            </a:r>
            <a:r>
              <a:rPr lang="ru-RU" sz="1200" dirty="0"/>
              <a:t>области</a:t>
            </a:r>
            <a:r>
              <a:rPr lang="ru-RU" sz="1200" dirty="0" smtClean="0"/>
              <a:t>.</a:t>
            </a:r>
          </a:p>
          <a:p>
            <a:endParaRPr lang="ru-RU" sz="1200" dirty="0"/>
          </a:p>
          <a:p>
            <a:pPr lvl="0"/>
            <a:r>
              <a:rPr lang="ru-RU" sz="1200" b="1" dirty="0">
                <a:solidFill>
                  <a:prstClr val="black"/>
                </a:solidFill>
              </a:rPr>
              <a:t>«Среднемесячная номинальная начисленная заработная плата работников муниципальных дошкольных учреждений, руб.»</a:t>
            </a:r>
          </a:p>
          <a:p>
            <a:pPr lvl="0"/>
            <a:endParaRPr lang="ru-RU" sz="1200" b="1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Средняя заработная плата работников муниципальных дошкольных учреждений в 2018 г. составила 21388,2 руб., 109,0%  к 2017 г.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Снижение уровня  средней заработной платы работников муниципальных общеобразовательных учреждений наблюдается лишь в Шимском муниципальном районе – 95,2% к 2017 г. в связи с увеличением численности работников (укомплектование штатной численности в новом детском саду).</a:t>
            </a:r>
          </a:p>
          <a:p>
            <a:endParaRPr lang="ru-RU" sz="1200" dirty="0" smtClean="0"/>
          </a:p>
          <a:p>
            <a:endParaRPr lang="ru-RU" sz="1200" dirty="0"/>
          </a:p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7444" y="1687892"/>
            <a:ext cx="788797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ru-RU" sz="1200" b="1" dirty="0">
                <a:solidFill>
                  <a:prstClr val="black"/>
                </a:solidFill>
              </a:rPr>
              <a:t>«Среднемесячная номинальная начисленная заработная плата работников муниципальных общеобразовательных учреждений, руб.»</a:t>
            </a:r>
          </a:p>
          <a:p>
            <a:pPr lvl="0"/>
            <a:endParaRPr lang="ru-RU" sz="1200" b="1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Средняя заработная плата работников муниципальных общеобразовательных учреждений в 2018 г. составила 26695,6 руб., 107,0%  к 2017 г. Снижение уровня  средней заработной платы работников муниципальных общеобразовательных учреждений наблюдается </a:t>
            </a:r>
            <a:r>
              <a:rPr lang="ru-RU" sz="1200" dirty="0" smtClean="0">
                <a:solidFill>
                  <a:prstClr val="black"/>
                </a:solidFill>
              </a:rPr>
              <a:t>в </a:t>
            </a:r>
            <a:r>
              <a:rPr lang="ru-RU" sz="1200" dirty="0" err="1">
                <a:solidFill>
                  <a:prstClr val="black"/>
                </a:solidFill>
              </a:rPr>
              <a:t>Марёвском</a:t>
            </a:r>
            <a:r>
              <a:rPr lang="ru-RU" sz="1200" dirty="0">
                <a:solidFill>
                  <a:prstClr val="black"/>
                </a:solidFill>
              </a:rPr>
              <a:t> </a:t>
            </a:r>
            <a:r>
              <a:rPr lang="ru-RU" sz="1200" dirty="0" smtClean="0">
                <a:solidFill>
                  <a:prstClr val="black"/>
                </a:solidFill>
              </a:rPr>
              <a:t>(98,4</a:t>
            </a:r>
            <a:r>
              <a:rPr lang="ru-RU" sz="1200" dirty="0">
                <a:solidFill>
                  <a:prstClr val="black"/>
                </a:solidFill>
              </a:rPr>
              <a:t>% к 2017 г</a:t>
            </a:r>
            <a:r>
              <a:rPr lang="ru-RU" sz="1200" dirty="0" smtClean="0">
                <a:solidFill>
                  <a:prstClr val="black"/>
                </a:solidFill>
              </a:rPr>
              <a:t>.) и </a:t>
            </a:r>
            <a:r>
              <a:rPr lang="ru-RU" sz="1200" dirty="0" err="1" smtClean="0">
                <a:solidFill>
                  <a:prstClr val="black"/>
                </a:solidFill>
              </a:rPr>
              <a:t>Поддорском</a:t>
            </a:r>
            <a:r>
              <a:rPr lang="ru-RU" sz="1200" dirty="0" smtClean="0">
                <a:solidFill>
                  <a:prstClr val="black"/>
                </a:solidFill>
              </a:rPr>
              <a:t> (99,7%) муниципальных районах – в </a:t>
            </a:r>
            <a:r>
              <a:rPr lang="ru-RU" sz="1200" dirty="0">
                <a:solidFill>
                  <a:prstClr val="black"/>
                </a:solidFill>
              </a:rPr>
              <a:t>связи с уменьшением численности учащихся, количества классов комплектов и соответственно сокращения бюджетного финансирования при той же численности работников.</a:t>
            </a:r>
          </a:p>
          <a:p>
            <a:endParaRPr lang="ru-RU" sz="1200" dirty="0" smtClean="0"/>
          </a:p>
          <a:p>
            <a:endParaRPr lang="ru-RU" sz="1200" dirty="0"/>
          </a:p>
          <a:p>
            <a:r>
              <a:rPr lang="ru-RU" sz="1200" b="1" dirty="0" smtClean="0"/>
              <a:t>«</a:t>
            </a:r>
            <a:r>
              <a:rPr lang="ru-RU" sz="1200" b="1" dirty="0"/>
              <a:t>Среднемесячная номинальная начисленная заработная плата учителей муниципальных общеобразовательных </a:t>
            </a:r>
            <a:r>
              <a:rPr lang="ru-RU" sz="1200" b="1" dirty="0" smtClean="0"/>
              <a:t>учреждений, руб.»</a:t>
            </a:r>
          </a:p>
          <a:p>
            <a:endParaRPr lang="ru-RU" sz="1200" b="1" dirty="0"/>
          </a:p>
          <a:p>
            <a:r>
              <a:rPr lang="ru-RU" sz="1200" dirty="0"/>
              <a:t>Показатель средней заработной платы учителей муниципальных общеобразовательных учреждений в среднем в 2018 </a:t>
            </a:r>
            <a:r>
              <a:rPr lang="ru-RU" sz="1200" dirty="0" smtClean="0"/>
              <a:t>г. </a:t>
            </a:r>
            <a:r>
              <a:rPr lang="ru-RU" sz="1200" dirty="0"/>
              <a:t>составил 28597 </a:t>
            </a:r>
            <a:r>
              <a:rPr lang="ru-RU" sz="1200" dirty="0" smtClean="0"/>
              <a:t>руб., 107,1% к </a:t>
            </a:r>
            <a:r>
              <a:rPr lang="ru-RU" sz="1200" dirty="0"/>
              <a:t>2017 </a:t>
            </a:r>
            <a:r>
              <a:rPr lang="ru-RU" sz="1200" dirty="0" smtClean="0"/>
              <a:t>г., </a:t>
            </a:r>
            <a:r>
              <a:rPr lang="ru-RU" sz="1200" dirty="0"/>
              <a:t>при этом допущено </a:t>
            </a:r>
            <a:r>
              <a:rPr lang="ru-RU" sz="1200" dirty="0" smtClean="0"/>
              <a:t>снижение </a:t>
            </a:r>
            <a:r>
              <a:rPr lang="ru-RU" sz="1200" dirty="0"/>
              <a:t>в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 </a:t>
            </a:r>
            <a:r>
              <a:rPr lang="ru-RU" sz="1200" dirty="0"/>
              <a:t>(97,8%) и </a:t>
            </a:r>
            <a:r>
              <a:rPr lang="ru-RU" sz="1200" dirty="0" err="1"/>
              <a:t>Пестовском</a:t>
            </a:r>
            <a:r>
              <a:rPr lang="ru-RU" sz="1200" dirty="0"/>
              <a:t> (</a:t>
            </a:r>
            <a:r>
              <a:rPr lang="ru-RU" sz="1200" dirty="0" smtClean="0"/>
              <a:t>99,5%) муниципальных районах</a:t>
            </a:r>
            <a:r>
              <a:rPr lang="ru-RU" sz="1200" dirty="0"/>
              <a:t>. Причиной снижения  средней заработной платы учителей в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 </a:t>
            </a:r>
            <a:r>
              <a:rPr lang="ru-RU" sz="1200" dirty="0"/>
              <a:t>районе стало уменьшение численности учащихся, количества классов комплектов и соответственно сокращение бюджетного финансирования при той же численности педагогических работников, в </a:t>
            </a:r>
            <a:r>
              <a:rPr lang="ru-RU" sz="1200" dirty="0" err="1"/>
              <a:t>Пестовском</a:t>
            </a:r>
            <a:r>
              <a:rPr lang="ru-RU" sz="1200" dirty="0"/>
              <a:t> районе - увеличение численности учителей (были укомплектованы вакансии).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797444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54636" y="1448259"/>
            <a:ext cx="8282066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Среднемесячная номинальная начисленная заработная плата работников муниципальных учреждений культуры и </a:t>
            </a:r>
            <a:r>
              <a:rPr lang="ru-RU" sz="1200" b="1" dirty="0" smtClean="0"/>
              <a:t>искусства, руб.»</a:t>
            </a:r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средняя заработная плата работников муниципальных учреждений культуры и искусства составила 27264,62 </a:t>
            </a:r>
            <a:r>
              <a:rPr lang="ru-RU" sz="1200" dirty="0" smtClean="0"/>
              <a:t>руб., 121,95%  к </a:t>
            </a:r>
            <a:r>
              <a:rPr lang="ru-RU" sz="1200" dirty="0"/>
              <a:t>2017 </a:t>
            </a:r>
            <a:r>
              <a:rPr lang="ru-RU" sz="1200" dirty="0" smtClean="0"/>
              <a:t>г. </a:t>
            </a:r>
            <a:endParaRPr lang="ru-RU" sz="1200" dirty="0"/>
          </a:p>
          <a:p>
            <a:r>
              <a:rPr lang="ru-RU" sz="1200" dirty="0"/>
              <a:t>Рост заработной платы произошел во всех районах области, в </a:t>
            </a:r>
            <a:r>
              <a:rPr lang="ru-RU" sz="1200" dirty="0" smtClean="0"/>
              <a:t>том числе </a:t>
            </a:r>
            <a:r>
              <a:rPr lang="ru-RU" sz="1200" dirty="0"/>
              <a:t>за счет направления дополнительного финансирования на частичную компенсацию расходов на повышение заработной платы работникам учреждений культуры, а также за счет проведения мероприятий по оптимизации численности работников учреждений культуры и направления на фонд оплаты труда доходов от оказания платных услуг и иной приносящей доход деятельности.</a:t>
            </a:r>
          </a:p>
          <a:p>
            <a:r>
              <a:rPr lang="ru-RU" sz="1200" dirty="0"/>
              <a:t>В </a:t>
            </a:r>
            <a:r>
              <a:rPr lang="ru-RU" sz="1200" dirty="0" smtClean="0"/>
              <a:t>13 муниципальных районах </a:t>
            </a:r>
            <a:r>
              <a:rPr lang="ru-RU" sz="1200" dirty="0"/>
              <a:t>области и Великом Новгороде заработная плата превышает областной уровень.</a:t>
            </a:r>
          </a:p>
          <a:p>
            <a:r>
              <a:rPr lang="ru-RU" sz="1200" dirty="0"/>
              <a:t>Наиболее высокая средняя заработная платы в учреждениях </a:t>
            </a:r>
            <a:r>
              <a:rPr lang="ru-RU" sz="1200" dirty="0" err="1"/>
              <a:t>Марёвского</a:t>
            </a:r>
            <a:r>
              <a:rPr lang="ru-RU" sz="1200" dirty="0"/>
              <a:t> (33462,26 руб</a:t>
            </a:r>
            <a:r>
              <a:rPr lang="ru-RU" sz="1200" dirty="0" smtClean="0"/>
              <a:t>.), </a:t>
            </a:r>
            <a:r>
              <a:rPr lang="ru-RU" sz="1200" dirty="0" err="1" smtClean="0"/>
              <a:t>Волотовского</a:t>
            </a:r>
            <a:r>
              <a:rPr lang="ru-RU" sz="1200" dirty="0" smtClean="0"/>
              <a:t> </a:t>
            </a:r>
            <a:r>
              <a:rPr lang="ru-RU" sz="1200" dirty="0"/>
              <a:t>(32695,61 руб</a:t>
            </a:r>
            <a:r>
              <a:rPr lang="ru-RU" sz="1200" dirty="0" smtClean="0"/>
              <a:t>.) и </a:t>
            </a:r>
            <a:r>
              <a:rPr lang="ru-RU" sz="1200" dirty="0" err="1" smtClean="0"/>
              <a:t>Любытинского</a:t>
            </a:r>
            <a:r>
              <a:rPr lang="ru-RU" sz="1200" dirty="0" smtClean="0"/>
              <a:t> </a:t>
            </a:r>
            <a:r>
              <a:rPr lang="ru-RU" sz="1200" dirty="0"/>
              <a:t>(31993,96 руб</a:t>
            </a:r>
            <a:r>
              <a:rPr lang="ru-RU" sz="1200" dirty="0" smtClean="0"/>
              <a:t>.) </a:t>
            </a:r>
            <a:r>
              <a:rPr lang="ru-RU" sz="1200" dirty="0"/>
              <a:t>муниципальных </a:t>
            </a:r>
            <a:r>
              <a:rPr lang="ru-RU" sz="1200" dirty="0" smtClean="0"/>
              <a:t>районов</a:t>
            </a:r>
            <a:r>
              <a:rPr lang="ru-RU" sz="1200" dirty="0"/>
              <a:t>.</a:t>
            </a:r>
          </a:p>
          <a:p>
            <a:r>
              <a:rPr lang="ru-RU" sz="1200" dirty="0"/>
              <a:t>Высокие темпы роста средней заработной платы по сравнению с </a:t>
            </a:r>
            <a:r>
              <a:rPr lang="ru-RU" sz="1200" dirty="0" smtClean="0"/>
              <a:t>2017 г. в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 </a:t>
            </a:r>
            <a:r>
              <a:rPr lang="ru-RU" sz="1200" dirty="0"/>
              <a:t>(145,2%),  Валдайском (134,6%)  </a:t>
            </a:r>
            <a:r>
              <a:rPr lang="ru-RU" sz="1200" dirty="0" smtClean="0"/>
              <a:t>и </a:t>
            </a:r>
            <a:r>
              <a:rPr lang="ru-RU" sz="1200" dirty="0"/>
              <a:t>Холмском (134,6%) муниципальных </a:t>
            </a:r>
            <a:r>
              <a:rPr lang="ru-RU" sz="1200" dirty="0" smtClean="0"/>
              <a:t>районах</a:t>
            </a:r>
            <a:r>
              <a:rPr lang="ru-RU" sz="1200" dirty="0"/>
              <a:t>.</a:t>
            </a:r>
          </a:p>
          <a:p>
            <a:r>
              <a:rPr lang="ru-RU" sz="1200" dirty="0"/>
              <a:t>Самая низкая средняя заработная плата в муниципальных учреждениях культуры </a:t>
            </a:r>
            <a:r>
              <a:rPr lang="ru-RU" sz="1200" dirty="0" err="1"/>
              <a:t>Пестовского</a:t>
            </a:r>
            <a:r>
              <a:rPr lang="ru-RU" sz="1200" dirty="0"/>
              <a:t> (21057,38 руб</a:t>
            </a:r>
            <a:r>
              <a:rPr lang="ru-RU" sz="1200" dirty="0" smtClean="0"/>
              <a:t>.), </a:t>
            </a:r>
            <a:r>
              <a:rPr lang="ru-RU" sz="1200" dirty="0"/>
              <a:t>Старорусского (22632,46 руб.) </a:t>
            </a:r>
            <a:r>
              <a:rPr lang="ru-RU" sz="1200" dirty="0" smtClean="0"/>
              <a:t>и </a:t>
            </a:r>
            <a:r>
              <a:rPr lang="ru-RU" sz="1200" dirty="0" err="1" smtClean="0"/>
              <a:t>Боровичского</a:t>
            </a:r>
            <a:r>
              <a:rPr lang="ru-RU" sz="1200" dirty="0" smtClean="0"/>
              <a:t> </a:t>
            </a:r>
            <a:r>
              <a:rPr lang="ru-RU" sz="1200" dirty="0"/>
              <a:t>(25515,80 руб</a:t>
            </a:r>
            <a:r>
              <a:rPr lang="ru-RU" sz="1200" dirty="0" smtClean="0"/>
              <a:t>.) муниципальных районов.</a:t>
            </a:r>
            <a:endParaRPr lang="ru-RU" sz="1200" dirty="0"/>
          </a:p>
          <a:p>
            <a:pPr lvl="0"/>
            <a:r>
              <a:rPr lang="ru-RU" sz="1200" b="1" dirty="0" smtClean="0">
                <a:solidFill>
                  <a:prstClr val="black"/>
                </a:solidFill>
              </a:rPr>
              <a:t> </a:t>
            </a:r>
            <a:r>
              <a:rPr lang="ru-RU" sz="1200" b="1" dirty="0">
                <a:solidFill>
                  <a:prstClr val="black"/>
                </a:solidFill>
              </a:rPr>
              <a:t>«Среднемесячная номинальная начисленная заработная плата работников муниципальных учреждений физической культуры и </a:t>
            </a:r>
            <a:r>
              <a:rPr lang="ru-RU" sz="1200" b="1" dirty="0" smtClean="0">
                <a:solidFill>
                  <a:prstClr val="black"/>
                </a:solidFill>
              </a:rPr>
              <a:t>спорта, руб.»</a:t>
            </a:r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 smtClean="0">
                <a:solidFill>
                  <a:prstClr val="black"/>
                </a:solidFill>
              </a:rPr>
              <a:t>Среднемесячная </a:t>
            </a:r>
            <a:r>
              <a:rPr lang="ru-RU" sz="1200" dirty="0">
                <a:solidFill>
                  <a:prstClr val="black"/>
                </a:solidFill>
              </a:rPr>
              <a:t>номинальная начисленная заработная плата работников муниципальных учреждений физической культуры и спорта (далее средняя заработная плата) составляет 23544 руб. (111,4 %).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Отрицательная динамика отмечается в трех муниципальных районах</a:t>
            </a:r>
            <a:r>
              <a:rPr lang="ru-RU" sz="1200" dirty="0" smtClean="0">
                <a:solidFill>
                  <a:prstClr val="black"/>
                </a:solidFill>
              </a:rPr>
              <a:t>: </a:t>
            </a:r>
            <a:r>
              <a:rPr lang="ru-RU" sz="1200" dirty="0" err="1" smtClean="0">
                <a:solidFill>
                  <a:prstClr val="black"/>
                </a:solidFill>
              </a:rPr>
              <a:t>Крестецкий</a:t>
            </a:r>
            <a:r>
              <a:rPr lang="ru-RU" sz="1200" dirty="0" smtClean="0">
                <a:solidFill>
                  <a:prstClr val="black"/>
                </a:solidFill>
              </a:rPr>
              <a:t> </a:t>
            </a:r>
            <a:r>
              <a:rPr lang="ru-RU" sz="1200" dirty="0">
                <a:solidFill>
                  <a:prstClr val="black"/>
                </a:solidFill>
              </a:rPr>
              <a:t>- средняя заработная плата составляет 20410 руб. (98,4 </a:t>
            </a:r>
            <a:r>
              <a:rPr lang="ru-RU" sz="1200" dirty="0" smtClean="0">
                <a:solidFill>
                  <a:prstClr val="black"/>
                </a:solidFill>
              </a:rPr>
              <a:t>%), </a:t>
            </a:r>
            <a:r>
              <a:rPr lang="ru-RU" sz="1200" dirty="0" err="1" smtClean="0">
                <a:solidFill>
                  <a:prstClr val="black"/>
                </a:solidFill>
              </a:rPr>
              <a:t>Поддорский</a:t>
            </a:r>
            <a:r>
              <a:rPr lang="ru-RU" sz="1200" dirty="0" smtClean="0">
                <a:solidFill>
                  <a:prstClr val="black"/>
                </a:solidFill>
              </a:rPr>
              <a:t> - 22281 </a:t>
            </a:r>
            <a:r>
              <a:rPr lang="ru-RU" sz="1200" dirty="0">
                <a:solidFill>
                  <a:prstClr val="black"/>
                </a:solidFill>
              </a:rPr>
              <a:t>руб. (94,8%), </a:t>
            </a:r>
            <a:r>
              <a:rPr lang="ru-RU" sz="1200" dirty="0" err="1" smtClean="0">
                <a:solidFill>
                  <a:prstClr val="black"/>
                </a:solidFill>
              </a:rPr>
              <a:t>Хвойнинский</a:t>
            </a:r>
            <a:r>
              <a:rPr lang="ru-RU" sz="1200" dirty="0" smtClean="0">
                <a:solidFill>
                  <a:prstClr val="black"/>
                </a:solidFill>
              </a:rPr>
              <a:t> - 62073 руб. (</a:t>
            </a:r>
            <a:r>
              <a:rPr lang="ru-RU" sz="1200" dirty="0">
                <a:solidFill>
                  <a:prstClr val="black"/>
                </a:solidFill>
              </a:rPr>
              <a:t>58,9</a:t>
            </a:r>
            <a:r>
              <a:rPr lang="ru-RU" sz="1200" dirty="0" smtClean="0">
                <a:solidFill>
                  <a:prstClr val="black"/>
                </a:solidFill>
              </a:rPr>
              <a:t>%).</a:t>
            </a:r>
          </a:p>
          <a:p>
            <a:pPr lvl="0"/>
            <a:r>
              <a:rPr lang="ru-RU" sz="1200" dirty="0" smtClean="0"/>
              <a:t>В </a:t>
            </a:r>
            <a:r>
              <a:rPr lang="ru-RU" sz="1200" dirty="0"/>
              <a:t>целях недопущения снижения заработной платы работникам учреждений </a:t>
            </a:r>
            <a:r>
              <a:rPr lang="ru-RU" sz="1200" dirty="0" smtClean="0">
                <a:solidFill>
                  <a:prstClr val="black"/>
                </a:solidFill>
              </a:rPr>
              <a:t>физической </a:t>
            </a:r>
            <a:r>
              <a:rPr lang="ru-RU" sz="1200" dirty="0">
                <a:solidFill>
                  <a:prstClr val="black"/>
                </a:solidFill>
              </a:rPr>
              <a:t>культуры и спорта</a:t>
            </a:r>
            <a:r>
              <a:rPr lang="ru-RU" sz="1200" dirty="0" smtClean="0"/>
              <a:t> </a:t>
            </a:r>
            <a:r>
              <a:rPr lang="ru-RU" sz="1200" dirty="0"/>
              <a:t>руководителям ОМСУ муниципальных районов и городского округа необходимо проводить мероприятия по реструктуризации сети, оптимизации расходов на содержание учреждений </a:t>
            </a:r>
            <a:r>
              <a:rPr lang="ru-RU" sz="1200" dirty="0" smtClean="0"/>
              <a:t>и </a:t>
            </a:r>
            <a:r>
              <a:rPr lang="ru-RU" sz="1200" dirty="0"/>
              <a:t>направлять полученные средств на прирост фонда оплаты труда.</a:t>
            </a:r>
          </a:p>
          <a:p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4608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ts val="2100"/>
              </a:lnSpc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4.2. Дошкольное образование</a:t>
            </a:r>
          </a:p>
          <a:p>
            <a:r>
              <a:rPr lang="ru-RU" sz="1200" b="1" dirty="0" smtClean="0"/>
              <a:t>«Доля </a:t>
            </a:r>
            <a:r>
              <a:rPr lang="ru-RU" sz="1200" b="1" dirty="0"/>
              <a:t>детей в возрасте 1-6 лет, получающих дошкольную образовательную услугу и (или) услугу по их содержанию в муниципальных образовательных учреждениях в общей численности детей в возрасте 1-6 </a:t>
            </a:r>
            <a:r>
              <a:rPr lang="ru-RU" sz="1200" b="1" dirty="0" smtClean="0"/>
              <a:t>лет,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000" dirty="0"/>
              <a:t>В 2018 </a:t>
            </a:r>
            <a:r>
              <a:rPr lang="ru-RU" sz="1000" dirty="0" smtClean="0"/>
              <a:t>г. </a:t>
            </a:r>
            <a:r>
              <a:rPr lang="ru-RU" sz="1000" dirty="0"/>
              <a:t>доля детей в возрасте 1-6 лет, получающих дошкольную образовательную услугу и (или) услугу по их содержанию в муниципальных образовательных учреждениях, в общей численности детей в возрасте 1-6 лет, составила 88,88%, что на </a:t>
            </a:r>
            <a:r>
              <a:rPr lang="ru-RU" sz="1000" dirty="0" smtClean="0"/>
              <a:t>1,45 </a:t>
            </a:r>
            <a:r>
              <a:rPr lang="ru-RU" sz="1000" dirty="0" err="1" smtClean="0"/>
              <a:t>п.п</a:t>
            </a:r>
            <a:r>
              <a:rPr lang="ru-RU" sz="1000" dirty="0" smtClean="0"/>
              <a:t>. </a:t>
            </a:r>
            <a:r>
              <a:rPr lang="ru-RU" sz="1000" dirty="0"/>
              <a:t>ниже </a:t>
            </a:r>
            <a:r>
              <a:rPr lang="ru-RU" sz="1000" dirty="0" smtClean="0"/>
              <a:t>значения 2017 г.</a:t>
            </a:r>
            <a:endParaRPr lang="ru-RU" sz="1000" dirty="0"/>
          </a:p>
          <a:p>
            <a:r>
              <a:rPr lang="ru-RU" sz="1000" dirty="0"/>
              <a:t>Отрицательная динамика по данному показателю отмечается в Новгородском (на </a:t>
            </a:r>
            <a:r>
              <a:rPr lang="ru-RU" sz="1000" dirty="0" smtClean="0"/>
              <a:t>14,25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</a:t>
            </a:r>
            <a:r>
              <a:rPr lang="ru-RU" sz="1000" dirty="0" err="1" smtClean="0"/>
              <a:t>Маловишерском</a:t>
            </a:r>
            <a:r>
              <a:rPr lang="ru-RU" sz="1000" dirty="0" smtClean="0"/>
              <a:t> </a:t>
            </a:r>
            <a:r>
              <a:rPr lang="ru-RU" sz="1000" dirty="0"/>
              <a:t>(на </a:t>
            </a:r>
            <a:r>
              <a:rPr lang="ru-RU" sz="1000" dirty="0" smtClean="0"/>
              <a:t>4,1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</a:t>
            </a:r>
            <a:r>
              <a:rPr lang="ru-RU" sz="1000" dirty="0"/>
              <a:t>Демянском (на </a:t>
            </a:r>
            <a:r>
              <a:rPr lang="ru-RU" sz="1000" dirty="0" smtClean="0"/>
              <a:t>2,73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</a:t>
            </a:r>
            <a:r>
              <a:rPr lang="ru-RU" sz="1000" dirty="0" err="1"/>
              <a:t>Чудовском</a:t>
            </a:r>
            <a:r>
              <a:rPr lang="ru-RU" sz="1000" dirty="0"/>
              <a:t> (на </a:t>
            </a:r>
            <a:r>
              <a:rPr lang="ru-RU" sz="1000" dirty="0" smtClean="0"/>
              <a:t>1,82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 </a:t>
            </a:r>
            <a:r>
              <a:rPr lang="ru-RU" sz="1000" dirty="0" err="1"/>
              <a:t>Марёвском</a:t>
            </a:r>
            <a:r>
              <a:rPr lang="ru-RU" sz="1000" dirty="0"/>
              <a:t> (на </a:t>
            </a:r>
            <a:r>
              <a:rPr lang="ru-RU" sz="1000" dirty="0" smtClean="0"/>
              <a:t>1,68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Холмском </a:t>
            </a:r>
            <a:r>
              <a:rPr lang="ru-RU" sz="1000" dirty="0"/>
              <a:t>(на </a:t>
            </a:r>
            <a:r>
              <a:rPr lang="ru-RU" sz="1000" dirty="0" smtClean="0"/>
              <a:t>1,51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</a:t>
            </a:r>
            <a:r>
              <a:rPr lang="ru-RU" sz="1000" dirty="0" err="1"/>
              <a:t>Окуловском</a:t>
            </a:r>
            <a:r>
              <a:rPr lang="ru-RU" sz="1000" dirty="0"/>
              <a:t> (на </a:t>
            </a:r>
            <a:r>
              <a:rPr lang="ru-RU" sz="1000" dirty="0" smtClean="0"/>
              <a:t>1,07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.), Старорусском (на 0,76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 и </a:t>
            </a:r>
            <a:r>
              <a:rPr lang="ru-RU" sz="1000" dirty="0" err="1" smtClean="0"/>
              <a:t>Хвойнинском</a:t>
            </a:r>
            <a:r>
              <a:rPr lang="ru-RU" sz="1000" dirty="0" smtClean="0"/>
              <a:t> (на 0,47 </a:t>
            </a:r>
            <a:r>
              <a:rPr lang="ru-RU" sz="1000" dirty="0" err="1" smtClean="0"/>
              <a:t>п.п</a:t>
            </a:r>
            <a:r>
              <a:rPr lang="ru-RU" sz="1000" dirty="0" smtClean="0"/>
              <a:t>.) муниципальных районах</a:t>
            </a:r>
            <a:r>
              <a:rPr lang="ru-RU" sz="1000" dirty="0"/>
              <a:t>.</a:t>
            </a:r>
          </a:p>
          <a:p>
            <a:r>
              <a:rPr lang="ru-RU" sz="1000" dirty="0"/>
              <a:t>Причины ухудшения значений обусловлены:</a:t>
            </a:r>
          </a:p>
          <a:p>
            <a:r>
              <a:rPr lang="ru-RU" sz="1000" dirty="0" smtClean="0"/>
              <a:t>1. </a:t>
            </a:r>
            <a:r>
              <a:rPr lang="ru-RU" sz="1000" dirty="0"/>
              <a:t>У</a:t>
            </a:r>
            <a:r>
              <a:rPr lang="ru-RU" sz="1000" dirty="0" smtClean="0"/>
              <a:t>меньшением </a:t>
            </a:r>
            <a:r>
              <a:rPr lang="ru-RU" sz="1000" dirty="0"/>
              <a:t>численности детей, получающих дошкольное образование в муниципальных образовательных организациях, в связи с уменьшением общей численности детей дошкольного возраста, проживающих в сельской местности (</a:t>
            </a:r>
            <a:r>
              <a:rPr lang="ru-RU" sz="1000" dirty="0" err="1"/>
              <a:t>Демянский</a:t>
            </a:r>
            <a:r>
              <a:rPr lang="ru-RU" sz="1000" dirty="0"/>
              <a:t>, </a:t>
            </a:r>
            <a:r>
              <a:rPr lang="ru-RU" sz="1000" dirty="0" smtClean="0"/>
              <a:t>Марёвский</a:t>
            </a:r>
            <a:r>
              <a:rPr lang="ru-RU" sz="1000" dirty="0"/>
              <a:t>, </a:t>
            </a:r>
            <a:r>
              <a:rPr lang="ru-RU" sz="1000" dirty="0" err="1"/>
              <a:t>Окуловский</a:t>
            </a:r>
            <a:r>
              <a:rPr lang="ru-RU" sz="1000" dirty="0"/>
              <a:t>, Хомский, </a:t>
            </a:r>
            <a:r>
              <a:rPr lang="ru-RU" sz="1000" dirty="0" err="1"/>
              <a:t>Чудовский</a:t>
            </a:r>
            <a:r>
              <a:rPr lang="ru-RU" sz="1000" dirty="0"/>
              <a:t> районы);</a:t>
            </a:r>
          </a:p>
          <a:p>
            <a:r>
              <a:rPr lang="ru-RU" sz="1000" dirty="0" smtClean="0"/>
              <a:t>2. Увеличением </a:t>
            </a:r>
            <a:r>
              <a:rPr lang="ru-RU" sz="1000" dirty="0"/>
              <a:t>количества детей, которые проживают в населенных пунктах Новгородского района (таких как: п. </a:t>
            </a:r>
            <a:r>
              <a:rPr lang="ru-RU" sz="1000" dirty="0" err="1"/>
              <a:t>Григорово</a:t>
            </a:r>
            <a:r>
              <a:rPr lang="ru-RU" sz="1000" dirty="0"/>
              <a:t>, д. Трубичино, д. </a:t>
            </a:r>
            <a:r>
              <a:rPr lang="ru-RU" sz="1000" dirty="0" err="1"/>
              <a:t>Сырково</a:t>
            </a:r>
            <a:r>
              <a:rPr lang="ru-RU" sz="1000" dirty="0"/>
              <a:t>, п. </a:t>
            </a:r>
            <a:r>
              <a:rPr lang="ru-RU" sz="1000" dirty="0" err="1"/>
              <a:t>Панковка</a:t>
            </a:r>
            <a:r>
              <a:rPr lang="ru-RU" sz="1000" dirty="0"/>
              <a:t> и др.), но посещают детские сады Великого Новгорода (родителям удобно получать данные услуги в образовательных организациях Великого Новгорода, расположенных по месту </a:t>
            </a:r>
            <a:r>
              <a:rPr lang="ru-RU" sz="1000" dirty="0" smtClean="0"/>
              <a:t>работы родителей);</a:t>
            </a:r>
            <a:endParaRPr lang="ru-RU" sz="1000" dirty="0"/>
          </a:p>
          <a:p>
            <a:r>
              <a:rPr lang="ru-RU" sz="1000" dirty="0" smtClean="0"/>
              <a:t>3. </a:t>
            </a:r>
            <a:r>
              <a:rPr lang="ru-RU" sz="1000" dirty="0"/>
              <a:t>С</a:t>
            </a:r>
            <a:r>
              <a:rPr lang="ru-RU" sz="1000" dirty="0" smtClean="0"/>
              <a:t>нижением </a:t>
            </a:r>
            <a:r>
              <a:rPr lang="ru-RU" sz="1000" dirty="0"/>
              <a:t>у населения востребованности услуг в сфере дошкольного образования, в том числе по причине роста родительской платы за данные услуги, устанавливаемой </a:t>
            </a:r>
            <a:r>
              <a:rPr lang="ru-RU" sz="1000" dirty="0" smtClean="0"/>
              <a:t>ОМСУ муниципальных </a:t>
            </a:r>
            <a:r>
              <a:rPr lang="ru-RU" sz="1000" dirty="0"/>
              <a:t>районов, городского округа, и низкой платежеспособности населения;</a:t>
            </a:r>
          </a:p>
          <a:p>
            <a:r>
              <a:rPr lang="ru-RU" sz="1000" dirty="0" smtClean="0"/>
              <a:t>4. Недостаточностью </a:t>
            </a:r>
            <a:r>
              <a:rPr lang="ru-RU" sz="1000" dirty="0"/>
              <a:t>в </a:t>
            </a:r>
            <a:r>
              <a:rPr lang="ru-RU" sz="1000" dirty="0" smtClean="0"/>
              <a:t>ДОУ количества </a:t>
            </a:r>
            <a:r>
              <a:rPr lang="ru-RU" sz="1000" dirty="0"/>
              <a:t>мест для детей раннего возраста (до трех лет).</a:t>
            </a:r>
          </a:p>
          <a:p>
            <a:r>
              <a:rPr lang="ru-RU" sz="1000" dirty="0" smtClean="0"/>
              <a:t>ОМСУ муниципальных районов и </a:t>
            </a:r>
            <a:r>
              <a:rPr lang="ru-RU" sz="1000" dirty="0"/>
              <a:t>городского округа для улучшения </a:t>
            </a:r>
            <a:r>
              <a:rPr lang="ru-RU" sz="1000" dirty="0" smtClean="0"/>
              <a:t>значений </a:t>
            </a:r>
            <a:r>
              <a:rPr lang="ru-RU" sz="1000" dirty="0"/>
              <a:t>по данному показателю необходимо принять меры по:</a:t>
            </a:r>
          </a:p>
          <a:p>
            <a:r>
              <a:rPr lang="ru-RU" sz="1000" dirty="0" smtClean="0"/>
              <a:t>недопущению </a:t>
            </a:r>
            <a:r>
              <a:rPr lang="ru-RU" sz="1000" dirty="0"/>
              <a:t>необоснованного увеличения размера родительской платы за присмотр и уход за детьми, получающими дошкольное образование в муниципальных образовательных организациях;</a:t>
            </a:r>
          </a:p>
          <a:p>
            <a:r>
              <a:rPr lang="ru-RU" sz="1000" dirty="0" smtClean="0"/>
              <a:t>обеспечению </a:t>
            </a:r>
            <a:r>
              <a:rPr lang="ru-RU" sz="1000" dirty="0"/>
              <a:t>доступности дошкольного образования для детей в возрасте от 2 месяцев до 3 лет, в том числе за счет создания дополнительных мест для детей раннего возраста (до трех лет) в муниципальных образовательных организациях,</a:t>
            </a:r>
          </a:p>
          <a:p>
            <a:r>
              <a:rPr lang="ru-RU" sz="1000" dirty="0" smtClean="0"/>
              <a:t>развитию </a:t>
            </a:r>
            <a:r>
              <a:rPr lang="ru-RU" sz="1000" dirty="0"/>
              <a:t>вариативных форм получения дошкольного образования (группы кратковременного пребывания, посещение дошкольных групп по гибкому графику);</a:t>
            </a:r>
          </a:p>
          <a:p>
            <a:r>
              <a:rPr lang="ru-RU" sz="1000" dirty="0" smtClean="0"/>
              <a:t>информированию </a:t>
            </a:r>
            <a:r>
              <a:rPr lang="ru-RU" sz="1000" dirty="0"/>
              <a:t>населения о возможных вариативных формах получения детьми дошкольного образования.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740358"/>
            <a:ext cx="788797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детей в возрасте 1-6 лет, состоящих на учёте для определения в муниципальные дошкольные образовательные учреждения, в общей численности детей в возрасте 1-6 </a:t>
            </a:r>
            <a:r>
              <a:rPr lang="ru-RU" sz="1200" b="1" dirty="0" smtClean="0"/>
              <a:t>лет, %»</a:t>
            </a:r>
          </a:p>
          <a:p>
            <a:endParaRPr lang="ru-RU" sz="1200" b="1" dirty="0"/>
          </a:p>
          <a:p>
            <a:r>
              <a:rPr lang="ru-RU" sz="1200" dirty="0"/>
              <a:t>По итогам 2018 </a:t>
            </a:r>
            <a:r>
              <a:rPr lang="ru-RU" sz="1200" dirty="0" smtClean="0"/>
              <a:t>г. </a:t>
            </a:r>
            <a:r>
              <a:rPr lang="ru-RU" sz="1200" dirty="0" err="1"/>
              <a:t>среднеобластное</a:t>
            </a:r>
            <a:r>
              <a:rPr lang="ru-RU" sz="1200" dirty="0"/>
              <a:t> значение по данному показателю составило 0,14%, </a:t>
            </a:r>
            <a:r>
              <a:rPr lang="ru-RU" sz="1200" dirty="0" smtClean="0"/>
              <a:t>ухудшение к </a:t>
            </a:r>
            <a:r>
              <a:rPr lang="ru-RU" sz="1200" dirty="0"/>
              <a:t>2017 </a:t>
            </a:r>
            <a:r>
              <a:rPr lang="ru-RU" sz="1200" dirty="0" smtClean="0"/>
              <a:t>г. на 0,09 </a:t>
            </a:r>
            <a:r>
              <a:rPr lang="ru-RU" sz="1200" dirty="0" err="1" smtClean="0"/>
              <a:t>п.п</a:t>
            </a:r>
            <a:r>
              <a:rPr lang="ru-RU" sz="1200" dirty="0" smtClean="0"/>
              <a:t>. </a:t>
            </a:r>
            <a:endParaRPr lang="ru-RU" sz="1200" dirty="0"/>
          </a:p>
          <a:p>
            <a:r>
              <a:rPr lang="ru-RU" sz="1200" dirty="0"/>
              <a:t>По данным органов управления образованием городского округа, муниципальных районов области в актуальной очереди на получение места в детском саду на 01.01.2019 числилось 57 детей, в том числе в </a:t>
            </a:r>
            <a:r>
              <a:rPr lang="ru-RU" sz="1200" dirty="0" err="1"/>
              <a:t>Окуловском</a:t>
            </a:r>
            <a:r>
              <a:rPr lang="ru-RU" sz="1200" dirty="0"/>
              <a:t> </a:t>
            </a:r>
            <a:r>
              <a:rPr lang="ru-RU" sz="1200" dirty="0" smtClean="0"/>
              <a:t>муниципальном районе </a:t>
            </a:r>
            <a:r>
              <a:rPr lang="ru-RU" sz="1200" dirty="0"/>
              <a:t>– 10 </a:t>
            </a:r>
            <a:r>
              <a:rPr lang="ru-RU" sz="1200" dirty="0" smtClean="0"/>
              <a:t>детей (</a:t>
            </a:r>
            <a:r>
              <a:rPr lang="ru-RU" sz="1200" dirty="0"/>
              <a:t>на 01.01.2018 </a:t>
            </a:r>
            <a:r>
              <a:rPr lang="ru-RU" sz="1200" dirty="0" smtClean="0"/>
              <a:t>– 22 ребенка), </a:t>
            </a:r>
            <a:r>
              <a:rPr lang="ru-RU" sz="1200" dirty="0"/>
              <a:t>в Великом Новгороде – 47 </a:t>
            </a:r>
            <a:r>
              <a:rPr lang="ru-RU" sz="1200" dirty="0" smtClean="0"/>
              <a:t>детей.</a:t>
            </a:r>
          </a:p>
          <a:p>
            <a:r>
              <a:rPr lang="ru-RU" sz="1200" dirty="0" smtClean="0"/>
              <a:t>Причины </a:t>
            </a:r>
            <a:r>
              <a:rPr lang="ru-RU" sz="1200" dirty="0"/>
              <a:t>ухудшения значения </a:t>
            </a:r>
            <a:r>
              <a:rPr lang="ru-RU" sz="1200" dirty="0" smtClean="0"/>
              <a:t>показателя связаны с тем, что в </a:t>
            </a:r>
            <a:r>
              <a:rPr lang="ru-RU" sz="1200" dirty="0"/>
              <a:t>Великом Новгороде в микрорайонах массовой застройки </a:t>
            </a:r>
            <a:r>
              <a:rPr lang="ru-RU" sz="1200" dirty="0" smtClean="0"/>
              <a:t>«</a:t>
            </a:r>
            <a:r>
              <a:rPr lang="ru-RU" sz="1200" dirty="0" err="1"/>
              <a:t>Ивушки</a:t>
            </a:r>
            <a:r>
              <a:rPr lang="ru-RU" sz="1200" dirty="0"/>
              <a:t>», «Северный», «Псковский» появились проблемы с обеспечением детей в возрасте до 3 лет местами в образовательных организациях, расположенных в «шаговой доступности» от места проживания.</a:t>
            </a:r>
          </a:p>
          <a:p>
            <a:r>
              <a:rPr lang="ru-RU" sz="1200" dirty="0"/>
              <a:t>Для решения задачи по обеспечению доступности дошкольного образования и недопущению ухудшения значений по данному показателю </a:t>
            </a:r>
            <a:r>
              <a:rPr lang="ru-RU" sz="1200" dirty="0" smtClean="0"/>
              <a:t>ОМСУ городского </a:t>
            </a:r>
            <a:r>
              <a:rPr lang="ru-RU" sz="1200" dirty="0"/>
              <a:t>округа, муниципальных районов области </a:t>
            </a:r>
            <a:r>
              <a:rPr lang="ru-RU" sz="1200" dirty="0" smtClean="0"/>
              <a:t>необходимо принять меры </a:t>
            </a:r>
            <a:r>
              <a:rPr lang="ru-RU" sz="1200" dirty="0"/>
              <a:t>по завершению строительства и ввода в эксплуатацию в установленные сроки объектов дошкольных образовательных организаций, включенных в государственную программу Новгородской области «Создание в Новгородской области дополнительных мест для детей в возрасте от 2 месяцев до 3 лет в образовательных организациях, осуществляющих образовательную деятельность по образовательным программам дошкольного образования, на </a:t>
            </a:r>
            <a:r>
              <a:rPr lang="ru-RU" sz="1200" dirty="0" smtClean="0"/>
              <a:t>2018-2026 </a:t>
            </a:r>
            <a:r>
              <a:rPr lang="ru-RU" sz="1200" dirty="0"/>
              <a:t>годы», утвержденную постановлением Правительства Новгородской области от </a:t>
            </a:r>
            <a:r>
              <a:rPr lang="ru-RU" sz="1200" dirty="0" smtClean="0"/>
              <a:t>24.07.2018 № </a:t>
            </a:r>
            <a:r>
              <a:rPr lang="ru-RU" sz="1200" dirty="0"/>
              <a:t>375.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25524" y="1732862"/>
            <a:ext cx="7887970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муниципальных дошкольных образовательных учреждений, здания которых находятся в аварийном состоянии или требуют капитального ремонта, в общем числе муниципальных дошкольных образовательных учреждений</a:t>
            </a:r>
            <a:r>
              <a:rPr lang="ru-RU" sz="1200" b="1" dirty="0" smtClean="0"/>
              <a:t>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из бюджета Новгородской области субсидия бюджетам муниципальных районов на ремонт муниципальных дошкольных организаций не выделялась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Зданий </a:t>
            </a:r>
            <a:r>
              <a:rPr lang="ru-RU" sz="1200" dirty="0"/>
              <a:t>организаций дошкольного образования, подведомственных муниципальным районам, находящихся в аварийном состоянии, на территории области </a:t>
            </a:r>
            <a:r>
              <a:rPr lang="ru-RU" sz="1200" dirty="0" smtClean="0"/>
              <a:t>нет.</a:t>
            </a:r>
          </a:p>
          <a:p>
            <a:r>
              <a:rPr lang="ru-RU" sz="1200" dirty="0" smtClean="0"/>
              <a:t>Требуется капитальный ремонт зданий в Великом Новгороде и Демянском,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, </a:t>
            </a:r>
            <a:r>
              <a:rPr lang="ru-RU" sz="1200" dirty="0" err="1" smtClean="0"/>
              <a:t>Волотовском</a:t>
            </a:r>
            <a:r>
              <a:rPr lang="ru-RU" sz="1200" dirty="0" smtClean="0"/>
              <a:t>, Холмском, </a:t>
            </a:r>
            <a:r>
              <a:rPr lang="ru-RU" sz="1200" dirty="0" err="1" smtClean="0"/>
              <a:t>Чудовском</a:t>
            </a:r>
            <a:r>
              <a:rPr lang="ru-RU" sz="1200" dirty="0" smtClean="0"/>
              <a:t> муниципальных районах.</a:t>
            </a:r>
          </a:p>
          <a:p>
            <a:r>
              <a:rPr lang="ru-RU" sz="1200" dirty="0" smtClean="0"/>
              <a:t>Все </a:t>
            </a:r>
            <a:r>
              <a:rPr lang="ru-RU" sz="1200" dirty="0"/>
              <a:t>мероприятия по текущим ремонтам выполнены за счет средств муниципальных районов и городского округа, а также средств внебюджетных источников.</a:t>
            </a:r>
          </a:p>
          <a:p>
            <a:r>
              <a:rPr lang="ru-RU" sz="1200" dirty="0"/>
              <a:t>В соответствии с </a:t>
            </a:r>
            <a:r>
              <a:rPr lang="ru-RU" sz="1200" dirty="0" smtClean="0"/>
              <a:t>подпунктом 5 пункта 1 статьи 9 </a:t>
            </a:r>
            <a:r>
              <a:rPr lang="ru-RU" sz="1200" dirty="0"/>
              <a:t>Федерального закона от </a:t>
            </a:r>
            <a:r>
              <a:rPr lang="ru-RU" sz="1200" dirty="0" smtClean="0"/>
              <a:t>29 декабря 2012 года </a:t>
            </a:r>
            <a:r>
              <a:rPr lang="ru-RU" sz="1200" dirty="0"/>
              <a:t>№ 273-ФЗ «Об образовании в Российской Федерации» содержание зданий и сооружений муниципальных образовательных организаций относится к полномочиям </a:t>
            </a:r>
            <a:r>
              <a:rPr lang="ru-RU" sz="1200" dirty="0" smtClean="0"/>
              <a:t>ОМСУ муниципальных </a:t>
            </a:r>
            <a:r>
              <a:rPr lang="ru-RU" sz="1200" dirty="0"/>
              <a:t>районов и городских округов.</a:t>
            </a:r>
          </a:p>
          <a:p>
            <a:r>
              <a:rPr lang="ru-RU" sz="1200" dirty="0"/>
              <a:t>В 2019 </a:t>
            </a:r>
            <a:r>
              <a:rPr lang="ru-RU" sz="1200" dirty="0" smtClean="0"/>
              <a:t>г. Правительство Новгородской </a:t>
            </a:r>
            <a:r>
              <a:rPr lang="ru-RU" sz="1200" dirty="0"/>
              <a:t>области  выделит иные межбюджетные трансферты на выполнение ремонтных работ данных дошкольных образовательных учреждений.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40549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ts val="2100"/>
              </a:lnSpc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4.3. Общее и дополнительное образование</a:t>
            </a:r>
          </a:p>
          <a:p>
            <a:r>
              <a:rPr lang="ru-RU" sz="1200" b="1" dirty="0" smtClean="0"/>
              <a:t>«Доля </a:t>
            </a:r>
            <a:r>
              <a:rPr lang="ru-RU" sz="1200" b="1" dirty="0"/>
              <a:t>выпускников муниципальных общеобразовательных учреждений, не получивших аттестат о среднем (полном) образовании, в общей численности выпускников муниципальных общеобразовательных </a:t>
            </a:r>
            <a:r>
              <a:rPr lang="ru-RU" sz="1200" b="1" dirty="0" smtClean="0"/>
              <a:t>учреждений,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были случаи неполучения аттестата </a:t>
            </a:r>
            <a:r>
              <a:rPr lang="ru-RU" sz="1200" dirty="0"/>
              <a:t>о среднем общем </a:t>
            </a:r>
            <a:r>
              <a:rPr lang="ru-RU" sz="1200" dirty="0" smtClean="0"/>
              <a:t>образовании выпускниками в </a:t>
            </a:r>
            <a:r>
              <a:rPr lang="ru-RU" sz="1200" dirty="0" err="1" smtClean="0"/>
              <a:t>Солецком</a:t>
            </a:r>
            <a:r>
              <a:rPr lang="ru-RU" sz="1200" dirty="0"/>
              <a:t>, </a:t>
            </a:r>
            <a:r>
              <a:rPr lang="ru-RU" sz="1200" dirty="0" smtClean="0"/>
              <a:t>Старорусском, </a:t>
            </a:r>
            <a:r>
              <a:rPr lang="ru-RU" sz="1200" dirty="0"/>
              <a:t>Шимском </a:t>
            </a:r>
            <a:r>
              <a:rPr lang="ru-RU" sz="1200" dirty="0" smtClean="0"/>
              <a:t>и Валдайском муниципальных районах.</a:t>
            </a:r>
          </a:p>
          <a:p>
            <a:r>
              <a:rPr lang="ru-RU" sz="1200" dirty="0" smtClean="0"/>
              <a:t>Руководителям </a:t>
            </a:r>
            <a:r>
              <a:rPr lang="ru-RU" sz="1200" dirty="0"/>
              <a:t>органов управления образованием городского округа и муниципальных районов области </a:t>
            </a:r>
            <a:r>
              <a:rPr lang="ru-RU" sz="1200" dirty="0" smtClean="0"/>
              <a:t>рекомендовано </a:t>
            </a:r>
            <a:r>
              <a:rPr lang="ru-RU" sz="1200" dirty="0"/>
              <a:t>обеспечить:</a:t>
            </a:r>
          </a:p>
          <a:p>
            <a:r>
              <a:rPr lang="ru-RU" sz="1200" dirty="0"/>
              <a:t>качественную подготовку обучающихся муниципальных общеобразовательных организаций в 1-11(12) </a:t>
            </a:r>
            <a:r>
              <a:rPr lang="ru-RU" sz="1200" dirty="0" smtClean="0"/>
              <a:t>классах</a:t>
            </a:r>
            <a:r>
              <a:rPr lang="ru-RU" sz="1200" dirty="0"/>
              <a:t>;</a:t>
            </a:r>
          </a:p>
          <a:p>
            <a:r>
              <a:rPr lang="ru-RU" sz="1200" dirty="0"/>
              <a:t>усилить контроль за уровнем подготовки обучающихся 10-11(12) классов, в том числе, за допуском к государственной итоговой аттестации по образовательным программам среднего общего </a:t>
            </a:r>
            <a:r>
              <a:rPr lang="ru-RU" sz="1200" dirty="0" smtClean="0"/>
              <a:t>образования;</a:t>
            </a:r>
            <a:endParaRPr lang="ru-RU" sz="1200" dirty="0"/>
          </a:p>
          <a:p>
            <a:r>
              <a:rPr lang="ru-RU" sz="1200" dirty="0"/>
              <a:t>сохранность контингента обучающихся в 11(12)-х </a:t>
            </a:r>
            <a:r>
              <a:rPr lang="ru-RU" sz="1200" dirty="0" smtClean="0"/>
              <a:t>классах</a:t>
            </a:r>
            <a:r>
              <a:rPr lang="ru-RU" sz="1200" dirty="0"/>
              <a:t>;</a:t>
            </a:r>
          </a:p>
          <a:p>
            <a:r>
              <a:rPr lang="ru-RU" sz="1200" dirty="0"/>
              <a:t>получение аттестатов о среднем общем образовании 100 % выпускников (успешную сдачу единого государственного экзамена по двум обязательным предметам русскому языку и математике</a:t>
            </a:r>
            <a:r>
              <a:rPr lang="ru-RU" sz="1200" dirty="0" smtClean="0"/>
              <a:t>);</a:t>
            </a:r>
            <a:endParaRPr lang="ru-RU" sz="1200" dirty="0"/>
          </a:p>
          <a:p>
            <a:r>
              <a:rPr lang="ru-RU" sz="1200" dirty="0"/>
              <a:t>реализацию федерального государственного образовательного стандарта среднего общего образования, в том числе углубленное изучение учебных </a:t>
            </a:r>
            <a:r>
              <a:rPr lang="ru-RU" sz="1200" dirty="0" smtClean="0"/>
              <a:t>предметов;</a:t>
            </a:r>
            <a:endParaRPr lang="ru-RU" sz="1200" dirty="0"/>
          </a:p>
          <a:p>
            <a:r>
              <a:rPr lang="ru-RU" sz="1200" dirty="0"/>
              <a:t>учет интересов и потребностей обучающихся при организации профильного </a:t>
            </a:r>
            <a:r>
              <a:rPr lang="ru-RU" sz="1200" dirty="0" smtClean="0"/>
              <a:t>обучения;</a:t>
            </a:r>
            <a:endParaRPr lang="ru-RU" sz="1200" dirty="0"/>
          </a:p>
          <a:p>
            <a:r>
              <a:rPr lang="ru-RU" sz="1200" dirty="0"/>
              <a:t>психологическую подготовку школьников к экзаменам;</a:t>
            </a:r>
          </a:p>
          <a:p>
            <a:r>
              <a:rPr lang="ru-RU" sz="1200" dirty="0"/>
              <a:t>организацию индивидуальной подготовки обучающихся к повторной сдаче экзаменов в дополнительные сроки (сентябрь).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79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8992746"/>
              </p:ext>
            </p:extLst>
          </p:nvPr>
        </p:nvGraphicFramePr>
        <p:xfrm>
          <a:off x="400052" y="1600206"/>
          <a:ext cx="8458200" cy="5086354"/>
        </p:xfrm>
        <a:graphic>
          <a:graphicData uri="http://schemas.openxmlformats.org/drawingml/2006/table">
            <a:tbl>
              <a:tblPr/>
              <a:tblGrid>
                <a:gridCol w="2152772"/>
                <a:gridCol w="1051924"/>
                <a:gridCol w="1051924"/>
                <a:gridCol w="1051924"/>
                <a:gridCol w="1051924"/>
                <a:gridCol w="1051924"/>
                <a:gridCol w="1045808"/>
              </a:tblGrid>
              <a:tr h="347310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площади земельных участков, являющихся объектами налогообложения земельным налогом, от общей площади территории городского округа (муниципального района), %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9821"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726" marR="7726" marT="7726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257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самоуправления городского округа, муниципальных районов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Базовый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Отчетный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Плановый период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25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2017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2018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2019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2020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2021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49,20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80,68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98,07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98,13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99,09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90,46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90,51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34,60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99,97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57,59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99,69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99,70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99,79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70,36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70,39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70,40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89,95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90,29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68,49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66,24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67,22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67,23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67,65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68,95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73,25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73,38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54,12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90,98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91,08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91,12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44,67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49,15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50,10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50,91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51,19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68,57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69,00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69,33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69,83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70,11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655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726" marR="7726" marT="7726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73,54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74,15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75,18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75,48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75,55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75,63</a:t>
                      </a:r>
                    </a:p>
                  </a:txBody>
                  <a:tcPr marL="7726" marR="7726" marT="7726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400052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1646394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муниципальных общеобразовательных учреждений, соответствующих современным требованиям обучения, в общем количестве муниципальных общеобразовательных </a:t>
            </a:r>
            <a:r>
              <a:rPr lang="ru-RU" sz="1200" b="1" dirty="0" smtClean="0"/>
              <a:t>учреждений,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smtClean="0"/>
              <a:t>В среднем </a:t>
            </a:r>
            <a:r>
              <a:rPr lang="ru-RU" sz="1200" dirty="0"/>
              <a:t>по </a:t>
            </a:r>
            <a:r>
              <a:rPr lang="ru-RU" sz="1200" dirty="0" smtClean="0"/>
              <a:t>области в </a:t>
            </a:r>
            <a:r>
              <a:rPr lang="ru-RU" sz="1200" dirty="0"/>
              <a:t>2018 г.  </a:t>
            </a:r>
            <a:r>
              <a:rPr lang="ru-RU" sz="1200" dirty="0" smtClean="0"/>
              <a:t>значение показателя составило 91,5%, к 2017 г. рост на 3,6 </a:t>
            </a:r>
            <a:r>
              <a:rPr lang="ru-RU" sz="1200" dirty="0" err="1" smtClean="0"/>
              <a:t>п.п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Улучшение показателя соответствия общеобразовательных организаций современным требованиям обучения достигается за счет предоставления субсидий бюджетам муниципальных образований на создание в общеобразовательных организациях, расположенных в сельской местности, условий для занятий физической культурой и спортом, на создание </a:t>
            </a:r>
            <a:r>
              <a:rPr lang="ru-RU" sz="1200" dirty="0" err="1" smtClean="0"/>
              <a:t>безбарьерной</a:t>
            </a:r>
            <a:r>
              <a:rPr lang="ru-RU" sz="1200" dirty="0" smtClean="0"/>
              <a:t> доступной среды для детей с ограниченными возможностями развития, за счет  проведения мероприятий по модернизации существующей инфраструктуры образовательных организаций в отдельных районах, распространения инновационных моделей развития </a:t>
            </a:r>
            <a:r>
              <a:rPr lang="ru-RU" sz="1200" dirty="0" err="1" smtClean="0"/>
              <a:t>техносферы</a:t>
            </a:r>
            <a:r>
              <a:rPr lang="ru-RU" sz="1200" dirty="0" smtClean="0"/>
              <a:t> деятельности организаций дополнительного образования детей, направленных на развитие научно-технической и учебно-исследовательской деятельности технопарков, за счет развития материально-технической базы общеобразовательных организаций.</a:t>
            </a:r>
            <a:endParaRPr lang="ru-RU" sz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22960" y="4694694"/>
            <a:ext cx="78879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«Доля муниципальных общеобразовательных учреждений, здания которых находятся в аварийном состоянии или требуют капитального ремонта, в общем количестве муниципальных общеобразовательных учреждений, процентов»</a:t>
            </a:r>
          </a:p>
          <a:p>
            <a:endParaRPr lang="ru-RU" sz="1200" dirty="0" smtClean="0"/>
          </a:p>
          <a:p>
            <a:r>
              <a:rPr lang="ru-RU" sz="1200" dirty="0" smtClean="0"/>
              <a:t>В 2018 г. из бюджета Новгородской области не выделялась субсидия бюджетам муниципальных районов на ремонт муниципальных общеобразовательных организаций. Зданий, находящихся в аварийном состоянии, на территории области нет. В капитальном ремонте нуждаются: 33% школ в </a:t>
            </a:r>
            <a:r>
              <a:rPr lang="ru-RU" sz="1200" dirty="0" err="1" smtClean="0"/>
              <a:t>Крестецком</a:t>
            </a:r>
            <a:r>
              <a:rPr lang="ru-RU" sz="1200" dirty="0" smtClean="0"/>
              <a:t>, 11,11% - в </a:t>
            </a:r>
            <a:r>
              <a:rPr lang="ru-RU" sz="1200" dirty="0" err="1" smtClean="0"/>
              <a:t>Чудовском</a:t>
            </a:r>
            <a:r>
              <a:rPr lang="ru-RU" sz="1200" dirty="0" smtClean="0"/>
              <a:t>, 25% - в </a:t>
            </a:r>
            <a:r>
              <a:rPr lang="ru-RU" sz="1200" dirty="0" err="1" smtClean="0"/>
              <a:t>Любытинском</a:t>
            </a:r>
            <a:r>
              <a:rPr lang="ru-RU" sz="1200" dirty="0" smtClean="0"/>
              <a:t> муниципальных районах, 37,5 % - в Великом Новгороде. Все мероприятия по текущим ремонтам выполнены за счет средств муниципальных районов и городского округа, а также средств внебюджетных источников.</a:t>
            </a:r>
            <a:endParaRPr lang="ru-RU" sz="1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детей 1 и 2 групп здоровья в общей численности, обучающихся в муниципальных общеобразовательных </a:t>
            </a:r>
            <a:r>
              <a:rPr lang="ru-RU" sz="1200" b="1" dirty="0" smtClean="0"/>
              <a:t>учреждениях, %»</a:t>
            </a:r>
          </a:p>
          <a:p>
            <a:r>
              <a:rPr lang="ru-RU" sz="1200" dirty="0"/>
              <a:t>Значение показателя в </a:t>
            </a:r>
            <a:r>
              <a:rPr lang="ru-RU" sz="1200" dirty="0" smtClean="0"/>
              <a:t>2018 </a:t>
            </a:r>
            <a:r>
              <a:rPr lang="ru-RU" sz="1200" dirty="0"/>
              <a:t>г. составило </a:t>
            </a:r>
            <a:r>
              <a:rPr lang="ru-RU" sz="1200" dirty="0" smtClean="0"/>
              <a:t>88,48 </a:t>
            </a:r>
            <a:r>
              <a:rPr lang="ru-RU" sz="1200" dirty="0"/>
              <a:t>%, к </a:t>
            </a:r>
            <a:r>
              <a:rPr lang="ru-RU" sz="1200" dirty="0" smtClean="0"/>
              <a:t>2017 </a:t>
            </a:r>
            <a:r>
              <a:rPr lang="ru-RU" sz="1200" dirty="0"/>
              <a:t>г. значение </a:t>
            </a:r>
            <a:r>
              <a:rPr lang="ru-RU" sz="1200" dirty="0" smtClean="0"/>
              <a:t>улучшилось </a:t>
            </a:r>
            <a:r>
              <a:rPr lang="ru-RU" sz="1200" dirty="0"/>
              <a:t>на </a:t>
            </a:r>
            <a:r>
              <a:rPr lang="ru-RU" sz="1200" dirty="0" smtClean="0"/>
              <a:t>0,88 </a:t>
            </a:r>
            <a:r>
              <a:rPr lang="ru-RU" sz="1200" dirty="0" err="1"/>
              <a:t>п.п</a:t>
            </a:r>
            <a:r>
              <a:rPr lang="ru-RU" sz="1200" dirty="0"/>
              <a:t>. Самое низкое значение в </a:t>
            </a:r>
            <a:r>
              <a:rPr lang="ru-RU" sz="1200" dirty="0" smtClean="0"/>
              <a:t>Шимском </a:t>
            </a:r>
            <a:r>
              <a:rPr lang="ru-RU" sz="1200" dirty="0"/>
              <a:t>(</a:t>
            </a:r>
            <a:r>
              <a:rPr lang="ru-RU" sz="1200" dirty="0" smtClean="0"/>
              <a:t>76,7%) и </a:t>
            </a:r>
            <a:r>
              <a:rPr lang="ru-RU" sz="1200" dirty="0" err="1" smtClean="0"/>
              <a:t>Парфинском</a:t>
            </a:r>
            <a:r>
              <a:rPr lang="ru-RU" sz="1200" dirty="0" smtClean="0"/>
              <a:t> </a:t>
            </a:r>
            <a:r>
              <a:rPr lang="ru-RU" sz="1200" dirty="0"/>
              <a:t>(</a:t>
            </a:r>
            <a:r>
              <a:rPr lang="ru-RU" sz="1200" dirty="0" smtClean="0"/>
              <a:t>76,9%) муниципальных </a:t>
            </a:r>
            <a:r>
              <a:rPr lang="ru-RU" sz="1200" dirty="0"/>
              <a:t>районах</a:t>
            </a:r>
            <a:r>
              <a:rPr lang="ru-RU" sz="1200" dirty="0" smtClean="0"/>
              <a:t>.</a:t>
            </a:r>
            <a:br>
              <a:rPr lang="ru-RU" sz="1200" dirty="0" smtClean="0"/>
            </a:br>
            <a:r>
              <a:rPr lang="ru-RU" sz="1200" dirty="0" smtClean="0"/>
              <a:t>Рекомендации </a:t>
            </a:r>
            <a:r>
              <a:rPr lang="ru-RU" sz="1200" dirty="0"/>
              <a:t>ОМСУ муниципальных районов и городского округа области: </a:t>
            </a:r>
            <a:endParaRPr lang="ru-RU" sz="1200" b="1" dirty="0" smtClean="0"/>
          </a:p>
          <a:p>
            <a:r>
              <a:rPr lang="ru-RU" sz="1200" dirty="0" smtClean="0"/>
              <a:t>обеспечить </a:t>
            </a:r>
            <a:r>
              <a:rPr lang="ru-RU" sz="1200" dirty="0"/>
              <a:t>соблюдение санитарно-эпидемиологических норм и правил в образовательных </a:t>
            </a:r>
            <a:r>
              <a:rPr lang="ru-RU" sz="1200" dirty="0" smtClean="0"/>
              <a:t>организациях;</a:t>
            </a:r>
            <a:r>
              <a:rPr lang="ru-RU" sz="1200" dirty="0"/>
              <a:t>	</a:t>
            </a:r>
          </a:p>
          <a:p>
            <a:r>
              <a:rPr lang="ru-RU" sz="1200" dirty="0" smtClean="0"/>
              <a:t>использовать здоровье сберегающие </a:t>
            </a:r>
            <a:r>
              <a:rPr lang="ru-RU" sz="1200" dirty="0"/>
              <a:t>технологии в образовательном процессе, в том числе рациональную организацию учебного процесса, двигательного режима, питания </a:t>
            </a:r>
            <a:r>
              <a:rPr lang="ru-RU" sz="1200" dirty="0" smtClean="0"/>
              <a:t>учащихся;</a:t>
            </a:r>
            <a:r>
              <a:rPr lang="ru-RU" sz="1200" dirty="0"/>
              <a:t>	</a:t>
            </a:r>
          </a:p>
          <a:p>
            <a:r>
              <a:rPr lang="ru-RU" sz="1200" dirty="0" smtClean="0"/>
              <a:t>активно </a:t>
            </a:r>
            <a:r>
              <a:rPr lang="ru-RU" sz="1200" dirty="0"/>
              <a:t>участвовать в организации профилактических медицинских осмотров </a:t>
            </a:r>
            <a:r>
              <a:rPr lang="ru-RU" sz="1200" dirty="0" smtClean="0"/>
              <a:t>учащихся;</a:t>
            </a:r>
            <a:endParaRPr lang="ru-RU" sz="1200" dirty="0"/>
          </a:p>
          <a:p>
            <a:r>
              <a:rPr lang="ru-RU" sz="1200" dirty="0" smtClean="0"/>
              <a:t>проводить </a:t>
            </a:r>
            <a:r>
              <a:rPr lang="ru-RU" sz="1200" dirty="0"/>
              <a:t>мероприятия с учащимися и их родителями, направленные на формирование здорового образа жизни</a:t>
            </a:r>
            <a:r>
              <a:rPr lang="ru-RU" sz="1200" b="1" dirty="0"/>
              <a:t>.</a:t>
            </a:r>
          </a:p>
          <a:p>
            <a:pPr lvl="0"/>
            <a:r>
              <a:rPr lang="ru-RU" sz="1200" b="1" dirty="0" smtClean="0">
                <a:solidFill>
                  <a:prstClr val="black"/>
                </a:solidFill>
              </a:rPr>
              <a:t>«</a:t>
            </a:r>
            <a:r>
              <a:rPr lang="ru-RU" sz="1200" b="1" dirty="0">
                <a:solidFill>
                  <a:prstClr val="black"/>
                </a:solidFill>
              </a:rPr>
              <a:t>Доля обучающихся в муниципальных общеобразовательных учреждениях, занимающихся во вторую (третью) смену, в общей численности обучающихся в муниципальных общеобразовательных </a:t>
            </a:r>
            <a:r>
              <a:rPr lang="ru-RU" sz="1200" b="1" dirty="0" smtClean="0">
                <a:solidFill>
                  <a:prstClr val="black"/>
                </a:solidFill>
              </a:rPr>
              <a:t>учреждениях, %»</a:t>
            </a:r>
            <a:endParaRPr lang="ru-RU" sz="1200" b="1" dirty="0">
              <a:solidFill>
                <a:prstClr val="black"/>
              </a:solidFill>
            </a:endParaRPr>
          </a:p>
          <a:p>
            <a:pPr lvl="0"/>
            <a:r>
              <a:rPr lang="ru-RU" sz="1200" dirty="0" smtClean="0">
                <a:solidFill>
                  <a:prstClr val="black"/>
                </a:solidFill>
              </a:rPr>
              <a:t>В 2018 г. значение показателя составило 3,27%.</a:t>
            </a:r>
          </a:p>
          <a:p>
            <a:pPr lvl="0"/>
            <a:r>
              <a:rPr lang="ru-RU" sz="1200" dirty="0" smtClean="0">
                <a:solidFill>
                  <a:prstClr val="black"/>
                </a:solidFill>
              </a:rPr>
              <a:t>Обучение </a:t>
            </a:r>
            <a:r>
              <a:rPr lang="ru-RU" sz="1200" dirty="0">
                <a:solidFill>
                  <a:prstClr val="black"/>
                </a:solidFill>
              </a:rPr>
              <a:t>в две смены было организовано в 14 школах четырех </a:t>
            </a:r>
            <a:r>
              <a:rPr lang="ru-RU" sz="1200" dirty="0" smtClean="0">
                <a:solidFill>
                  <a:prstClr val="black"/>
                </a:solidFill>
              </a:rPr>
              <a:t>муниципальных районов (</a:t>
            </a:r>
            <a:r>
              <a:rPr lang="ru-RU" sz="1200" dirty="0" err="1" smtClean="0">
                <a:solidFill>
                  <a:prstClr val="black"/>
                </a:solidFill>
              </a:rPr>
              <a:t>Боровичском</a:t>
            </a:r>
            <a:r>
              <a:rPr lang="ru-RU" sz="1200" dirty="0" smtClean="0">
                <a:solidFill>
                  <a:prstClr val="black"/>
                </a:solidFill>
              </a:rPr>
              <a:t>, </a:t>
            </a:r>
            <a:r>
              <a:rPr lang="ru-RU" sz="1200" dirty="0" err="1" smtClean="0">
                <a:solidFill>
                  <a:prstClr val="black"/>
                </a:solidFill>
              </a:rPr>
              <a:t>Маловишерском</a:t>
            </a:r>
            <a:r>
              <a:rPr lang="ru-RU" sz="1200" dirty="0" smtClean="0">
                <a:solidFill>
                  <a:prstClr val="black"/>
                </a:solidFill>
              </a:rPr>
              <a:t>, </a:t>
            </a:r>
            <a:r>
              <a:rPr lang="ru-RU" sz="1200" dirty="0" err="1" smtClean="0">
                <a:solidFill>
                  <a:prstClr val="black"/>
                </a:solidFill>
              </a:rPr>
              <a:t>Чудовском</a:t>
            </a:r>
            <a:r>
              <a:rPr lang="ru-RU" sz="1200" dirty="0" smtClean="0">
                <a:solidFill>
                  <a:prstClr val="black"/>
                </a:solidFill>
              </a:rPr>
              <a:t>, Валдайском) </a:t>
            </a:r>
            <a:r>
              <a:rPr lang="ru-RU" sz="1200" dirty="0">
                <a:solidFill>
                  <a:prstClr val="black"/>
                </a:solidFill>
              </a:rPr>
              <a:t>и в городском округе Великий </a:t>
            </a:r>
            <a:r>
              <a:rPr lang="ru-RU" sz="1200" dirty="0" smtClean="0">
                <a:solidFill>
                  <a:prstClr val="black"/>
                </a:solidFill>
              </a:rPr>
              <a:t>Новгород. </a:t>
            </a:r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Для обеспечения снижения доли обучающихся в муниципальных общеобразовательных учреждениях, занимающихся во вторую смену, рекомендовать: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1. </a:t>
            </a:r>
            <a:r>
              <a:rPr lang="ru-RU" sz="1200" dirty="0" smtClean="0">
                <a:solidFill>
                  <a:prstClr val="black"/>
                </a:solidFill>
              </a:rPr>
              <a:t>ОМСУ </a:t>
            </a:r>
            <a:r>
              <a:rPr lang="ru-RU" sz="1200" dirty="0" err="1" smtClean="0">
                <a:solidFill>
                  <a:prstClr val="black"/>
                </a:solidFill>
              </a:rPr>
              <a:t>Боровичского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Маловишерского</a:t>
            </a:r>
            <a:r>
              <a:rPr lang="ru-RU" sz="1200" dirty="0">
                <a:solidFill>
                  <a:prstClr val="black"/>
                </a:solidFill>
              </a:rPr>
              <a:t> муниципальных районов принять </a:t>
            </a:r>
            <a:r>
              <a:rPr lang="ru-RU" sz="1200" dirty="0" smtClean="0">
                <a:solidFill>
                  <a:prstClr val="black"/>
                </a:solidFill>
              </a:rPr>
              <a:t>меры </a:t>
            </a:r>
            <a:r>
              <a:rPr lang="ru-RU" sz="1200" dirty="0">
                <a:solidFill>
                  <a:prstClr val="black"/>
                </a:solidFill>
              </a:rPr>
              <a:t>по завершению строительства и ввода в эксплуатацию в установленные сроки объектов общеобразовательных организаций, включенных в государственную программу Новгородской области «Содействие созданию в Новгородской области новых мест в общеобразовательных организациях в соответствии с прогнозируемой потребностью и современными условиями обучения на </a:t>
            </a:r>
            <a:r>
              <a:rPr lang="ru-RU" sz="1200" dirty="0" smtClean="0">
                <a:solidFill>
                  <a:prstClr val="black"/>
                </a:solidFill>
              </a:rPr>
              <a:t>2019-2026 </a:t>
            </a:r>
            <a:r>
              <a:rPr lang="ru-RU" sz="1200" dirty="0">
                <a:solidFill>
                  <a:prstClr val="black"/>
                </a:solidFill>
              </a:rPr>
              <a:t>годы», утвержденную постановлением Правительства Новгородской области от </a:t>
            </a:r>
            <a:r>
              <a:rPr lang="ru-RU" sz="1200" dirty="0" smtClean="0">
                <a:solidFill>
                  <a:prstClr val="black"/>
                </a:solidFill>
              </a:rPr>
              <a:t>12.07.2019 №268 (далее государственная программа области);</a:t>
            </a:r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2. </a:t>
            </a:r>
            <a:r>
              <a:rPr lang="ru-RU" sz="1200" dirty="0" smtClean="0">
                <a:solidFill>
                  <a:prstClr val="black"/>
                </a:solidFill>
              </a:rPr>
              <a:t>ОМСУ </a:t>
            </a:r>
            <a:r>
              <a:rPr lang="ru-RU" sz="1200" dirty="0" err="1" smtClean="0">
                <a:solidFill>
                  <a:prstClr val="black"/>
                </a:solidFill>
              </a:rPr>
              <a:t>Боровичского</a:t>
            </a:r>
            <a:r>
              <a:rPr lang="ru-RU" sz="1200" dirty="0" smtClean="0">
                <a:solidFill>
                  <a:prstClr val="black"/>
                </a:solidFill>
              </a:rPr>
              <a:t> </a:t>
            </a:r>
            <a:r>
              <a:rPr lang="ru-RU" sz="1200" dirty="0">
                <a:solidFill>
                  <a:prstClr val="black"/>
                </a:solidFill>
              </a:rPr>
              <a:t>муниципального района, городского округа Великий Новгород представить заявки в министерство образования Новгородской области о включении строительства объектов общеобразовательных организаций на 2021-2022 годы в </a:t>
            </a:r>
            <a:r>
              <a:rPr lang="ru-RU" sz="1200" dirty="0" smtClean="0">
                <a:solidFill>
                  <a:prstClr val="black"/>
                </a:solidFill>
              </a:rPr>
              <a:t>государственную программу области.</a:t>
            </a:r>
            <a:endParaRPr lang="ru-RU" sz="1200" dirty="0">
              <a:solidFill>
                <a:prstClr val="black"/>
              </a:solidFill>
            </a:endParaRPr>
          </a:p>
          <a:p>
            <a:endParaRPr lang="ru-RU" sz="1200" b="1" dirty="0"/>
          </a:p>
          <a:p>
            <a:endParaRPr lang="ru-RU" sz="1200" b="1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661549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845289"/>
            <a:ext cx="788797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Расходы бюджета муниципального образования на общее образование в расчете на 1 обучающегося в муниципальных общеобразовательных </a:t>
            </a:r>
            <a:r>
              <a:rPr lang="ru-RU" sz="1200" b="1" dirty="0" smtClean="0"/>
              <a:t>учреждениях, тыс</a:t>
            </a:r>
            <a:r>
              <a:rPr lang="ru-RU" sz="1200" b="1" dirty="0"/>
              <a:t>. </a:t>
            </a:r>
            <a:r>
              <a:rPr lang="ru-RU" sz="1200" b="1" dirty="0" smtClean="0"/>
              <a:t>руб.»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Значение показателя за 2018 </a:t>
            </a:r>
            <a:r>
              <a:rPr lang="ru-RU" sz="1200" dirty="0" smtClean="0"/>
              <a:t>г. </a:t>
            </a:r>
            <a:r>
              <a:rPr lang="ru-RU" sz="1200" dirty="0"/>
              <a:t>в среднем по муниципалитетам составило </a:t>
            </a:r>
            <a:r>
              <a:rPr lang="ru-RU" sz="1200" dirty="0" smtClean="0"/>
              <a:t>55,71 </a:t>
            </a:r>
            <a:r>
              <a:rPr lang="ru-RU" sz="1200" dirty="0"/>
              <a:t>тыс. </a:t>
            </a:r>
            <a:r>
              <a:rPr lang="ru-RU" sz="1200" dirty="0" smtClean="0"/>
              <a:t>руб. </a:t>
            </a:r>
            <a:r>
              <a:rPr lang="ru-RU" sz="1200" dirty="0"/>
              <a:t>на одного обучающегося, </a:t>
            </a:r>
            <a:r>
              <a:rPr lang="ru-RU" sz="1200" dirty="0" smtClean="0"/>
              <a:t>107,2% к 2017 г.</a:t>
            </a:r>
            <a:endParaRPr lang="ru-RU" sz="1200" dirty="0"/>
          </a:p>
          <a:p>
            <a:endParaRPr lang="ru-RU" sz="1200" dirty="0" smtClean="0"/>
          </a:p>
          <a:p>
            <a:endParaRPr lang="ru-RU" sz="1200" dirty="0"/>
          </a:p>
          <a:p>
            <a:r>
              <a:rPr lang="ru-RU" sz="1200" b="1" dirty="0" smtClean="0"/>
              <a:t>«</a:t>
            </a:r>
            <a:r>
              <a:rPr lang="ru-RU" sz="1200" b="1" dirty="0"/>
              <a:t>Доля детей в возрасте 5 - 18 лет, получающих услуги по дополнительному образованию в организациях различной организационно-правовой формы и формы собственности, в общей численности детей этой возрастной </a:t>
            </a:r>
            <a:r>
              <a:rPr lang="ru-RU" sz="1200" b="1" dirty="0" smtClean="0"/>
              <a:t>группы,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в среднем по области значение показателя составило 85,32%, к 2017 г. снижение на 10,98 </a:t>
            </a:r>
            <a:r>
              <a:rPr lang="ru-RU" sz="1200" dirty="0" err="1" smtClean="0"/>
              <a:t>п.п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Общее </a:t>
            </a:r>
            <a:r>
              <a:rPr lang="ru-RU" sz="1200" dirty="0"/>
              <a:t>снижение показателя наблюдается практически во всех районах. </a:t>
            </a:r>
            <a:endParaRPr lang="ru-RU" sz="1200" dirty="0" smtClean="0"/>
          </a:p>
          <a:p>
            <a:r>
              <a:rPr lang="ru-RU" sz="1200" dirty="0" smtClean="0"/>
              <a:t>Произошло </a:t>
            </a:r>
            <a:r>
              <a:rPr lang="ru-RU" sz="1200" dirty="0"/>
              <a:t>снижение в связи с внедрением системы персонифицированного учета детей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Значение </a:t>
            </a:r>
            <a:r>
              <a:rPr lang="ru-RU" sz="1200" dirty="0"/>
              <a:t>показателя (свыше 90 %) в </a:t>
            </a:r>
            <a:r>
              <a:rPr lang="ru-RU" sz="1200" dirty="0" err="1"/>
              <a:t>Боровичском</a:t>
            </a:r>
            <a:r>
              <a:rPr lang="ru-RU" sz="1200" dirty="0"/>
              <a:t>,   </a:t>
            </a:r>
            <a:r>
              <a:rPr lang="ru-RU" sz="1200" dirty="0" err="1"/>
              <a:t>Парфинском</a:t>
            </a:r>
            <a:r>
              <a:rPr lang="ru-RU" sz="1200" dirty="0"/>
              <a:t>,  Холмском муниципальных районах, Великом Новгороде.</a:t>
            </a:r>
          </a:p>
          <a:p>
            <a:endParaRPr lang="ru-RU" sz="1200" dirty="0"/>
          </a:p>
          <a:p>
            <a:r>
              <a:rPr lang="ru-RU" sz="1200" dirty="0" smtClean="0"/>
              <a:t>ОМСУ рекомендуется </a:t>
            </a:r>
            <a:r>
              <a:rPr lang="ru-RU" sz="1200" dirty="0"/>
              <a:t>принять соответствующие меры по увеличению показателя до </a:t>
            </a:r>
            <a:r>
              <a:rPr lang="ru-RU" sz="1200" dirty="0" err="1"/>
              <a:t>среднеобластного</a:t>
            </a:r>
            <a:r>
              <a:rPr lang="ru-RU" sz="1200" dirty="0"/>
              <a:t> уровня.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732863"/>
            <a:ext cx="7887970" cy="4424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ts val="2100"/>
              </a:lnSpc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4.4. Культура</a:t>
            </a:r>
          </a:p>
          <a:p>
            <a:r>
              <a:rPr lang="ru-RU" sz="1200" b="1" dirty="0" smtClean="0"/>
              <a:t>«</a:t>
            </a:r>
            <a:r>
              <a:rPr lang="ru-RU" sz="1200" b="1" dirty="0"/>
              <a:t>Уровень фактической обеспеченности учреждениями культуры в городском округе (муниципальном районе) от нормативной </a:t>
            </a:r>
            <a:r>
              <a:rPr lang="ru-RU" sz="1200" b="1" dirty="0" smtClean="0"/>
              <a:t>потребности,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сеть учреждений культуры состояла из 143 юридических лиц (688 сетевых </a:t>
            </a:r>
            <a:r>
              <a:rPr lang="ru-RU" sz="1200" dirty="0" smtClean="0"/>
              <a:t>ед.), </a:t>
            </a:r>
            <a:r>
              <a:rPr lang="ru-RU" sz="1200" dirty="0"/>
              <a:t>в том числе: культурно-досуговые учреждения – 301 </a:t>
            </a:r>
            <a:r>
              <a:rPr lang="ru-RU" sz="1200" dirty="0" smtClean="0"/>
              <a:t>ед.; </a:t>
            </a:r>
            <a:r>
              <a:rPr lang="ru-RU" sz="1200" dirty="0"/>
              <a:t>библиотеки – 328 </a:t>
            </a:r>
            <a:r>
              <a:rPr lang="ru-RU" sz="1200" dirty="0" smtClean="0"/>
              <a:t>ед.; </a:t>
            </a:r>
            <a:r>
              <a:rPr lang="ru-RU" sz="1200" dirty="0"/>
              <a:t>музеи, картинные и художественны галереи – 11 </a:t>
            </a:r>
            <a:r>
              <a:rPr lang="ru-RU" sz="1200" dirty="0" smtClean="0"/>
              <a:t>ед.; </a:t>
            </a:r>
            <a:r>
              <a:rPr lang="ru-RU" sz="1200" dirty="0"/>
              <a:t>учреждения дополнительного образования детей в сфере культуры – 30 </a:t>
            </a:r>
            <a:r>
              <a:rPr lang="ru-RU" sz="1200" dirty="0" smtClean="0"/>
              <a:t>ед.; </a:t>
            </a:r>
            <a:r>
              <a:rPr lang="ru-RU" sz="1200" dirty="0"/>
              <a:t>центры бухгалтерского обслуживания – </a:t>
            </a:r>
            <a:r>
              <a:rPr lang="ru-RU" sz="1200" dirty="0" smtClean="0"/>
              <a:t>7 </a:t>
            </a:r>
            <a:r>
              <a:rPr lang="ru-RU" sz="1200" dirty="0" smtClean="0">
                <a:solidFill>
                  <a:prstClr val="black"/>
                </a:solidFill>
              </a:rPr>
              <a:t>ед</a:t>
            </a:r>
            <a:r>
              <a:rPr lang="ru-RU" sz="1200" dirty="0">
                <a:solidFill>
                  <a:prstClr val="black"/>
                </a:solidFill>
              </a:rPr>
              <a:t>.</a:t>
            </a:r>
            <a:r>
              <a:rPr lang="ru-RU" sz="1200" dirty="0" smtClean="0"/>
              <a:t>; </a:t>
            </a:r>
            <a:r>
              <a:rPr lang="ru-RU" sz="1200" dirty="0"/>
              <a:t>театрально-концертные организации – </a:t>
            </a:r>
            <a:r>
              <a:rPr lang="ru-RU" sz="1200" dirty="0" smtClean="0"/>
              <a:t>4 </a:t>
            </a:r>
            <a:r>
              <a:rPr lang="ru-RU" sz="1200" dirty="0" smtClean="0">
                <a:solidFill>
                  <a:prstClr val="black"/>
                </a:solidFill>
              </a:rPr>
              <a:t>ед.</a:t>
            </a:r>
            <a:r>
              <a:rPr lang="ru-RU" sz="1200" dirty="0" smtClean="0"/>
              <a:t>; </a:t>
            </a:r>
            <a:r>
              <a:rPr lang="ru-RU" sz="1200" dirty="0"/>
              <a:t>парки культуры и отдыха – </a:t>
            </a:r>
            <a:r>
              <a:rPr lang="ru-RU" sz="1200" dirty="0" smtClean="0"/>
              <a:t>1</a:t>
            </a:r>
            <a:r>
              <a:rPr lang="ru-RU" sz="1200" dirty="0">
                <a:solidFill>
                  <a:prstClr val="black"/>
                </a:solidFill>
              </a:rPr>
              <a:t>ед</a:t>
            </a:r>
            <a:r>
              <a:rPr lang="ru-RU" sz="1200" dirty="0" smtClean="0">
                <a:solidFill>
                  <a:prstClr val="black"/>
                </a:solidFill>
              </a:rPr>
              <a:t>.</a:t>
            </a:r>
            <a:endParaRPr lang="ru-RU" sz="1200" dirty="0"/>
          </a:p>
          <a:p>
            <a:r>
              <a:rPr lang="ru-RU" sz="1200" dirty="0"/>
              <a:t>В ведении муниципальных образований области находились 135 юридических лиц, в состав которых входили 677 сетевых </a:t>
            </a:r>
            <a:r>
              <a:rPr lang="ru-RU" sz="1200" dirty="0" smtClean="0"/>
              <a:t>ед., </a:t>
            </a:r>
            <a:r>
              <a:rPr lang="ru-RU" sz="1200" dirty="0"/>
              <a:t>что составляет 98,4% от общего числа сетевых </a:t>
            </a:r>
            <a:r>
              <a:rPr lang="ru-RU" sz="1200" dirty="0" smtClean="0"/>
              <a:t>ед. </a:t>
            </a:r>
            <a:r>
              <a:rPr lang="ru-RU" sz="1200" dirty="0"/>
              <a:t>(в том числе 300 культурно-досуговых учреждений, 326 библиотек, 10 музеев, 30 детских школ искусств, 7 центров бухгалтерского обслуживания, 1 театр).</a:t>
            </a:r>
          </a:p>
          <a:p>
            <a:r>
              <a:rPr lang="ru-RU" sz="1200" dirty="0"/>
              <a:t>В целях обеспечения потребности граждан в творческой самореализации в учреждениях культуры области осуществляли свою деятельность 3703 клубных формирования, с количеством участников - 53108 </a:t>
            </a:r>
            <a:r>
              <a:rPr lang="ru-RU" sz="1200" dirty="0" smtClean="0"/>
              <a:t>чел., </a:t>
            </a:r>
            <a:r>
              <a:rPr lang="ru-RU" sz="1200" dirty="0"/>
              <a:t>из них: в сельской местности - 2590 клубных формирований, с количеством участников - 28630 </a:t>
            </a:r>
            <a:r>
              <a:rPr lang="ru-RU" sz="1200" dirty="0" smtClean="0"/>
              <a:t>чел. </a:t>
            </a:r>
            <a:r>
              <a:rPr lang="ru-RU" sz="1200" dirty="0"/>
              <a:t>(53,9 %).</a:t>
            </a:r>
          </a:p>
          <a:p>
            <a:r>
              <a:rPr lang="ru-RU" sz="1200" dirty="0"/>
              <a:t>Население </a:t>
            </a:r>
            <a:r>
              <a:rPr lang="ru-RU" sz="1200" dirty="0" smtClean="0"/>
              <a:t>области </a:t>
            </a:r>
            <a:r>
              <a:rPr lang="ru-RU" sz="1200" dirty="0"/>
              <a:t>обслуживают 332 государственных центральных и муниципальных общедоступных библиотеки, из них 330 библиотек находятся в ведении муниципальных районов, 265 библиотек расположены в сельской местности. </a:t>
            </a:r>
            <a:endParaRPr lang="ru-RU" sz="1200" dirty="0" smtClean="0"/>
          </a:p>
          <a:p>
            <a:r>
              <a:rPr lang="ru-RU" sz="1200" dirty="0" smtClean="0"/>
              <a:t>Кроме </a:t>
            </a:r>
            <a:r>
              <a:rPr lang="ru-RU" sz="1200" dirty="0"/>
              <a:t>того, население отдаленных и малонаселенных пунктов обслуживают 905 библиотечных пунктов </a:t>
            </a:r>
            <a:r>
              <a:rPr lang="ru-RU" sz="1200" dirty="0" err="1"/>
              <a:t>внестационарного</a:t>
            </a:r>
            <a:r>
              <a:rPr lang="ru-RU" sz="1200" dirty="0"/>
              <a:t> обслуживания</a:t>
            </a:r>
            <a:r>
              <a:rPr lang="ru-RU" sz="1200" dirty="0" smtClean="0"/>
              <a:t>.</a:t>
            </a:r>
            <a:br>
              <a:rPr lang="ru-RU" sz="1200" dirty="0" smtClean="0"/>
            </a:br>
            <a:r>
              <a:rPr lang="ru-RU" sz="1200" dirty="0" smtClean="0"/>
              <a:t>В </a:t>
            </a:r>
            <a:r>
              <a:rPr lang="ru-RU" sz="1200" dirty="0"/>
              <a:t>целом по области </a:t>
            </a:r>
            <a:r>
              <a:rPr lang="ru-RU" sz="1200" dirty="0" smtClean="0"/>
              <a:t>охват </a:t>
            </a:r>
            <a:r>
              <a:rPr lang="ru-RU" sz="1200" dirty="0"/>
              <a:t>населения библиотечным обслуживанием составляет </a:t>
            </a:r>
            <a:r>
              <a:rPr lang="ru-RU" sz="1200" dirty="0" smtClean="0"/>
              <a:t>40,8 </a:t>
            </a:r>
            <a:r>
              <a:rPr lang="ru-RU" sz="1200" dirty="0"/>
              <a:t>%.</a:t>
            </a:r>
          </a:p>
          <a:p>
            <a:r>
              <a:rPr lang="ru-RU" sz="1200" dirty="0"/>
              <a:t>Система дополнительного образования детей насчитывает 30 </a:t>
            </a:r>
            <a:r>
              <a:rPr lang="ru-RU" sz="1200" dirty="0" smtClean="0"/>
              <a:t>ед. </a:t>
            </a:r>
            <a:r>
              <a:rPr lang="ru-RU" sz="1200" dirty="0"/>
              <a:t>(22 </a:t>
            </a:r>
            <a:r>
              <a:rPr lang="ru-RU" sz="1200" dirty="0" smtClean="0"/>
              <a:t>детских школ искусства, </a:t>
            </a:r>
            <a:r>
              <a:rPr lang="ru-RU" sz="1200" dirty="0"/>
              <a:t>7 музыкальных школ и одна художественная школа), в которых обучаются 7766 </a:t>
            </a:r>
            <a:r>
              <a:rPr lang="ru-RU" sz="1200" dirty="0" smtClean="0"/>
              <a:t>чел. </a:t>
            </a:r>
            <a:r>
              <a:rPr lang="ru-RU" sz="1200" dirty="0"/>
              <a:t>(12,3 % от числа учащихся в общеобразовательных школах).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Уровень фактической обеспеченности учреждениями культуры от нормативной потребности: клубами и учреждениями клубного типа, библиотеками, парками культуры и </a:t>
            </a:r>
            <a:r>
              <a:rPr lang="ru-RU" sz="1200" b="1" dirty="0" smtClean="0"/>
              <a:t>отдыха, %»</a:t>
            </a:r>
          </a:p>
          <a:p>
            <a:endParaRPr lang="ru-RU" sz="1200" b="1" dirty="0"/>
          </a:p>
          <a:p>
            <a:r>
              <a:rPr lang="ru-RU" sz="1200" dirty="0"/>
              <a:t>Уровень фактической обеспеченности клубами и клубными учреждениями в 2018 </a:t>
            </a:r>
            <a:r>
              <a:rPr lang="ru-RU" sz="1200" dirty="0" smtClean="0"/>
              <a:t>г. </a:t>
            </a:r>
            <a:r>
              <a:rPr lang="ru-RU" sz="1200" dirty="0"/>
              <a:t>составил 119,62% (в 2017 </a:t>
            </a:r>
            <a:r>
              <a:rPr lang="ru-RU" sz="1200" dirty="0" smtClean="0"/>
              <a:t>г. </a:t>
            </a:r>
            <a:r>
              <a:rPr lang="ru-RU" sz="1200" dirty="0"/>
              <a:t>– 91,87%). Рост показателя обусловлен применением новых Нормативов. Согласно Нормативам в муниципальных образованиях </a:t>
            </a:r>
            <a:r>
              <a:rPr lang="ru-RU" sz="1200" dirty="0" smtClean="0"/>
              <a:t>области </a:t>
            </a:r>
            <a:r>
              <a:rPr lang="ru-RU" sz="1200" dirty="0"/>
              <a:t>должно быть 258 </a:t>
            </a:r>
            <a:r>
              <a:rPr lang="ru-RU" sz="1200" dirty="0" smtClean="0"/>
              <a:t>ед. </a:t>
            </a:r>
            <a:r>
              <a:rPr lang="ru-RU" sz="1200" dirty="0"/>
              <a:t>учреждений клубного типа, в 2018 </a:t>
            </a:r>
            <a:r>
              <a:rPr lang="ru-RU" sz="1200" dirty="0" smtClean="0"/>
              <a:t>г. </a:t>
            </a:r>
            <a:r>
              <a:rPr lang="ru-RU" sz="1200" dirty="0"/>
              <a:t>фактическое количество учреждений клубного типа составило 301 </a:t>
            </a:r>
            <a:r>
              <a:rPr lang="ru-RU" sz="1200" dirty="0" smtClean="0"/>
              <a:t>ед.</a:t>
            </a:r>
            <a:endParaRPr lang="ru-RU" sz="1200" dirty="0"/>
          </a:p>
          <a:p>
            <a:r>
              <a:rPr lang="ru-RU" sz="1200" dirty="0"/>
              <a:t>Уровень фактической обеспеченности библиотеками в 2018 </a:t>
            </a:r>
            <a:r>
              <a:rPr lang="ru-RU" sz="1200" dirty="0" smtClean="0"/>
              <a:t>г. составил </a:t>
            </a:r>
            <a:r>
              <a:rPr lang="ru-RU" sz="1200" dirty="0"/>
              <a:t>117,67% (в 2017 </a:t>
            </a:r>
            <a:r>
              <a:rPr lang="ru-RU" sz="1200" dirty="0" smtClean="0"/>
              <a:t>г. </a:t>
            </a:r>
            <a:r>
              <a:rPr lang="ru-RU" sz="1200" dirty="0"/>
              <a:t>- 119,01%). Согласно Нормативам в муниципальных образованиях должно быть 283 библиотеки, в 2018 </a:t>
            </a:r>
            <a:r>
              <a:rPr lang="ru-RU" sz="1200" dirty="0" smtClean="0"/>
              <a:t>г. </a:t>
            </a:r>
            <a:r>
              <a:rPr lang="ru-RU" sz="1200" dirty="0"/>
              <a:t>фактическое количество муниципальных библиотек составило 330. </a:t>
            </a:r>
            <a:endParaRPr lang="ru-RU" sz="1200" dirty="0" smtClean="0"/>
          </a:p>
          <a:p>
            <a:r>
              <a:rPr lang="ru-RU" sz="1200" dirty="0" smtClean="0"/>
              <a:t>Уровень </a:t>
            </a:r>
            <a:r>
              <a:rPr lang="ru-RU" sz="1200" dirty="0"/>
              <a:t>фактической обеспеченности парками культуры и отдыха составляет 22,22%. </a:t>
            </a:r>
          </a:p>
          <a:p>
            <a:r>
              <a:rPr lang="ru-RU" sz="1200" dirty="0"/>
              <a:t>Согласно Нормативам парки культуры и отдыха размещаются в зависимости от численности населения в количестве не менее </a:t>
            </a:r>
            <a:r>
              <a:rPr lang="ru-RU" sz="1200" dirty="0" smtClean="0"/>
              <a:t>одного </a:t>
            </a:r>
            <a:r>
              <a:rPr lang="ru-RU" sz="1200" dirty="0"/>
              <a:t>в городских поселениях с численностью населения более 30 тыс. </a:t>
            </a:r>
            <a:r>
              <a:rPr lang="ru-RU" sz="1200" dirty="0" smtClean="0"/>
              <a:t>чел. </a:t>
            </a:r>
            <a:r>
              <a:rPr lang="ru-RU" sz="1200" dirty="0"/>
              <a:t>и </a:t>
            </a:r>
            <a:r>
              <a:rPr lang="ru-RU" sz="1200" dirty="0" smtClean="0"/>
              <a:t>один </a:t>
            </a:r>
            <a:r>
              <a:rPr lang="ru-RU" sz="1200" dirty="0"/>
              <a:t>парк культуры и отдыха на 30 </a:t>
            </a:r>
            <a:r>
              <a:rPr lang="ru-RU" sz="1200" dirty="0" err="1" smtClean="0"/>
              <a:t>тыс.чел</a:t>
            </a:r>
            <a:r>
              <a:rPr lang="ru-RU" sz="1200" dirty="0" smtClean="0"/>
              <a:t>. </a:t>
            </a:r>
            <a:r>
              <a:rPr lang="ru-RU" sz="1200" dirty="0"/>
              <a:t>в городском округе.</a:t>
            </a:r>
          </a:p>
          <a:p>
            <a:r>
              <a:rPr lang="ru-RU" sz="1200" dirty="0"/>
              <a:t>Таким образом, в Новгородской области должно быть 9 парков культуры и отдыха (в Великом Новгороде – 7 парков, в </a:t>
            </a:r>
            <a:r>
              <a:rPr lang="ru-RU" sz="1200" dirty="0" err="1"/>
              <a:t>Боровичском</a:t>
            </a:r>
            <a:r>
              <a:rPr lang="ru-RU" sz="1200" dirty="0"/>
              <a:t>, Старорусском городских поселениях – по 1 парку культуры и отдыха). Фактическая обеспеченность парками в Великом Новгороде составляет 2 </a:t>
            </a:r>
            <a:r>
              <a:rPr lang="ru-RU" sz="1200" dirty="0" smtClean="0"/>
              <a:t>ед. </a:t>
            </a:r>
            <a:r>
              <a:rPr lang="ru-RU" sz="1200" dirty="0"/>
              <a:t>(в октябре 2010 года создано муниципальное автономное учреждение «Парки Великого Новгорода»). </a:t>
            </a:r>
          </a:p>
          <a:p>
            <a:r>
              <a:rPr lang="ru-RU" sz="1200" dirty="0"/>
              <a:t>Муниципальными образованиями для оптимального размещения объектов культуры должны учитываться следующие условия:</a:t>
            </a:r>
          </a:p>
          <a:p>
            <a:r>
              <a:rPr lang="ru-RU" sz="1200" dirty="0"/>
              <a:t>существующая обеспеченность населения объектами культуры, специфика территории, в том числе культурно-исторические особенности; </a:t>
            </a:r>
          </a:p>
          <a:p>
            <a:r>
              <a:rPr lang="ru-RU" sz="1200" dirty="0"/>
              <a:t>численность, плотность и демографический состав населения;</a:t>
            </a:r>
          </a:p>
          <a:p>
            <a:r>
              <a:rPr lang="ru-RU" sz="1200" dirty="0"/>
              <a:t>транспортная инфраструктура и социально-экономические особенности </a:t>
            </a:r>
            <a:r>
              <a:rPr lang="ru-RU" sz="1200" dirty="0" smtClean="0"/>
              <a:t>развития муниципального образования;</a:t>
            </a:r>
            <a:endParaRPr lang="ru-RU" sz="1200" dirty="0"/>
          </a:p>
          <a:p>
            <a:r>
              <a:rPr lang="ru-RU" sz="1200" dirty="0"/>
              <a:t>критерии доступности услуг организаций культуры для населения.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45490" y="1278374"/>
            <a:ext cx="788797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муниципальных учреждений культуры, здания которых находятся в аварийном состоянии или требуют капитального ремонта, в общем количестве муниципальных учреждений </a:t>
            </a:r>
            <a:r>
              <a:rPr lang="ru-RU" sz="1200" b="1" dirty="0" smtClean="0"/>
              <a:t>культуры, %»</a:t>
            </a:r>
          </a:p>
          <a:p>
            <a:endParaRPr lang="ru-RU" sz="1200" b="1" dirty="0"/>
          </a:p>
          <a:p>
            <a:r>
              <a:rPr lang="ru-RU" sz="1200" dirty="0"/>
              <a:t>Значение </a:t>
            </a:r>
            <a:r>
              <a:rPr lang="ru-RU" sz="1200" dirty="0" smtClean="0"/>
              <a:t>показателя </a:t>
            </a:r>
            <a:r>
              <a:rPr lang="ru-RU" sz="1200" dirty="0"/>
              <a:t>за 2018 </a:t>
            </a:r>
            <a:r>
              <a:rPr lang="ru-RU" sz="1200" dirty="0" smtClean="0"/>
              <a:t>г. составляет </a:t>
            </a:r>
            <a:r>
              <a:rPr lang="ru-RU" sz="1200" dirty="0"/>
              <a:t>10,63% (за 2017 </a:t>
            </a:r>
            <a:r>
              <a:rPr lang="ru-RU" sz="1200" dirty="0" smtClean="0"/>
              <a:t>г. </a:t>
            </a:r>
            <a:r>
              <a:rPr lang="ru-RU" sz="1200" dirty="0"/>
              <a:t>- 10,16%). Количество муниципальных учреждений культуры (кроме центров бухгалтерского обслуживания) в 2018 </a:t>
            </a:r>
            <a:r>
              <a:rPr lang="ru-RU" sz="1200" dirty="0" smtClean="0"/>
              <a:t>г. </a:t>
            </a:r>
            <a:r>
              <a:rPr lang="ru-RU" sz="1200" dirty="0"/>
              <a:t>составило 670 сетевых </a:t>
            </a:r>
            <a:r>
              <a:rPr lang="ru-RU" sz="1200" dirty="0" smtClean="0"/>
              <a:t>ед. </a:t>
            </a:r>
            <a:r>
              <a:rPr lang="ru-RU" sz="1200" dirty="0"/>
              <a:t>(в 2017 </a:t>
            </a:r>
            <a:r>
              <a:rPr lang="ru-RU" sz="1200" dirty="0" smtClean="0"/>
              <a:t>г. </a:t>
            </a:r>
            <a:r>
              <a:rPr lang="ru-RU" sz="1200" dirty="0"/>
              <a:t>– 699 сетевых </a:t>
            </a:r>
            <a:r>
              <a:rPr lang="ru-RU" sz="1200" dirty="0" smtClean="0"/>
              <a:t>ед.); </a:t>
            </a:r>
            <a:r>
              <a:rPr lang="ru-RU" sz="1200" dirty="0"/>
              <a:t>количество учреждений, здания которых находятся в аварийном состоянии или требуют капитального ремонта – 74 ед. (в 2017 году – </a:t>
            </a:r>
            <a:r>
              <a:rPr lang="ru-RU" sz="1200" dirty="0" smtClean="0"/>
              <a:t>71 ед</a:t>
            </a:r>
            <a:r>
              <a:rPr lang="ru-RU" sz="1200" dirty="0"/>
              <a:t>. ).</a:t>
            </a:r>
          </a:p>
          <a:p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в аварийном состоянии находились 5 учреждений, 69 учреждений культуры, здания которых требуют капитального ремонта (53 – культурно-досуговых учреждений, 4 библиотеки, 4 музея, 8 учреждений дополнительного образования детей в сфере культуры).</a:t>
            </a:r>
          </a:p>
          <a:p>
            <a:r>
              <a:rPr lang="ru-RU" sz="1200" dirty="0"/>
              <a:t>Для снижения доли муниципальных учреждений культуры, здания которых находятся в аварийном состоянии или требуют капитального ремонта, </a:t>
            </a:r>
            <a:r>
              <a:rPr lang="ru-RU" sz="1200" dirty="0" smtClean="0"/>
              <a:t>ОМСУ необходимо </a:t>
            </a:r>
            <a:r>
              <a:rPr lang="ru-RU" sz="1200" dirty="0"/>
              <a:t>предусмотреть возможность подготовки документов для участия в государственной программе Российской Федерации «Развитие культуры и туризма», </a:t>
            </a:r>
            <a:r>
              <a:rPr lang="ru-RU" sz="1200" dirty="0" smtClean="0"/>
              <a:t>утвержденной Постановлением Правительства Российской Федерации от 15 апреля 2014 года №317.</a:t>
            </a:r>
            <a:endParaRPr lang="ru-RU" sz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22960" y="3956030"/>
            <a:ext cx="773303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объектов культурного наследия, находящихся в муниципальной собственности и требующих консервации или реставрации, в общем количестве объектов культурного наследия, находящихся в муниципальной собственности</a:t>
            </a:r>
            <a:r>
              <a:rPr lang="ru-RU" sz="1200" b="1" dirty="0" smtClean="0"/>
              <a:t>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конце 2018 </a:t>
            </a:r>
            <a:r>
              <a:rPr lang="ru-RU" sz="1200" dirty="0" smtClean="0"/>
              <a:t>г. </a:t>
            </a:r>
            <a:r>
              <a:rPr lang="ru-RU" sz="1200" dirty="0"/>
              <a:t>в муниципальной собственности </a:t>
            </a:r>
            <a:r>
              <a:rPr lang="ru-RU" sz="1200" dirty="0" smtClean="0"/>
              <a:t>муниципальных районов </a:t>
            </a:r>
            <a:r>
              <a:rPr lang="ru-RU" sz="1200" dirty="0"/>
              <a:t>и городского округа области находилось 327 объектов культурного </a:t>
            </a:r>
            <a:r>
              <a:rPr lang="ru-RU" sz="1200" dirty="0" smtClean="0"/>
              <a:t>наследия</a:t>
            </a:r>
            <a:r>
              <a:rPr lang="ru-RU" sz="1200" dirty="0"/>
              <a:t> </a:t>
            </a:r>
            <a:r>
              <a:rPr lang="ru-RU" sz="1200" dirty="0" smtClean="0"/>
              <a:t>(2017 г. </a:t>
            </a:r>
            <a:r>
              <a:rPr lang="ru-RU" sz="1200" dirty="0"/>
              <a:t>‒ 307), из них требуют консервации или реставрации 95 объектов </a:t>
            </a:r>
            <a:r>
              <a:rPr lang="ru-RU" sz="1200" dirty="0" smtClean="0"/>
              <a:t>(в 2017 г. </a:t>
            </a:r>
            <a:r>
              <a:rPr lang="ru-RU" sz="1200" dirty="0"/>
              <a:t>‒ 75</a:t>
            </a:r>
            <a:r>
              <a:rPr lang="ru-RU" sz="1200" dirty="0" smtClean="0"/>
              <a:t>), что составляет 29,05 % от общего количества объектов культурного наследия, находящихся в муниципальной собственности (2017 г. – 24,43%).</a:t>
            </a:r>
          </a:p>
          <a:p>
            <a:endParaRPr lang="ru-RU" sz="1200" dirty="0" smtClean="0"/>
          </a:p>
          <a:p>
            <a:r>
              <a:rPr lang="ru-RU" sz="1200" dirty="0"/>
              <a:t>ОМСУ муниципальных районов и городского округа Великий </a:t>
            </a:r>
            <a:r>
              <a:rPr lang="ru-RU" sz="1200" dirty="0" smtClean="0"/>
              <a:t>Новгород:</a:t>
            </a:r>
          </a:p>
          <a:p>
            <a:r>
              <a:rPr lang="ru-RU" sz="1200" dirty="0" smtClean="0"/>
              <a:t>предусмотреть </a:t>
            </a:r>
            <a:r>
              <a:rPr lang="ru-RU" sz="1200" dirty="0"/>
              <a:t>мероприятия по содержанию объектов культурного наследия, находящихся в муниципальной </a:t>
            </a:r>
            <a:r>
              <a:rPr lang="ru-RU" sz="1200" dirty="0" smtClean="0"/>
              <a:t>собственности, </a:t>
            </a:r>
            <a:r>
              <a:rPr lang="ru-RU" sz="1200" dirty="0"/>
              <a:t>в надлежащем состоянии</a:t>
            </a:r>
            <a:r>
              <a:rPr lang="ru-RU" sz="1200" dirty="0" smtClean="0"/>
              <a:t>;</a:t>
            </a:r>
          </a:p>
          <a:p>
            <a:r>
              <a:rPr lang="ru-RU" sz="1200" dirty="0" smtClean="0"/>
              <a:t>рассмотреть </a:t>
            </a:r>
            <a:r>
              <a:rPr lang="ru-RU" sz="1200" dirty="0"/>
              <a:t>возможность проведения капитального ремонта или реконструкции объектов культурного наследия, находящихся в муниципальной собственности</a:t>
            </a:r>
            <a:r>
              <a:rPr lang="ru-RU" sz="1200" dirty="0" smtClean="0"/>
              <a:t>.</a:t>
            </a:r>
            <a:endParaRPr lang="ru-RU" sz="1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886401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574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0533" y="1448259"/>
            <a:ext cx="7887970" cy="5119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ts val="2100"/>
              </a:lnSpc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4.5. Физическая культура и </a:t>
            </a:r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спорт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на территории области организовано и проведено 238 </a:t>
            </a:r>
            <a:r>
              <a:rPr lang="ru-RU" sz="1200" dirty="0" smtClean="0"/>
              <a:t>официальных </a:t>
            </a:r>
            <a:r>
              <a:rPr lang="ru-RU" sz="1200" dirty="0"/>
              <a:t>спортивных соревнований регионального, межрегионального, всероссийского и международного </a:t>
            </a:r>
            <a:r>
              <a:rPr lang="ru-RU" sz="1200" dirty="0" smtClean="0"/>
              <a:t>уровней (</a:t>
            </a:r>
            <a:r>
              <a:rPr lang="ru-RU" sz="1200" dirty="0"/>
              <a:t>в 2017 г. - 230) . </a:t>
            </a:r>
            <a:endParaRPr lang="ru-RU" sz="1200" dirty="0" smtClean="0"/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В </a:t>
            </a:r>
            <a:r>
              <a:rPr lang="ru-RU" sz="1200" dirty="0"/>
              <a:t>области создана эффективная система поддержки спорта высших достижений, что отражается на результатах выступлений спортсменов Новгородской области, которые в 2018 </a:t>
            </a:r>
            <a:r>
              <a:rPr lang="ru-RU" sz="1200" dirty="0" smtClean="0"/>
              <a:t>г. </a:t>
            </a:r>
            <a:r>
              <a:rPr lang="ru-RU" sz="1200" dirty="0"/>
              <a:t>приняли участие в 357 соревнованиях всероссийского и международного уровней и завоевали 533 медали (в 2017 </a:t>
            </a:r>
            <a:r>
              <a:rPr lang="ru-RU" sz="1200" dirty="0" smtClean="0"/>
              <a:t>г. </a:t>
            </a:r>
            <a:r>
              <a:rPr lang="ru-RU" sz="1200" dirty="0"/>
              <a:t>- 433): 222 – золотые, 161 – серебряная, 150 – </a:t>
            </a:r>
            <a:r>
              <a:rPr lang="ru-RU" sz="1200" dirty="0" smtClean="0"/>
              <a:t>бронзовые.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Членами </a:t>
            </a:r>
            <a:r>
              <a:rPr lang="ru-RU" sz="1200" dirty="0"/>
              <a:t>спортивных сборных команд Российской Федерации по различным видам спорта являются 74 спортсмена, 36 из них зачислены в ГОАУ «Центр спортивной подготовки Новгородской области». </a:t>
            </a:r>
            <a:endParaRPr lang="ru-RU" sz="1200" dirty="0" smtClean="0"/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За </a:t>
            </a:r>
            <a:r>
              <a:rPr lang="ru-RU" sz="1200" dirty="0"/>
              <a:t>достижение высоких спортивных результатов в 2018 </a:t>
            </a:r>
            <a:r>
              <a:rPr lang="ru-RU" sz="1200" dirty="0" smtClean="0"/>
              <a:t>г. </a:t>
            </a:r>
            <a:r>
              <a:rPr lang="ru-RU" sz="1200" dirty="0"/>
              <a:t>20 спортсменам и 20 </a:t>
            </a:r>
            <a:r>
              <a:rPr lang="ru-RU" sz="1200" dirty="0" smtClean="0"/>
              <a:t>тренерам были </a:t>
            </a:r>
            <a:r>
              <a:rPr lang="ru-RU" sz="1200" dirty="0"/>
              <a:t>выплачены </a:t>
            </a:r>
            <a:r>
              <a:rPr lang="ru-RU" sz="1200" dirty="0" smtClean="0"/>
              <a:t> </a:t>
            </a:r>
            <a:r>
              <a:rPr lang="ru-RU" sz="1200" dirty="0"/>
              <a:t>единовременные денежные поощрения </a:t>
            </a:r>
            <a:r>
              <a:rPr lang="ru-RU" sz="1200" dirty="0" smtClean="0"/>
              <a:t>на </a:t>
            </a:r>
            <a:r>
              <a:rPr lang="ru-RU" sz="1200" dirty="0"/>
              <a:t>сумму </a:t>
            </a:r>
            <a:r>
              <a:rPr lang="ru-RU" sz="1200" dirty="0" smtClean="0"/>
              <a:t>7,7 </a:t>
            </a:r>
            <a:r>
              <a:rPr lang="ru-RU" sz="1200" dirty="0" err="1" smtClean="0"/>
              <a:t>млн.руб</a:t>
            </a:r>
            <a:r>
              <a:rPr lang="ru-RU" sz="1200" dirty="0" smtClean="0"/>
              <a:t>. </a:t>
            </a:r>
            <a:r>
              <a:rPr lang="ru-RU" sz="1200" dirty="0"/>
              <a:t>(в 2017 </a:t>
            </a:r>
            <a:r>
              <a:rPr lang="ru-RU" sz="1200" dirty="0" smtClean="0"/>
              <a:t>г. </a:t>
            </a:r>
            <a:r>
              <a:rPr lang="ru-RU" sz="1200" dirty="0"/>
              <a:t>- </a:t>
            </a:r>
            <a:r>
              <a:rPr lang="ru-RU" sz="1200" dirty="0" smtClean="0"/>
              <a:t>11 </a:t>
            </a:r>
            <a:r>
              <a:rPr lang="ru-RU" sz="1200" dirty="0"/>
              <a:t>спортсменам и 13 тренерам на </a:t>
            </a:r>
            <a:r>
              <a:rPr lang="ru-RU" sz="1200" dirty="0" smtClean="0"/>
              <a:t>5,2 </a:t>
            </a:r>
            <a:r>
              <a:rPr lang="ru-RU" sz="1200" dirty="0" err="1" smtClean="0"/>
              <a:t>млн.руб</a:t>
            </a:r>
            <a:r>
              <a:rPr lang="ru-RU" sz="1200" dirty="0" smtClean="0"/>
              <a:t>.)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Новгородская область одной из первых среди субъектов Российской Федерации провела фестиваль Всероссийского физкультурно-спортивного комплекса «Готов к труду и обороне» (ГТО) среди участников акции «Отцовский патруль. Мы </a:t>
            </a:r>
            <a:r>
              <a:rPr lang="ru-RU" sz="1200" dirty="0" err="1"/>
              <a:t>ГоТОвы</a:t>
            </a:r>
            <a:r>
              <a:rPr lang="ru-RU" sz="1200" dirty="0"/>
              <a:t>». Участниками стали около 30 мужчин старше 30 лет. В программе фестиваля – подтягивание, отжимание, рывок гири, прыжок в длину, упражнения на гибкость и пресс, стрельба из электронного </a:t>
            </a:r>
            <a:r>
              <a:rPr lang="ru-RU" sz="1200" dirty="0" smtClean="0"/>
              <a:t>оружия.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стартовали </a:t>
            </a:r>
            <a:r>
              <a:rPr lang="ru-RU" sz="1200" dirty="0" smtClean="0"/>
              <a:t>два </a:t>
            </a:r>
            <a:r>
              <a:rPr lang="ru-RU" sz="1200" dirty="0"/>
              <a:t>приоритетных региональных проекта «Будь в спорте» и «Активное долголетие» по вовлечению населения в занятия физической культурой и спортом, пропаганде здорового образа </a:t>
            </a:r>
            <a:r>
              <a:rPr lang="ru-RU" sz="1200" dirty="0" smtClean="0"/>
              <a:t>жизни.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Формат </a:t>
            </a:r>
            <a:r>
              <a:rPr lang="ru-RU" sz="1200" dirty="0"/>
              <a:t>проектов включает в себя несколько блоков активностей по проведению массовых зарядок, открытых уроков по видам спорта, мастер-классов, дней открытых дверей в спортивных учреждениях, проведению спортивных соревнований, а также лекций и консультаций о здоровом образе жизни. Реализация проектов </a:t>
            </a:r>
            <a:r>
              <a:rPr lang="ru-RU" sz="1200" dirty="0" smtClean="0"/>
              <a:t>ведется в городском округе Великий Новгород и  </a:t>
            </a:r>
            <a:r>
              <a:rPr lang="ru-RU" sz="1200" dirty="0"/>
              <a:t>во всех </a:t>
            </a:r>
            <a:r>
              <a:rPr lang="ru-RU" sz="1200" dirty="0" smtClean="0"/>
              <a:t>муниципальных районах области. </a:t>
            </a:r>
            <a:r>
              <a:rPr lang="ru-RU" sz="1200" dirty="0"/>
              <a:t>Жители региона участвуют в проектах </a:t>
            </a:r>
            <a:r>
              <a:rPr lang="ru-RU" sz="1200" dirty="0" smtClean="0"/>
              <a:t>бесплатно.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В </a:t>
            </a:r>
            <a:r>
              <a:rPr lang="ru-RU" sz="1200" dirty="0"/>
              <a:t>рамках проектов в течение 2018 </a:t>
            </a:r>
            <a:r>
              <a:rPr lang="ru-RU" sz="1200" dirty="0" smtClean="0"/>
              <a:t>г. </a:t>
            </a:r>
            <a:r>
              <a:rPr lang="ru-RU" sz="1200" dirty="0"/>
              <a:t>проведено 8000 мероприятий и различных акций с </a:t>
            </a:r>
            <a:r>
              <a:rPr lang="ru-RU" sz="1200" dirty="0" smtClean="0"/>
              <a:t>охватом</a:t>
            </a:r>
          </a:p>
          <a:p>
            <a:pPr defTabSz="914400">
              <a:lnSpc>
                <a:spcPts val="1440"/>
              </a:lnSpc>
            </a:pPr>
            <a:r>
              <a:rPr lang="ru-RU" sz="1200" dirty="0" smtClean="0"/>
              <a:t>400 </a:t>
            </a:r>
            <a:r>
              <a:rPr lang="ru-RU" sz="1200" dirty="0" err="1" smtClean="0"/>
              <a:t>тыс.чел</a:t>
            </a:r>
            <a:r>
              <a:rPr lang="ru-RU" sz="1200" dirty="0"/>
              <a:t>./посещений.</a:t>
            </a:r>
          </a:p>
          <a:p>
            <a:pPr>
              <a:lnSpc>
                <a:spcPts val="2100"/>
              </a:lnSpc>
            </a:pPr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28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676203" y="1831856"/>
            <a:ext cx="8034727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b="1" dirty="0">
                <a:solidFill>
                  <a:prstClr val="black"/>
                </a:solidFill>
              </a:rPr>
              <a:t>«Доля населения, систематически занимающегося физической культурой и </a:t>
            </a:r>
            <a:r>
              <a:rPr lang="ru-RU" sz="1200" b="1" dirty="0" smtClean="0">
                <a:solidFill>
                  <a:prstClr val="black"/>
                </a:solidFill>
              </a:rPr>
              <a:t>спортом, %»</a:t>
            </a:r>
            <a:endParaRPr lang="ru-RU" sz="1200" b="1" dirty="0">
              <a:solidFill>
                <a:prstClr val="black"/>
              </a:solidFill>
            </a:endParaRP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Значение показателя за 2018 г. составляет </a:t>
            </a:r>
            <a:r>
              <a:rPr lang="ru-RU" sz="1200" dirty="0" smtClean="0">
                <a:solidFill>
                  <a:prstClr val="black"/>
                </a:solidFill>
              </a:rPr>
              <a:t>39,39%, к </a:t>
            </a:r>
            <a:r>
              <a:rPr lang="ru-RU" sz="1200" dirty="0">
                <a:solidFill>
                  <a:prstClr val="black"/>
                </a:solidFill>
              </a:rPr>
              <a:t>2017 г. </a:t>
            </a:r>
            <a:r>
              <a:rPr lang="ru-RU" sz="1200" dirty="0" smtClean="0">
                <a:solidFill>
                  <a:prstClr val="black"/>
                </a:solidFill>
              </a:rPr>
              <a:t>рост на 3,65 </a:t>
            </a:r>
            <a:r>
              <a:rPr lang="ru-RU" sz="1200" dirty="0" err="1" smtClean="0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Численность систематически занимающихся физической культурой и спортом составляет </a:t>
            </a:r>
            <a:r>
              <a:rPr lang="ru-RU" sz="1200" dirty="0" smtClean="0">
                <a:solidFill>
                  <a:prstClr val="black"/>
                </a:solidFill>
              </a:rPr>
              <a:t>220,5 </a:t>
            </a:r>
            <a:r>
              <a:rPr lang="ru-RU" sz="1200" dirty="0" err="1" smtClean="0">
                <a:solidFill>
                  <a:prstClr val="black"/>
                </a:solidFill>
              </a:rPr>
              <a:t>тыс.чел</a:t>
            </a:r>
            <a:r>
              <a:rPr lang="ru-RU" sz="1200" dirty="0" smtClean="0">
                <a:solidFill>
                  <a:prstClr val="black"/>
                </a:solidFill>
              </a:rPr>
              <a:t>., это больше 2017 г. на 18,3 </a:t>
            </a:r>
            <a:r>
              <a:rPr lang="ru-RU" sz="1200" dirty="0" err="1" smtClean="0">
                <a:solidFill>
                  <a:prstClr val="black"/>
                </a:solidFill>
              </a:rPr>
              <a:t>тыс.чел</a:t>
            </a:r>
            <a:r>
              <a:rPr lang="ru-RU" sz="1200" dirty="0" smtClean="0">
                <a:solidFill>
                  <a:prstClr val="black"/>
                </a:solidFill>
              </a:rPr>
              <a:t>. </a:t>
            </a: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b="1" dirty="0">
                <a:solidFill>
                  <a:prstClr val="black"/>
                </a:solidFill>
              </a:rPr>
              <a:t>«Доля обучающихся, систематически занимающихся физической культурой и спортом, в общей численности </a:t>
            </a:r>
            <a:r>
              <a:rPr lang="ru-RU" sz="1200" b="1" dirty="0" smtClean="0">
                <a:solidFill>
                  <a:prstClr val="black"/>
                </a:solidFill>
              </a:rPr>
              <a:t>обучающихся, %»</a:t>
            </a:r>
            <a:endParaRPr lang="ru-RU" sz="1200" b="1" dirty="0">
              <a:solidFill>
                <a:prstClr val="black"/>
              </a:solidFill>
            </a:endParaRP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Значение показателя уменьшилось на 6,81 </a:t>
            </a:r>
            <a:r>
              <a:rPr lang="ru-RU" sz="1200" dirty="0" err="1" smtClean="0">
                <a:solidFill>
                  <a:prstClr val="black"/>
                </a:solidFill>
              </a:rPr>
              <a:t>п.п</a:t>
            </a:r>
            <a:r>
              <a:rPr lang="ru-RU" sz="1200" dirty="0" smtClean="0">
                <a:solidFill>
                  <a:prstClr val="black"/>
                </a:solidFill>
              </a:rPr>
              <a:t>. </a:t>
            </a:r>
            <a:r>
              <a:rPr lang="ru-RU" sz="1200" dirty="0">
                <a:solidFill>
                  <a:prstClr val="black"/>
                </a:solidFill>
              </a:rPr>
              <a:t>и </a:t>
            </a:r>
            <a:r>
              <a:rPr lang="ru-RU" sz="1200" dirty="0" smtClean="0">
                <a:solidFill>
                  <a:prstClr val="black"/>
                </a:solidFill>
              </a:rPr>
              <a:t>составило </a:t>
            </a:r>
            <a:r>
              <a:rPr lang="ru-RU" sz="1200" dirty="0">
                <a:solidFill>
                  <a:prstClr val="black"/>
                </a:solidFill>
              </a:rPr>
              <a:t>87,9 % (в связи с введением персонифицированного учета детей в организациях дополнительного образования).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ОМСУ области в сфере физической культуры и спорта рекомендовано: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активизировать работу по реализации приоритетных региональных проектов «Будь в спорте» и «Активное долголетие»;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усилить работу по пропаганде и популяризации занятий физической культурой и спортом в средствах массовой информации, размещать новости о физкультурно-спортивных мероприятиях и соревнованиях (анонсы, афиши, итоги и т.д.) на официальных сайтах и в группах в социальных </a:t>
            </a:r>
            <a:r>
              <a:rPr lang="ru-RU" sz="1200" dirty="0" smtClean="0">
                <a:solidFill>
                  <a:prstClr val="black"/>
                </a:solidFill>
              </a:rPr>
              <a:t>сетях.</a:t>
            </a:r>
          </a:p>
          <a:p>
            <a:pPr lvl="0"/>
            <a:endParaRPr lang="ru-RU" sz="12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28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318022"/>
            <a:ext cx="7887970" cy="5539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ts val="2100"/>
              </a:lnSpc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4.6. Жилищное строительство и обеспечение граждан жильем</a:t>
            </a:r>
          </a:p>
          <a:p>
            <a:r>
              <a:rPr lang="ru-RU" sz="1200" b="1" dirty="0" smtClean="0"/>
              <a:t>Общая </a:t>
            </a:r>
            <a:r>
              <a:rPr lang="ru-RU" sz="1200" b="1" dirty="0"/>
              <a:t>площадь жилых помещений, приходящаяся в среднем на одного жителя, - всего,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. </a:t>
            </a:r>
          </a:p>
          <a:p>
            <a:r>
              <a:rPr lang="ru-RU" sz="1200" b="1" dirty="0" smtClean="0"/>
              <a:t>в </a:t>
            </a:r>
            <a:r>
              <a:rPr lang="ru-RU" sz="1200" b="1" dirty="0"/>
              <a:t>том числе введенная в действие за год,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.»</a:t>
            </a:r>
          </a:p>
          <a:p>
            <a:endParaRPr lang="ru-RU" sz="1200" b="1" dirty="0"/>
          </a:p>
          <a:p>
            <a:r>
              <a:rPr lang="ru-RU" sz="1200" dirty="0" smtClean="0"/>
              <a:t>В 2018 г. общая </a:t>
            </a:r>
            <a:r>
              <a:rPr lang="ru-RU" sz="1200" dirty="0" err="1"/>
              <a:t>плошадь</a:t>
            </a:r>
            <a:r>
              <a:rPr lang="ru-RU" sz="1200" dirty="0"/>
              <a:t> жилых помещений, приходящаяся в среднем на одного жителя по области, составила 31,77 </a:t>
            </a:r>
            <a:r>
              <a:rPr lang="ru-RU" sz="1200" dirty="0" err="1"/>
              <a:t>кв.м</a:t>
            </a:r>
            <a:r>
              <a:rPr lang="ru-RU" sz="1200" dirty="0"/>
              <a:t>.</a:t>
            </a:r>
          </a:p>
          <a:p>
            <a:r>
              <a:rPr lang="ru-RU" sz="1200" dirty="0"/>
              <a:t>Наибольшая обеспеченность населения жильём </a:t>
            </a:r>
            <a:r>
              <a:rPr lang="ru-RU" sz="1200" dirty="0" smtClean="0"/>
              <a:t>в </a:t>
            </a:r>
            <a:r>
              <a:rPr lang="ru-RU" sz="1200" dirty="0" err="1"/>
              <a:t>Любытинском</a:t>
            </a:r>
            <a:r>
              <a:rPr lang="ru-RU" sz="1200" dirty="0"/>
              <a:t> </a:t>
            </a:r>
            <a:r>
              <a:rPr lang="ru-RU" sz="1200" dirty="0" smtClean="0"/>
              <a:t> (53,90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</a:t>
            </a:r>
            <a:r>
              <a:rPr lang="ru-RU" sz="1200" dirty="0"/>
              <a:t>Батецком </a:t>
            </a:r>
            <a:r>
              <a:rPr lang="ru-RU" sz="1200" dirty="0" smtClean="0"/>
              <a:t>(47,70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Демянском (46,50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</a:t>
            </a:r>
            <a:r>
              <a:rPr lang="ru-RU" sz="1200" dirty="0" err="1" smtClean="0"/>
              <a:t>Маловишерском</a:t>
            </a:r>
            <a:r>
              <a:rPr lang="ru-RU" sz="1200" dirty="0" smtClean="0"/>
              <a:t> (45,6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 (42,00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Валдайском (41,10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</a:t>
            </a:r>
            <a:r>
              <a:rPr lang="ru-RU" sz="1200" dirty="0" err="1" smtClean="0"/>
              <a:t>Хвойнинском</a:t>
            </a:r>
            <a:r>
              <a:rPr lang="ru-RU" sz="1200" dirty="0" smtClean="0"/>
              <a:t> (40,6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 муниципальных районах.</a:t>
            </a:r>
          </a:p>
          <a:p>
            <a:r>
              <a:rPr lang="ru-RU" sz="1200" dirty="0" smtClean="0"/>
              <a:t>Наименьшая обеспеченность населения жильём в </a:t>
            </a:r>
            <a:r>
              <a:rPr lang="ru-RU" sz="1200" dirty="0" err="1" smtClean="0"/>
              <a:t>Парфинском</a:t>
            </a:r>
            <a:r>
              <a:rPr lang="ru-RU" sz="1200" dirty="0" smtClean="0"/>
              <a:t> (30,3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), Новгородском районе (28,7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) муниципальных районах и Великом Новгороде (25,3 </a:t>
            </a:r>
            <a:r>
              <a:rPr lang="ru-RU" sz="1200" dirty="0" err="1" smtClean="0"/>
              <a:t>кв.м</a:t>
            </a:r>
            <a:r>
              <a:rPr lang="ru-RU" sz="1200" dirty="0"/>
              <a:t>)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Общая </a:t>
            </a:r>
            <a:r>
              <a:rPr lang="ru-RU" sz="1200" dirty="0"/>
              <a:t>площадь жилых помещений, введенная в действие за год по области, составила 0,44 </a:t>
            </a:r>
            <a:r>
              <a:rPr lang="ru-RU" sz="1200" dirty="0" err="1"/>
              <a:t>кв.м</a:t>
            </a:r>
            <a:r>
              <a:rPr lang="ru-RU" sz="1200" dirty="0" smtClean="0"/>
              <a:t>. на одного жителя.</a:t>
            </a:r>
            <a:endParaRPr lang="ru-RU" sz="1200" dirty="0"/>
          </a:p>
          <a:p>
            <a:r>
              <a:rPr lang="ru-RU" sz="1200" dirty="0"/>
              <a:t>Наибольшее значение было достигнуто </a:t>
            </a:r>
            <a:r>
              <a:rPr lang="ru-RU" sz="1200" dirty="0" smtClean="0"/>
              <a:t>в Великом </a:t>
            </a:r>
            <a:r>
              <a:rPr lang="ru-RU" sz="1200" dirty="0"/>
              <a:t>Новгороде – 0,47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 и в муниципальных районах</a:t>
            </a:r>
            <a:r>
              <a:rPr lang="ru-RU" sz="1200" dirty="0"/>
              <a:t>: Новгородском – 0,99 </a:t>
            </a:r>
            <a:r>
              <a:rPr lang="ru-RU" sz="1200" dirty="0" err="1"/>
              <a:t>кв.м</a:t>
            </a:r>
            <a:r>
              <a:rPr lang="ru-RU" sz="1200" dirty="0"/>
              <a:t>, Батецком - 0,95 </a:t>
            </a:r>
            <a:r>
              <a:rPr lang="ru-RU" sz="1200" dirty="0" err="1"/>
              <a:t>кв.м</a:t>
            </a:r>
            <a:r>
              <a:rPr lang="ru-RU" sz="1200" dirty="0"/>
              <a:t>, Шимском - 0,50 </a:t>
            </a:r>
            <a:r>
              <a:rPr lang="ru-RU" sz="1200" dirty="0" err="1"/>
              <a:t>кв.м</a:t>
            </a:r>
            <a:r>
              <a:rPr lang="ru-RU" sz="1200" dirty="0"/>
              <a:t>, </a:t>
            </a:r>
            <a:r>
              <a:rPr lang="ru-RU" sz="1200" dirty="0" err="1"/>
              <a:t>Любытинском</a:t>
            </a:r>
            <a:r>
              <a:rPr lang="ru-RU" sz="1200" dirty="0"/>
              <a:t> – 0,48 </a:t>
            </a:r>
            <a:r>
              <a:rPr lang="ru-RU" sz="1200" dirty="0" err="1"/>
              <a:t>кв.м</a:t>
            </a:r>
            <a:r>
              <a:rPr lang="ru-RU" sz="1200" dirty="0" smtClean="0"/>
              <a:t>,, </a:t>
            </a:r>
            <a:r>
              <a:rPr lang="ru-RU" sz="1200" dirty="0"/>
              <a:t>Валдайском – 0,45 </a:t>
            </a:r>
            <a:r>
              <a:rPr lang="ru-RU" sz="1200" dirty="0" err="1"/>
              <a:t>кв.м</a:t>
            </a:r>
            <a:r>
              <a:rPr lang="ru-RU" sz="1200" dirty="0"/>
              <a:t>. </a:t>
            </a:r>
          </a:p>
          <a:p>
            <a:r>
              <a:rPr lang="ru-RU" sz="1200" dirty="0"/>
              <a:t>Наименьшее значение </a:t>
            </a:r>
            <a:r>
              <a:rPr lang="ru-RU" sz="1200" dirty="0" smtClean="0"/>
              <a:t>в: </a:t>
            </a:r>
            <a:r>
              <a:rPr lang="ru-RU" sz="1200" dirty="0" err="1"/>
              <a:t>Солецком</a:t>
            </a:r>
            <a:r>
              <a:rPr lang="ru-RU" sz="1200" dirty="0"/>
              <a:t> – 0,17 </a:t>
            </a:r>
            <a:r>
              <a:rPr lang="ru-RU" sz="1200" dirty="0" err="1"/>
              <a:t>кв.м</a:t>
            </a:r>
            <a:r>
              <a:rPr lang="ru-RU" sz="1200" dirty="0"/>
              <a:t>, </a:t>
            </a:r>
            <a:r>
              <a:rPr lang="ru-RU" sz="1200" dirty="0" err="1"/>
              <a:t>Волотовском</a:t>
            </a:r>
            <a:r>
              <a:rPr lang="ru-RU" sz="1200" dirty="0"/>
              <a:t> – 0,11 </a:t>
            </a:r>
            <a:r>
              <a:rPr lang="ru-RU" sz="1200" dirty="0" err="1"/>
              <a:t>кв.м</a:t>
            </a:r>
            <a:r>
              <a:rPr lang="ru-RU" sz="1200" dirty="0"/>
              <a:t>, </a:t>
            </a:r>
            <a:r>
              <a:rPr lang="ru-RU" sz="1200" dirty="0" err="1"/>
              <a:t>Марёвском</a:t>
            </a:r>
            <a:r>
              <a:rPr lang="ru-RU" sz="1200" dirty="0"/>
              <a:t> – 0,11 </a:t>
            </a:r>
            <a:r>
              <a:rPr lang="ru-RU" sz="1200" dirty="0" err="1"/>
              <a:t>кв.м</a:t>
            </a:r>
            <a:r>
              <a:rPr lang="ru-RU" sz="1200" dirty="0"/>
              <a:t>, </a:t>
            </a:r>
            <a:r>
              <a:rPr lang="ru-RU" sz="1200" dirty="0" err="1"/>
              <a:t>Поддорском</a:t>
            </a:r>
            <a:r>
              <a:rPr lang="ru-RU" sz="1200" dirty="0"/>
              <a:t> – 0,08 </a:t>
            </a:r>
            <a:r>
              <a:rPr lang="ru-RU" sz="1200" dirty="0" err="1"/>
              <a:t>кв.м</a:t>
            </a:r>
            <a:r>
              <a:rPr lang="ru-RU" sz="1200" dirty="0"/>
              <a:t>, Холмском – 0,06 </a:t>
            </a:r>
            <a:r>
              <a:rPr lang="ru-RU" sz="1200" dirty="0" err="1" smtClean="0"/>
              <a:t>кв.м</a:t>
            </a:r>
            <a:r>
              <a:rPr lang="ru-RU" sz="1200" dirty="0" smtClean="0"/>
              <a:t> муниципальных районах.</a:t>
            </a:r>
            <a:endParaRPr lang="ru-RU" sz="1200" dirty="0"/>
          </a:p>
          <a:p>
            <a:r>
              <a:rPr lang="ru-RU" sz="1200" dirty="0" smtClean="0"/>
              <a:t>ОМСУ области рекомендуется :</a:t>
            </a:r>
            <a:endParaRPr lang="ru-RU" sz="1200" dirty="0"/>
          </a:p>
          <a:p>
            <a:r>
              <a:rPr lang="ru-RU" sz="1200" dirty="0" smtClean="0"/>
              <a:t>1. Рассматривать </a:t>
            </a:r>
            <a:r>
              <a:rPr lang="ru-RU" sz="1200" dirty="0"/>
              <a:t>возможность комплексной застройки с необходимыми объектами жизнеобеспечения при отводе земельных участков под </a:t>
            </a:r>
            <a:r>
              <a:rPr lang="ru-RU" sz="1200" dirty="0" smtClean="0"/>
              <a:t>застройку;</a:t>
            </a:r>
            <a:endParaRPr lang="ru-RU" sz="1200" dirty="0"/>
          </a:p>
          <a:p>
            <a:r>
              <a:rPr lang="ru-RU" sz="1200" dirty="0" smtClean="0"/>
              <a:t>2. Обеспечить </a:t>
            </a:r>
            <a:r>
              <a:rPr lang="ru-RU" sz="1200" dirty="0"/>
              <a:t>возможность участия граждан в областной целевой программе по ипотечному жилищному кредитованию, увеличение индивидуального строительства </a:t>
            </a:r>
            <a:r>
              <a:rPr lang="ru-RU" sz="1200" dirty="0" smtClean="0"/>
              <a:t>жилья;</a:t>
            </a:r>
            <a:endParaRPr lang="ru-RU" sz="1200" dirty="0"/>
          </a:p>
          <a:p>
            <a:r>
              <a:rPr lang="ru-RU" sz="1200" dirty="0" smtClean="0"/>
              <a:t>3. Активизировать </a:t>
            </a:r>
            <a:r>
              <a:rPr lang="ru-RU" sz="1200" dirty="0"/>
              <a:t>работу с молодыми семьями – участниками мероприятий ведомственной целевой программы </a:t>
            </a:r>
            <a:r>
              <a:rPr lang="ru-RU" sz="1200" dirty="0" smtClean="0"/>
              <a:t>с </a:t>
            </a:r>
            <a:r>
              <a:rPr lang="ru-RU" sz="1200" dirty="0"/>
              <a:t>целью своевременного представления семьями в банк документов, необходимых для получения социальной выплаты. Обеспечить своевременное и в полном объеме освоение средств предоставленных </a:t>
            </a:r>
            <a:r>
              <a:rPr lang="ru-RU" sz="1200" dirty="0" smtClean="0"/>
              <a:t>субсидий;</a:t>
            </a:r>
            <a:endParaRPr lang="ru-RU" sz="1200" dirty="0"/>
          </a:p>
          <a:p>
            <a:r>
              <a:rPr lang="ru-RU" sz="1200" dirty="0" smtClean="0"/>
              <a:t>4. Создавать благоприятные условия </a:t>
            </a:r>
            <a:r>
              <a:rPr lang="ru-RU" sz="1200" dirty="0"/>
              <a:t>для привлечения на территорию района </a:t>
            </a:r>
            <a:r>
              <a:rPr lang="ru-RU" sz="1200" dirty="0" smtClean="0"/>
              <a:t>инвесторов;</a:t>
            </a:r>
            <a:endParaRPr lang="ru-RU" sz="1200" dirty="0"/>
          </a:p>
          <a:p>
            <a:r>
              <a:rPr lang="ru-RU" sz="1200" dirty="0"/>
              <a:t>5. Согласно дополнительным соглашениям от 21 января 2019 </a:t>
            </a:r>
            <a:r>
              <a:rPr lang="ru-RU" sz="1200" dirty="0" smtClean="0"/>
              <a:t>г.  </a:t>
            </a:r>
            <a:r>
              <a:rPr lang="ru-RU" sz="1200" dirty="0"/>
              <a:t>об осуществлении мер, направленных на социально - экономическое развитие муниципального района и оздоровление муниципальных финансов - не допускать отставания темпов роста ввода жилья в </a:t>
            </a:r>
            <a:r>
              <a:rPr lang="ru-RU" sz="1200" dirty="0" smtClean="0"/>
              <a:t>2019 г.</a:t>
            </a:r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799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Площадь земельных участков, предоставленных для строительства в расчете на 10 тыс. </a:t>
            </a:r>
            <a:r>
              <a:rPr lang="ru-RU" sz="1200" b="1" dirty="0" smtClean="0"/>
              <a:t>чел. населения, га»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err="1"/>
              <a:t>Среднеобластное</a:t>
            </a:r>
            <a:r>
              <a:rPr lang="ru-RU" sz="1200" dirty="0"/>
              <a:t> значение показателя в 2018 </a:t>
            </a:r>
            <a:r>
              <a:rPr lang="ru-RU" sz="1200" dirty="0" smtClean="0"/>
              <a:t>г. </a:t>
            </a:r>
            <a:r>
              <a:rPr lang="ru-RU" sz="1200" dirty="0"/>
              <a:t>составило 4,24 га, </a:t>
            </a:r>
            <a:r>
              <a:rPr lang="ru-RU" sz="1200" dirty="0" smtClean="0"/>
              <a:t>75,7% к </a:t>
            </a:r>
            <a:r>
              <a:rPr lang="ru-RU" sz="1200" dirty="0"/>
              <a:t>2017 </a:t>
            </a:r>
            <a:r>
              <a:rPr lang="ru-RU" sz="1200" dirty="0" smtClean="0"/>
              <a:t>г.</a:t>
            </a:r>
            <a:endParaRPr lang="ru-RU" sz="1200" dirty="0"/>
          </a:p>
          <a:p>
            <a:r>
              <a:rPr lang="ru-RU" sz="1200" dirty="0" smtClean="0"/>
              <a:t>К 2017 г. снизилось </a:t>
            </a:r>
            <a:r>
              <a:rPr lang="ru-RU" sz="1200" dirty="0"/>
              <a:t>значение показателя в </a:t>
            </a:r>
            <a:r>
              <a:rPr lang="ru-RU" sz="1200" dirty="0" smtClean="0"/>
              <a:t> Холмском (3,6% к 2017 г.), </a:t>
            </a:r>
            <a:r>
              <a:rPr lang="ru-RU" sz="1200" dirty="0" err="1" smtClean="0"/>
              <a:t>Поддорском</a:t>
            </a:r>
            <a:r>
              <a:rPr lang="ru-RU" sz="1200" dirty="0" smtClean="0"/>
              <a:t> (20,7</a:t>
            </a:r>
            <a:r>
              <a:rPr lang="ru-RU" sz="1200" dirty="0"/>
              <a:t>%), </a:t>
            </a:r>
            <a:r>
              <a:rPr lang="ru-RU" sz="1200" dirty="0" err="1" smtClean="0"/>
              <a:t>Окуловском</a:t>
            </a:r>
            <a:r>
              <a:rPr lang="ru-RU" sz="1200" dirty="0" smtClean="0"/>
              <a:t> (22,1%), Новгородском (39,3%), </a:t>
            </a:r>
            <a:r>
              <a:rPr lang="ru-RU" sz="1200" dirty="0" err="1" smtClean="0"/>
              <a:t>Любытинском</a:t>
            </a:r>
            <a:r>
              <a:rPr lang="ru-RU" sz="1200" dirty="0" smtClean="0"/>
              <a:t> (47,1%), </a:t>
            </a:r>
            <a:r>
              <a:rPr lang="ru-RU" sz="1200" dirty="0" err="1" smtClean="0"/>
              <a:t>Маловишерском</a:t>
            </a:r>
            <a:r>
              <a:rPr lang="ru-RU" sz="1200" dirty="0" smtClean="0"/>
              <a:t> (68,2%), </a:t>
            </a:r>
            <a:r>
              <a:rPr lang="ru-RU" sz="1200" dirty="0" err="1" smtClean="0"/>
              <a:t>Парфинском</a:t>
            </a:r>
            <a:r>
              <a:rPr lang="ru-RU" sz="1200" dirty="0" smtClean="0"/>
              <a:t> (88,7%)  и Демянском (98,1%) муниципальных районах. </a:t>
            </a:r>
            <a:r>
              <a:rPr lang="ru-RU" sz="1200" dirty="0"/>
              <a:t>Что связано с </a:t>
            </a:r>
            <a:r>
              <a:rPr lang="ru-RU" sz="1200" dirty="0" err="1" smtClean="0"/>
              <a:t>невостребованностью</a:t>
            </a:r>
            <a:r>
              <a:rPr lang="ru-RU" sz="1200" dirty="0" smtClean="0"/>
              <a:t> </a:t>
            </a:r>
            <a:r>
              <a:rPr lang="ru-RU" sz="1200" dirty="0"/>
              <a:t>земельных участков, выставляемых на торгах.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12982" y="2821424"/>
            <a:ext cx="7887970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Площадь земельных участков, предоставленных для строительства, в отношении которых со дня принятия решения о предоставлении земельного участка или подписания протокола о результатах торгов (конкурсов, аукционов) не было получено разрешение на ввод в эксплуатацию объектов жилищного строительства – в течение трех </a:t>
            </a:r>
            <a:r>
              <a:rPr lang="ru-RU" sz="1200" b="1" dirty="0" smtClean="0"/>
              <a:t>лет,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smtClean="0"/>
              <a:t>За  </a:t>
            </a:r>
            <a:r>
              <a:rPr lang="ru-RU" sz="1200" dirty="0"/>
              <a:t>2018 </a:t>
            </a:r>
            <a:r>
              <a:rPr lang="ru-RU" sz="1200" dirty="0" smtClean="0"/>
              <a:t>г. значение </a:t>
            </a:r>
            <a:r>
              <a:rPr lang="ru-RU" sz="1200" dirty="0"/>
              <a:t>показателя </a:t>
            </a:r>
            <a:r>
              <a:rPr lang="ru-RU" sz="1200" dirty="0" smtClean="0"/>
              <a:t>в среднем по области составило 493 </a:t>
            </a:r>
            <a:r>
              <a:rPr lang="ru-RU" sz="1200" dirty="0" err="1"/>
              <a:t>кв.м</a:t>
            </a:r>
            <a:r>
              <a:rPr lang="ru-RU" sz="1200" dirty="0" smtClean="0"/>
              <a:t>., 12,62% к 2017 г.</a:t>
            </a:r>
          </a:p>
          <a:p>
            <a:r>
              <a:rPr lang="ru-RU" sz="1200" dirty="0" smtClean="0"/>
              <a:t>Улучшение  </a:t>
            </a:r>
            <a:r>
              <a:rPr lang="ru-RU" sz="1200" dirty="0"/>
              <a:t>показателя произошло за счет </a:t>
            </a:r>
            <a:r>
              <a:rPr lang="ru-RU" sz="1200" dirty="0" smtClean="0"/>
              <a:t>Новгородского муниципального района.</a:t>
            </a:r>
            <a:endParaRPr lang="ru-RU" sz="1200" dirty="0"/>
          </a:p>
          <a:p>
            <a:endParaRPr lang="ru-RU" sz="1200" dirty="0"/>
          </a:p>
          <a:p>
            <a:r>
              <a:rPr lang="ru-RU" sz="1200" b="1" dirty="0" smtClean="0"/>
              <a:t>«</a:t>
            </a:r>
            <a:r>
              <a:rPr lang="ru-RU" sz="1200" b="1" dirty="0"/>
              <a:t>Площадь земельных участков, предоставленных для строительства, в отношении которых со дня принятия решения о предоставлении земельного участка или подписания протокола о результатах торгов (конкурсов, аукционов) не было получено разрешение на ввод в эксплуатацию объектов жилищного строительства – в течение пяти </a:t>
            </a:r>
            <a:r>
              <a:rPr lang="ru-RU" sz="1200" b="1" dirty="0" smtClean="0"/>
              <a:t>лет,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Значение показателя </a:t>
            </a:r>
            <a:r>
              <a:rPr lang="ru-RU" sz="1200" dirty="0" smtClean="0"/>
              <a:t>по области </a:t>
            </a:r>
            <a:r>
              <a:rPr lang="ru-RU" sz="1200" dirty="0"/>
              <a:t>составило 384115,43 </a:t>
            </a:r>
            <a:r>
              <a:rPr lang="ru-RU" sz="1200" dirty="0" err="1"/>
              <a:t>кв.м</a:t>
            </a:r>
            <a:r>
              <a:rPr lang="ru-RU" sz="1200" dirty="0" smtClean="0"/>
              <a:t>., 100,7%  к  2017 г. </a:t>
            </a:r>
            <a:endParaRPr lang="ru-RU" sz="1200" dirty="0"/>
          </a:p>
          <a:p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89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28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0602735"/>
              </p:ext>
            </p:extLst>
          </p:nvPr>
        </p:nvGraphicFramePr>
        <p:xfrm>
          <a:off x="172387" y="1383034"/>
          <a:ext cx="8685862" cy="5071962"/>
        </p:xfrm>
        <a:graphic>
          <a:graphicData uri="http://schemas.openxmlformats.org/drawingml/2006/table">
            <a:tbl>
              <a:tblPr/>
              <a:tblGrid>
                <a:gridCol w="2398426"/>
                <a:gridCol w="955842"/>
                <a:gridCol w="1067560"/>
                <a:gridCol w="1067560"/>
                <a:gridCol w="1067560"/>
                <a:gridCol w="1067560"/>
                <a:gridCol w="1061354"/>
              </a:tblGrid>
              <a:tr h="212999">
                <a:tc gridSpan="7">
                  <a:txBody>
                    <a:bodyPr/>
                    <a:lstStyle/>
                    <a:p>
                      <a:pPr algn="l" fontAlgn="t"/>
                      <a:r>
                        <a:rPr lang="ru-RU" sz="800" b="1" i="0" u="none" strike="noStrike" dirty="0" smtClean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Доля </a:t>
                      </a:r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прибыльных сельскохозяйственных организаций в общем их числе, %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8071"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7943" marR="7943" marT="7943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949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Органы местного </a:t>
                      </a:r>
                      <a:r>
                        <a:rPr lang="ru-RU" sz="700" b="1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самоуправления городского округа, муниципальных районов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Базовый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Отчетный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Плановый период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949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2016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kern="1200" dirty="0">
                          <a:solidFill>
                            <a:srgbClr val="333333"/>
                          </a:solidFill>
                          <a:effectLst/>
                          <a:latin typeface="Tahoma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2DB"/>
                    </a:solidFill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Батецкий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 err="1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Боровичский</a:t>
                      </a:r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77,78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57,14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Валдайский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66,67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Волотовский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Демянский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Крестецкий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Любытинский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6918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Маловишерский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Марёвский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Мошенской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Новгородский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35,71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30,77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45,45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Окуловский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Парфинский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Пестовский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Поддорский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Солецкий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42,86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Старорусский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27,27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28,57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Хвойнинский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Холмский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Чудовский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71,43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83,33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Шимский муниципальный район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25,00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городской округ Великий Новгород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0,00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499"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1" i="0" u="none" strike="noStrike">
                          <a:solidFill>
                            <a:srgbClr val="333333"/>
                          </a:solidFill>
                          <a:effectLst/>
                          <a:latin typeface="Tahoma"/>
                        </a:rPr>
                        <a:t>В среднем по области</a:t>
                      </a:r>
                    </a:p>
                  </a:txBody>
                  <a:tcPr marL="7943" marR="7943" marT="7943" marB="0" anchor="ctr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2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64,29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51,72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53,75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58,23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60,76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64,56</a:t>
                      </a:r>
                    </a:p>
                  </a:txBody>
                  <a:tcPr marL="7943" marR="7943" marT="7943" marB="0">
                    <a:lnL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27432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E7E6E6">
                    <a:lumMod val="75000"/>
                  </a:srgbClr>
                </a:solidFill>
              </a:rPr>
              <a:t>0</a:t>
            </a:r>
            <a:r>
              <a:rPr lang="ru-RU" altLang="ru-RU" sz="5000" dirty="0">
                <a:solidFill>
                  <a:srgbClr val="F34840"/>
                </a:solidFill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973127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40514" y="1755348"/>
            <a:ext cx="788797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4.7. Жилищно-коммунальное </a:t>
            </a:r>
            <a:r>
              <a:rPr lang="ru-RU" sz="1400" b="1" dirty="0" smtClean="0">
                <a:solidFill>
                  <a:prstClr val="black"/>
                </a:solidFill>
                <a:cs typeface="Times New Roman" pitchFamily="18" charset="0"/>
              </a:rPr>
              <a:t>хозяйство</a:t>
            </a:r>
          </a:p>
          <a:p>
            <a:endParaRPr lang="ru-RU" sz="1400" b="1" dirty="0">
              <a:solidFill>
                <a:prstClr val="black"/>
              </a:solidFill>
              <a:cs typeface="Times New Roman" pitchFamily="18" charset="0"/>
            </a:endParaRPr>
          </a:p>
          <a:p>
            <a:r>
              <a:rPr lang="ru-RU" sz="1200" b="1" dirty="0" smtClean="0"/>
              <a:t>«Доля </a:t>
            </a:r>
            <a:r>
              <a:rPr lang="ru-RU" sz="1200" b="1" dirty="0"/>
              <a:t>многоквартирных домов, в которых собственники помещений выбрали и реализуют один из способов управления многоквартирными домами, в общем числе многоквартирных домов, в которых собственники помещений должны выбрать способ управления данными </a:t>
            </a:r>
            <a:r>
              <a:rPr lang="ru-RU" sz="1200" b="1" dirty="0" smtClean="0"/>
              <a:t>домами,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по области значение показателя составило 98,18</a:t>
            </a:r>
            <a:r>
              <a:rPr lang="ru-RU" sz="1200" dirty="0" smtClean="0"/>
              <a:t>%.</a:t>
            </a:r>
          </a:p>
          <a:p>
            <a:r>
              <a:rPr lang="ru-RU" sz="1200" dirty="0" smtClean="0"/>
              <a:t>Рекомендуемые </a:t>
            </a:r>
            <a:r>
              <a:rPr lang="ru-RU" sz="1200" dirty="0"/>
              <a:t>меры: активизировать работу Администрации </a:t>
            </a:r>
            <a:r>
              <a:rPr lang="ru-RU" sz="1200" dirty="0" err="1"/>
              <a:t>Боровичского</a:t>
            </a:r>
            <a:r>
              <a:rPr lang="ru-RU" sz="1200" dirty="0"/>
              <a:t> муниципального района и Великого Новгорода по проведению конкурсных процедур по выбору способа управления многоквартирными домами.</a:t>
            </a:r>
          </a:p>
          <a:p>
            <a:endParaRPr lang="ru-RU" sz="1200" dirty="0"/>
          </a:p>
          <a:p>
            <a:r>
              <a:rPr lang="ru-RU" sz="1200" b="1" dirty="0" smtClean="0"/>
              <a:t>«</a:t>
            </a:r>
            <a:r>
              <a:rPr lang="ru-RU" sz="1200" b="1" dirty="0"/>
              <a:t>Доля организаций коммунального комплекса, осуществляющих производство товаров, оказание услуг по водо-, тепло-, газо-, электроснабжению, водоотведению, очистке сточных вод, утилизации (захоронению) твердых бытовых отходов и использующих объекты коммунальной инфраструктуры на праве частной собственности, по договору аренды или концессии, участие субъекта Российской Федерации и (или) городского округа (муниципального района) в уставном капитале которых составляет не более 25 процентов, в общем числе организаций коммунального комплекса, осуществляющих свою деятельность на территории городского округа (муниципального района</a:t>
            </a:r>
            <a:r>
              <a:rPr lang="ru-RU" sz="1200" b="1" dirty="0" smtClean="0"/>
              <a:t>),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err="1" smtClean="0"/>
              <a:t>Среднеобластное</a:t>
            </a:r>
            <a:r>
              <a:rPr lang="ru-RU" sz="1200" dirty="0" smtClean="0"/>
              <a:t> значение </a:t>
            </a:r>
            <a:r>
              <a:rPr lang="ru-RU" sz="1200" dirty="0"/>
              <a:t>показателя в 2018 </a:t>
            </a:r>
            <a:r>
              <a:rPr lang="ru-RU" sz="1200" dirty="0" smtClean="0"/>
              <a:t>г. составило </a:t>
            </a:r>
            <a:r>
              <a:rPr lang="ru-RU" sz="1200" dirty="0"/>
              <a:t>72,22%, к 2017 году </a:t>
            </a:r>
            <a:r>
              <a:rPr lang="ru-RU" sz="1200" dirty="0" smtClean="0"/>
              <a:t>рост на 0,52 </a:t>
            </a:r>
            <a:r>
              <a:rPr lang="ru-RU" sz="1200" dirty="0" err="1" smtClean="0"/>
              <a:t>п.п</a:t>
            </a:r>
            <a:r>
              <a:rPr lang="ru-RU" sz="1200" dirty="0" smtClean="0"/>
              <a:t>. </a:t>
            </a:r>
          </a:p>
          <a:p>
            <a:r>
              <a:rPr lang="ru-RU" sz="1200" dirty="0" smtClean="0"/>
              <a:t>Рекомендуемые </a:t>
            </a:r>
            <a:r>
              <a:rPr lang="ru-RU" sz="1200" dirty="0"/>
              <a:t>меры: сохранить темп роста данного показателя.</a:t>
            </a:r>
          </a:p>
          <a:p>
            <a:endParaRPr lang="ru-RU" sz="1200" dirty="0"/>
          </a:p>
          <a:p>
            <a:endParaRPr lang="ru-RU" sz="1200" dirty="0"/>
          </a:p>
          <a:p>
            <a:r>
              <a:rPr lang="ru-RU" sz="1200" dirty="0" smtClean="0"/>
              <a:t>.</a:t>
            </a:r>
            <a:endParaRPr lang="ru-RU" sz="12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90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28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24073" y="3623276"/>
            <a:ext cx="83099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населения, получившего жилые помещения и улучшившего жилищные условия в отчетном году, в общей численности населения, состоящего на учете в качестве нуждающегося в жилых </a:t>
            </a:r>
            <a:r>
              <a:rPr lang="ru-RU" sz="1200" b="1" dirty="0" smtClean="0"/>
              <a:t>помещениях, %</a:t>
            </a:r>
            <a:r>
              <a:rPr lang="ru-RU" sz="1200" dirty="0" smtClean="0"/>
              <a:t>»</a:t>
            </a:r>
            <a:endParaRPr lang="ru-RU" sz="1200" dirty="0"/>
          </a:p>
          <a:p>
            <a:endParaRPr lang="ru-RU" sz="1200" dirty="0"/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по области значение показателя составило 3,40%, к 2017 году снижение на </a:t>
            </a:r>
            <a:r>
              <a:rPr lang="ru-RU" sz="1200" dirty="0" smtClean="0"/>
              <a:t>0,53 </a:t>
            </a:r>
            <a:r>
              <a:rPr lang="ru-RU" sz="1200" dirty="0" err="1" smtClean="0"/>
              <a:t>п.п</a:t>
            </a:r>
            <a:r>
              <a:rPr lang="ru-RU" sz="1200" dirty="0" smtClean="0"/>
              <a:t>.</a:t>
            </a:r>
          </a:p>
          <a:p>
            <a:r>
              <a:rPr lang="ru-RU" sz="1200" dirty="0" smtClean="0"/>
              <a:t>Рекомендуемые </a:t>
            </a:r>
            <a:r>
              <a:rPr lang="ru-RU" sz="1200" dirty="0"/>
              <a:t>меры: совершенствование механизма ипотечного кредитования, снижение процентной ставки, представление льготных кредитов и социальных выплат из областного бюджета позволят выполнить показатель в полном объеме</a:t>
            </a:r>
            <a:r>
              <a:rPr lang="ru-RU" sz="1200" dirty="0" smtClean="0"/>
              <a:t>.</a:t>
            </a:r>
            <a:endParaRPr lang="ru-RU" sz="12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624073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91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24073" y="1856754"/>
            <a:ext cx="788482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b="1" dirty="0">
                <a:solidFill>
                  <a:prstClr val="black"/>
                </a:solidFill>
              </a:rPr>
              <a:t>«Доля многоквартирных домов, расположенных на земельных участках, в отношении которых осуществлен государственный кадастровый </a:t>
            </a:r>
            <a:r>
              <a:rPr lang="ru-RU" sz="1200" b="1" dirty="0" smtClean="0">
                <a:solidFill>
                  <a:prstClr val="black"/>
                </a:solidFill>
              </a:rPr>
              <a:t>учет, %»</a:t>
            </a:r>
            <a:endParaRPr lang="ru-RU" sz="1200" b="1" dirty="0">
              <a:solidFill>
                <a:prstClr val="black"/>
              </a:solidFill>
            </a:endParaRPr>
          </a:p>
          <a:p>
            <a:pPr lvl="0"/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 err="1">
                <a:solidFill>
                  <a:prstClr val="black"/>
                </a:solidFill>
              </a:rPr>
              <a:t>Среднеобластное</a:t>
            </a:r>
            <a:r>
              <a:rPr lang="ru-RU" sz="1200" dirty="0">
                <a:solidFill>
                  <a:prstClr val="black"/>
                </a:solidFill>
              </a:rPr>
              <a:t> значение показателя в 2018 г. составило 77,89%, к 2017 году рост на 0,19п.п. 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Рекомендуемые меры: сохранить темп роста данного показателя, всем муниципальным районам области активизировать работу по проведению кадастрового учета МКД.</a:t>
            </a:r>
          </a:p>
        </p:txBody>
      </p:sp>
    </p:spTree>
    <p:extLst>
      <p:ext uri="{BB962C8B-B14F-4D97-AF65-F5344CB8AC3E}">
        <p14:creationId xmlns:p14="http://schemas.microsoft.com/office/powerpoint/2010/main" val="255028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822960" y="27777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92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72190" y="1467983"/>
            <a:ext cx="658817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4.8. Организация муниципального управления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389744" y="1792345"/>
            <a:ext cx="849192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b="1" dirty="0">
                <a:solidFill>
                  <a:prstClr val="black"/>
                </a:solidFill>
              </a:rPr>
              <a:t>«Доля налоговых и неналоговых доходов местного бюджета (за исключением поступлений налоговых доходов по дополнительным нормативам отчислений) в общем объеме собственных доходов бюджета муниципального образования (без учета субвенций</a:t>
            </a:r>
            <a:r>
              <a:rPr lang="ru-RU" sz="1200" b="1" dirty="0" smtClean="0">
                <a:solidFill>
                  <a:prstClr val="black"/>
                </a:solidFill>
              </a:rPr>
              <a:t>), %»</a:t>
            </a:r>
            <a:endParaRPr lang="ru-RU" sz="10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В среднем по области доля налоговых и неналоговых доходов местного бюджета в общем объеме собственных доходов за 2018 г. составила 53,38%, что выше уровня </a:t>
            </a:r>
            <a:r>
              <a:rPr lang="ru-RU" sz="1200" dirty="0" smtClean="0">
                <a:solidFill>
                  <a:prstClr val="black"/>
                </a:solidFill>
              </a:rPr>
              <a:t>2017 г. </a:t>
            </a:r>
            <a:r>
              <a:rPr lang="ru-RU" sz="1200" dirty="0">
                <a:solidFill>
                  <a:prstClr val="black"/>
                </a:solidFill>
              </a:rPr>
              <a:t>на 5,51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 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Значительно ниже </a:t>
            </a:r>
            <a:r>
              <a:rPr lang="ru-RU" sz="1200" dirty="0" err="1">
                <a:solidFill>
                  <a:prstClr val="black"/>
                </a:solidFill>
              </a:rPr>
              <a:t>среднеобластного</a:t>
            </a:r>
            <a:r>
              <a:rPr lang="ru-RU" sz="1200" dirty="0">
                <a:solidFill>
                  <a:prstClr val="black"/>
                </a:solidFill>
              </a:rPr>
              <a:t> значения доля налоговых и неналоговых доходов почти во всех районах, за исключением </a:t>
            </a:r>
            <a:r>
              <a:rPr lang="ru-RU" sz="1200" dirty="0" err="1">
                <a:solidFill>
                  <a:prstClr val="black"/>
                </a:solidFill>
              </a:rPr>
              <a:t>Боровичского</a:t>
            </a:r>
            <a:r>
              <a:rPr lang="ru-RU" sz="1200" dirty="0">
                <a:solidFill>
                  <a:prstClr val="black"/>
                </a:solidFill>
              </a:rPr>
              <a:t>, </a:t>
            </a:r>
            <a:r>
              <a:rPr lang="ru-RU" sz="1200" dirty="0" err="1">
                <a:solidFill>
                  <a:prstClr val="black"/>
                </a:solidFill>
              </a:rPr>
              <a:t>Маловишерского</a:t>
            </a:r>
            <a:r>
              <a:rPr lang="ru-RU" sz="1200" dirty="0">
                <a:solidFill>
                  <a:prstClr val="black"/>
                </a:solidFill>
              </a:rPr>
              <a:t>, Новгородского, </a:t>
            </a:r>
            <a:r>
              <a:rPr lang="ru-RU" sz="1200" dirty="0" err="1">
                <a:solidFill>
                  <a:prstClr val="black"/>
                </a:solidFill>
              </a:rPr>
              <a:t>Окуловского</a:t>
            </a:r>
            <a:r>
              <a:rPr lang="ru-RU" sz="1200" dirty="0">
                <a:solidFill>
                  <a:prstClr val="black"/>
                </a:solidFill>
              </a:rPr>
              <a:t>, Старорусского муниципальных районов и </a:t>
            </a:r>
            <a:r>
              <a:rPr lang="ru-RU" sz="1200" dirty="0" smtClean="0">
                <a:solidFill>
                  <a:prstClr val="black"/>
                </a:solidFill>
              </a:rPr>
              <a:t>Великого Новгорода.</a:t>
            </a:r>
            <a:endParaRPr lang="ru-RU" sz="1200" dirty="0">
              <a:solidFill>
                <a:prstClr val="black"/>
              </a:solidFill>
            </a:endParaRP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Возросла доля налоговых и неналоговых доходов за 2018 г. в 15 районах и Великом Новгороде.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Доля налоговых и неналоговых доходов в общем объеме доходов существенно снизилась в муниципальных районах :  </a:t>
            </a:r>
            <a:r>
              <a:rPr lang="ru-RU" sz="1200" dirty="0" err="1">
                <a:solidFill>
                  <a:prstClr val="black"/>
                </a:solidFill>
              </a:rPr>
              <a:t>Крестецком</a:t>
            </a:r>
            <a:r>
              <a:rPr lang="ru-RU" sz="1200" dirty="0">
                <a:solidFill>
                  <a:prstClr val="black"/>
                </a:solidFill>
              </a:rPr>
              <a:t>  (на 8,43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.); </a:t>
            </a:r>
            <a:r>
              <a:rPr lang="ru-RU" sz="1200" dirty="0" err="1">
                <a:solidFill>
                  <a:prstClr val="black"/>
                </a:solidFill>
              </a:rPr>
              <a:t>Окуловском</a:t>
            </a:r>
            <a:r>
              <a:rPr lang="ru-RU" sz="1200" dirty="0">
                <a:solidFill>
                  <a:prstClr val="black"/>
                </a:solidFill>
              </a:rPr>
              <a:t> (на 6,95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.), Шимском (на 3,56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.), </a:t>
            </a:r>
            <a:r>
              <a:rPr lang="ru-RU" sz="1200" dirty="0" err="1">
                <a:solidFill>
                  <a:prstClr val="black"/>
                </a:solidFill>
              </a:rPr>
              <a:t>Маловишерском</a:t>
            </a:r>
            <a:r>
              <a:rPr lang="ru-RU" sz="1200" dirty="0">
                <a:solidFill>
                  <a:prstClr val="black"/>
                </a:solidFill>
              </a:rPr>
              <a:t> (на 2,32 </a:t>
            </a:r>
            <a:r>
              <a:rPr lang="ru-RU" sz="1200" dirty="0" err="1">
                <a:solidFill>
                  <a:prstClr val="black"/>
                </a:solidFill>
              </a:rPr>
              <a:t>п.п</a:t>
            </a:r>
            <a:r>
              <a:rPr lang="ru-RU" sz="1200" dirty="0">
                <a:solidFill>
                  <a:prstClr val="black"/>
                </a:solidFill>
              </a:rPr>
              <a:t>.).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В целях повышения доли налоговых и неналоговых доходов в общем объеме собственных доходов муниципальных образований ОМСУ области необходимо принять все меры для повышения уровня доходов, зачисляемых в местные бюджеты, в том числе: 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провести оценку эффективности налоговых льгот и пониженных ставок (налоговых расходов), подготовить предложения  по оптимизации налоговых льгот и пониженных ставок (налоговых расходов), предоставленных ОМСУ области;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принять меры по снижению недоимки по налоговым и неналоговым доходам;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проводить мероприятия с целью легализации трудовых отношений работодателя с работниками;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проводить работу с </a:t>
            </a:r>
            <a:r>
              <a:rPr lang="ru-RU" sz="1200" dirty="0" smtClean="0">
                <a:solidFill>
                  <a:prstClr val="black"/>
                </a:solidFill>
              </a:rPr>
              <a:t>руководителями </a:t>
            </a:r>
            <a:r>
              <a:rPr lang="ru-RU" sz="1200" dirty="0">
                <a:solidFill>
                  <a:prstClr val="black"/>
                </a:solidFill>
              </a:rPr>
              <a:t>предприятий и индивидуальными предпринимателями по повышению заработной платы работников;</a:t>
            </a:r>
          </a:p>
          <a:p>
            <a:pPr lvl="0"/>
            <a:r>
              <a:rPr lang="ru-RU" sz="1200" dirty="0">
                <a:solidFill>
                  <a:prstClr val="black"/>
                </a:solidFill>
              </a:rPr>
              <a:t>повышать эффективность использования муниципального имущества.</a:t>
            </a:r>
          </a:p>
        </p:txBody>
      </p:sp>
    </p:spTree>
    <p:extLst>
      <p:ext uri="{BB962C8B-B14F-4D97-AF65-F5344CB8AC3E}">
        <p14:creationId xmlns:p14="http://schemas.microsoft.com/office/powerpoint/2010/main" val="3662938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735438"/>
            <a:ext cx="788797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Доля основных фондов организаций муниципальной формы собственности, находящихся в стадии банкротства, в основных фондах организаций муниципальной формы собственности (на конец года, по полной учетной стоимости</a:t>
            </a:r>
            <a:r>
              <a:rPr lang="ru-RU" sz="1200" b="1" dirty="0" smtClean="0"/>
              <a:t>),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организации, находящиеся в стадии банкротства, имелись в </a:t>
            </a:r>
            <a:r>
              <a:rPr lang="ru-RU" sz="1200" dirty="0" err="1"/>
              <a:t>Боровичском</a:t>
            </a:r>
            <a:r>
              <a:rPr lang="ru-RU" sz="1200" dirty="0"/>
              <a:t> (доля составляла 0,05</a:t>
            </a:r>
            <a:r>
              <a:rPr lang="ru-RU" sz="1200" dirty="0" smtClean="0"/>
              <a:t>%, в 2017 г. – 0,06%),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  (15,48%) </a:t>
            </a:r>
            <a:r>
              <a:rPr lang="ru-RU" sz="1200" dirty="0"/>
              <a:t>и </a:t>
            </a:r>
            <a:r>
              <a:rPr lang="ru-RU" sz="1200" dirty="0" err="1"/>
              <a:t>Окуловском</a:t>
            </a:r>
            <a:r>
              <a:rPr lang="ru-RU" sz="1200" dirty="0"/>
              <a:t> </a:t>
            </a:r>
            <a:r>
              <a:rPr lang="ru-RU" sz="1200" dirty="0" smtClean="0"/>
              <a:t>(12,95</a:t>
            </a:r>
            <a:r>
              <a:rPr lang="ru-RU" sz="1200" dirty="0"/>
              <a:t>%, в 2017 г. – 0,01% )муниципальных </a:t>
            </a:r>
            <a:r>
              <a:rPr lang="ru-RU" sz="1200" dirty="0" smtClean="0"/>
              <a:t>районах.</a:t>
            </a:r>
          </a:p>
          <a:p>
            <a:r>
              <a:rPr lang="ru-RU" sz="1200" dirty="0" err="1" smtClean="0"/>
              <a:t>Среднеобластное</a:t>
            </a:r>
            <a:r>
              <a:rPr lang="ru-RU" sz="1200" dirty="0" smtClean="0"/>
              <a:t> </a:t>
            </a:r>
            <a:r>
              <a:rPr lang="ru-RU" sz="1200" dirty="0"/>
              <a:t>значение показателя составляло 0,37</a:t>
            </a:r>
            <a:r>
              <a:rPr lang="ru-RU" sz="1200" dirty="0" smtClean="0"/>
              <a:t>%, к 2017 г. рост на 0,36 </a:t>
            </a:r>
            <a:r>
              <a:rPr lang="ru-RU" sz="1200" dirty="0" err="1" smtClean="0"/>
              <a:t>п.п</a:t>
            </a:r>
            <a:r>
              <a:rPr lang="ru-RU" sz="1200" dirty="0" smtClean="0"/>
              <a:t>.</a:t>
            </a:r>
            <a:endParaRPr lang="ru-RU" sz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22960" y="3578151"/>
            <a:ext cx="80238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Объем не завершенного в установленные сроки строительства, осуществляемого за счет средств бюджета городского округа (муниципального района</a:t>
            </a:r>
            <a:r>
              <a:rPr lang="ru-RU" sz="1200" b="1" dirty="0" smtClean="0"/>
              <a:t>), </a:t>
            </a:r>
            <a:r>
              <a:rPr lang="ru-RU" sz="1200" b="1" dirty="0" err="1" smtClean="0"/>
              <a:t>тыс.руб</a:t>
            </a:r>
            <a:r>
              <a:rPr lang="ru-RU" sz="1200" b="1" dirty="0" smtClean="0"/>
              <a:t>.»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smtClean="0"/>
              <a:t>В 2018 г. значение показателя в целом по области ухудшилось и составило 21331,99 </a:t>
            </a:r>
            <a:r>
              <a:rPr lang="ru-RU" sz="1200" dirty="0" err="1" smtClean="0"/>
              <a:t>тыс.руб</a:t>
            </a:r>
            <a:r>
              <a:rPr lang="ru-RU" sz="1200" dirty="0" smtClean="0"/>
              <a:t>. Наибольший </a:t>
            </a:r>
            <a:r>
              <a:rPr lang="ru-RU" sz="1200" dirty="0"/>
              <a:t>объем незавершенного строительства отмечается в </a:t>
            </a:r>
            <a:r>
              <a:rPr lang="ru-RU" sz="1200" dirty="0" err="1"/>
              <a:t>Боровичском</a:t>
            </a:r>
            <a:r>
              <a:rPr lang="ru-RU" sz="1200" dirty="0"/>
              <a:t>, Валдайском и </a:t>
            </a:r>
            <a:r>
              <a:rPr lang="ru-RU" sz="1200" dirty="0" err="1"/>
              <a:t>Маловишерском</a:t>
            </a:r>
            <a:r>
              <a:rPr lang="ru-RU" sz="1200" dirty="0"/>
              <a:t> </a:t>
            </a:r>
            <a:r>
              <a:rPr lang="ru-RU" sz="1200" dirty="0" smtClean="0"/>
              <a:t>муниципальных районах</a:t>
            </a:r>
            <a:r>
              <a:rPr lang="ru-RU" sz="1200" dirty="0"/>
              <a:t>. 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822960" y="277773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93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0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73058" y="1785329"/>
            <a:ext cx="7887970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«Доля </a:t>
            </a:r>
            <a:r>
              <a:rPr lang="ru-RU" sz="1200" b="1" dirty="0"/>
              <a:t>просроченной кредиторской задолженности по оплате труда (включая начисления на оплату труда) муниципальных учреждений в общем объеме расходов муниципального образования на оплату труда (включая начисления на оплату труда</a:t>
            </a:r>
            <a:r>
              <a:rPr lang="ru-RU" sz="1200" b="1" dirty="0" smtClean="0"/>
              <a:t>), %»</a:t>
            </a:r>
            <a:endParaRPr lang="ru-RU" sz="1200" b="1" dirty="0"/>
          </a:p>
          <a:p>
            <a:endParaRPr lang="ru-RU" sz="1200" dirty="0"/>
          </a:p>
          <a:p>
            <a:r>
              <a:rPr lang="ru-RU" sz="1000" dirty="0"/>
              <a:t>В среднем по </a:t>
            </a:r>
            <a:r>
              <a:rPr lang="ru-RU" sz="1000" dirty="0" smtClean="0"/>
              <a:t>области </a:t>
            </a:r>
            <a:r>
              <a:rPr lang="ru-RU" sz="1000" dirty="0"/>
              <a:t>доля просроченной кредиторской задолженности по оплате труда (включая начисления на оплату труда) муниципальных </a:t>
            </a:r>
            <a:r>
              <a:rPr lang="ru-RU" sz="1000" dirty="0" smtClean="0"/>
              <a:t>учреждений </a:t>
            </a:r>
            <a:r>
              <a:rPr lang="ru-RU" sz="1000" dirty="0"/>
              <a:t>составляет в 2018 г. 0,75 </a:t>
            </a:r>
            <a:r>
              <a:rPr lang="ru-RU" sz="1000" dirty="0" smtClean="0"/>
              <a:t>%, к 2017 г. снижение на 0,59 </a:t>
            </a:r>
            <a:r>
              <a:rPr lang="ru-RU" sz="1000" dirty="0" err="1" smtClean="0"/>
              <a:t>п.п</a:t>
            </a:r>
            <a:r>
              <a:rPr lang="ru-RU" sz="1000" dirty="0" smtClean="0"/>
              <a:t>.</a:t>
            </a:r>
            <a:endParaRPr lang="ru-RU" sz="1000" dirty="0"/>
          </a:p>
          <a:p>
            <a:r>
              <a:rPr lang="ru-RU" sz="1000" dirty="0"/>
              <a:t>Доля просроченной кредиторской задолженности по оплате труда (включая начисления на оплату труда) муниципальных учреждений в 2018 </a:t>
            </a:r>
            <a:r>
              <a:rPr lang="ru-RU" sz="1000" dirty="0" smtClean="0"/>
              <a:t>г. составила в:</a:t>
            </a:r>
            <a:r>
              <a:rPr lang="ru-RU" sz="1000" dirty="0" smtClean="0">
                <a:solidFill>
                  <a:prstClr val="black"/>
                </a:solidFill>
              </a:rPr>
              <a:t> </a:t>
            </a:r>
            <a:r>
              <a:rPr lang="ru-RU" sz="1000" dirty="0" err="1" smtClean="0">
                <a:solidFill>
                  <a:prstClr val="black"/>
                </a:solidFill>
              </a:rPr>
              <a:t>Марёвском</a:t>
            </a:r>
            <a:r>
              <a:rPr lang="ru-RU" sz="1000" dirty="0" smtClean="0">
                <a:solidFill>
                  <a:prstClr val="black"/>
                </a:solidFill>
              </a:rPr>
              <a:t> </a:t>
            </a:r>
            <a:r>
              <a:rPr lang="ru-RU" sz="1000" dirty="0">
                <a:solidFill>
                  <a:prstClr val="black"/>
                </a:solidFill>
              </a:rPr>
              <a:t>– 5,67 %, </a:t>
            </a:r>
            <a:r>
              <a:rPr lang="ru-RU" sz="1000" dirty="0" smtClean="0"/>
              <a:t>Мошенском </a:t>
            </a:r>
            <a:r>
              <a:rPr lang="ru-RU" sz="1000" dirty="0"/>
              <a:t>– 5,03 %, </a:t>
            </a:r>
            <a:r>
              <a:rPr lang="ru-RU" sz="1000" dirty="0" err="1" smtClean="0"/>
              <a:t>Чудовском</a:t>
            </a:r>
            <a:r>
              <a:rPr lang="ru-RU" sz="1000" dirty="0" smtClean="0"/>
              <a:t> </a:t>
            </a:r>
            <a:r>
              <a:rPr lang="ru-RU" sz="1000" dirty="0"/>
              <a:t>– 3,83 </a:t>
            </a:r>
            <a:r>
              <a:rPr lang="ru-RU" sz="1000" dirty="0" smtClean="0"/>
              <a:t>%, </a:t>
            </a:r>
            <a:r>
              <a:rPr lang="ru-RU" sz="1000" dirty="0" err="1" smtClean="0"/>
              <a:t>Хвойнинском</a:t>
            </a:r>
            <a:r>
              <a:rPr lang="ru-RU" sz="1000" dirty="0" smtClean="0"/>
              <a:t> </a:t>
            </a:r>
            <a:r>
              <a:rPr lang="ru-RU" sz="1000" dirty="0"/>
              <a:t>– 3,86 </a:t>
            </a:r>
            <a:r>
              <a:rPr lang="ru-RU" sz="1000" dirty="0" smtClean="0"/>
              <a:t>%,</a:t>
            </a:r>
            <a:r>
              <a:rPr lang="ru-RU" sz="1000" dirty="0"/>
              <a:t> </a:t>
            </a:r>
            <a:r>
              <a:rPr lang="ru-RU" sz="1000" dirty="0" err="1" smtClean="0"/>
              <a:t>Боровичском</a:t>
            </a:r>
            <a:r>
              <a:rPr lang="ru-RU" sz="1000" dirty="0" smtClean="0"/>
              <a:t> </a:t>
            </a:r>
            <a:r>
              <a:rPr lang="ru-RU" sz="1000" dirty="0"/>
              <a:t>– 2,88 %, </a:t>
            </a:r>
          </a:p>
          <a:p>
            <a:r>
              <a:rPr lang="ru-RU" sz="1000" dirty="0" smtClean="0"/>
              <a:t>Валдайском– </a:t>
            </a:r>
            <a:r>
              <a:rPr lang="ru-RU" sz="1000" dirty="0"/>
              <a:t>0,39 %, </a:t>
            </a:r>
            <a:r>
              <a:rPr lang="ru-RU" sz="1000" dirty="0" err="1" smtClean="0"/>
              <a:t>Волотовском</a:t>
            </a:r>
            <a:r>
              <a:rPr lang="ru-RU" sz="1000" dirty="0" smtClean="0"/>
              <a:t> </a:t>
            </a:r>
            <a:r>
              <a:rPr lang="ru-RU" sz="1000" dirty="0"/>
              <a:t>– 0,36 %, </a:t>
            </a:r>
            <a:r>
              <a:rPr lang="ru-RU" sz="1000" dirty="0" err="1" smtClean="0"/>
              <a:t>Окуловском</a:t>
            </a:r>
            <a:r>
              <a:rPr lang="ru-RU" sz="1000" dirty="0" smtClean="0"/>
              <a:t> </a:t>
            </a:r>
            <a:r>
              <a:rPr lang="ru-RU" sz="1000" dirty="0"/>
              <a:t>–0,28 %, </a:t>
            </a:r>
            <a:r>
              <a:rPr lang="ru-RU" sz="1000" dirty="0" err="1" smtClean="0"/>
              <a:t>Крестецком</a:t>
            </a:r>
            <a:r>
              <a:rPr lang="ru-RU" sz="1000" dirty="0" smtClean="0"/>
              <a:t> </a:t>
            </a:r>
            <a:r>
              <a:rPr lang="ru-RU" sz="1000" dirty="0"/>
              <a:t>– 0,21 </a:t>
            </a:r>
            <a:r>
              <a:rPr lang="ru-RU" sz="1000" dirty="0" smtClean="0"/>
              <a:t>%,</a:t>
            </a:r>
            <a:r>
              <a:rPr lang="ru-RU" sz="1000" dirty="0"/>
              <a:t> </a:t>
            </a:r>
            <a:r>
              <a:rPr lang="ru-RU" sz="1000" dirty="0" smtClean="0"/>
              <a:t>Новгородском </a:t>
            </a:r>
            <a:r>
              <a:rPr lang="ru-RU" sz="1000" dirty="0"/>
              <a:t>–0,08 %, </a:t>
            </a:r>
            <a:r>
              <a:rPr lang="ru-RU" sz="1000" dirty="0" smtClean="0"/>
              <a:t>Старорусском </a:t>
            </a:r>
            <a:r>
              <a:rPr lang="ru-RU" sz="1000" dirty="0"/>
              <a:t>–0,05 </a:t>
            </a:r>
            <a:r>
              <a:rPr lang="ru-RU" sz="1000" dirty="0" smtClean="0"/>
              <a:t>% муниципальных районах. </a:t>
            </a:r>
            <a:endParaRPr lang="ru-RU" sz="1000" dirty="0"/>
          </a:p>
          <a:p>
            <a:endParaRPr lang="ru-RU" sz="1000" dirty="0"/>
          </a:p>
          <a:p>
            <a:r>
              <a:rPr lang="ru-RU" sz="1000" dirty="0" smtClean="0"/>
              <a:t>Просроченная </a:t>
            </a:r>
            <a:r>
              <a:rPr lang="ru-RU" sz="1000" dirty="0"/>
              <a:t>задолженность образовалась по причине неисполнения бюджета по собственным доходам.</a:t>
            </a:r>
          </a:p>
          <a:p>
            <a:r>
              <a:rPr lang="ru-RU" sz="1000" dirty="0"/>
              <a:t>В целях снижения доли просроченной кредиторской задолженности в соглашениях, заключаемых Правительством Новгородской области с </a:t>
            </a:r>
            <a:r>
              <a:rPr lang="ru-RU" sz="1000" dirty="0" smtClean="0"/>
              <a:t>ОМСУ муниципальных </a:t>
            </a:r>
            <a:r>
              <a:rPr lang="ru-RU" sz="1000" dirty="0"/>
              <a:t>районов (городского округа) </a:t>
            </a:r>
            <a:r>
              <a:rPr lang="ru-RU" sz="1000" dirty="0" smtClean="0"/>
              <a:t>области</a:t>
            </a:r>
            <a:r>
              <a:rPr lang="ru-RU" sz="1000" dirty="0"/>
              <a:t>, получающими межбюджетные трансферты (за исключением субвенций) из областного </a:t>
            </a:r>
            <a:r>
              <a:rPr lang="ru-RU" sz="1000" dirty="0" smtClean="0"/>
              <a:t>бюджета, </a:t>
            </a:r>
            <a:r>
              <a:rPr lang="ru-RU" sz="1000" dirty="0"/>
              <a:t>было установлено обязательство о снижении просроченной кредиторской задолженности муниципальными учреждениями по итогам исполнения консолидированного бюджета муниципального района (городского округа) Новгородской области за 2018 </a:t>
            </a:r>
            <a:r>
              <a:rPr lang="ru-RU" sz="1000" dirty="0" smtClean="0"/>
              <a:t>г. по </a:t>
            </a:r>
            <a:r>
              <a:rPr lang="ru-RU" sz="1000" dirty="0"/>
              <a:t>сравнению с 2017 </a:t>
            </a:r>
            <a:r>
              <a:rPr lang="ru-RU" sz="1000" dirty="0" smtClean="0"/>
              <a:t>г.</a:t>
            </a:r>
            <a:endParaRPr lang="ru-RU" sz="1000" dirty="0"/>
          </a:p>
          <a:p>
            <a:r>
              <a:rPr lang="ru-RU" sz="1000" dirty="0"/>
              <a:t>Кроме того, указом Губернатора Новгородской области от 17.04.2018 </a:t>
            </a:r>
            <a:r>
              <a:rPr lang="ru-RU" sz="1000" dirty="0" smtClean="0"/>
              <a:t> </a:t>
            </a:r>
            <a:r>
              <a:rPr lang="ru-RU" sz="1000" dirty="0"/>
              <a:t>№134 «Об утверждении плана мероприятий («дорожной карты») по погашению (реструктуризации) просроченной кредиторской задолженности по бюджетным обязательствам консолидированного бюджета Новгородской области в период 2018-2020 годов» утвержден график погашения (реструктуризации) просроченной кредиторской задолженности по бюджетным обязательствам местных бюджетов в период 2018-2020 годов,  в том числе и по задолженности по начислениям на оплату труда</a:t>
            </a:r>
            <a:r>
              <a:rPr lang="ru-RU" sz="1000" dirty="0" smtClean="0"/>
              <a:t>.</a:t>
            </a:r>
            <a:endParaRPr lang="ru-RU" sz="1000" dirty="0"/>
          </a:p>
          <a:p>
            <a:endParaRPr lang="ru-RU" sz="10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94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0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463040"/>
            <a:ext cx="788797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«Расходы </a:t>
            </a:r>
            <a:r>
              <a:rPr lang="ru-RU" sz="1200" b="1" dirty="0"/>
              <a:t>бюджета муниципального образования на содержание работников органов местного самоуправления в расчете на одного жителя муниципального </a:t>
            </a:r>
            <a:r>
              <a:rPr lang="ru-RU" sz="1200" b="1" dirty="0" smtClean="0"/>
              <a:t>образования, руб.»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Расходы в расчете на одного жителя муниципального образования за  2018 </a:t>
            </a:r>
            <a:r>
              <a:rPr lang="ru-RU" sz="1200" dirty="0" smtClean="0"/>
              <a:t>г. составили  </a:t>
            </a:r>
            <a:r>
              <a:rPr lang="ru-RU" sz="1200" dirty="0"/>
              <a:t>2 298,16 </a:t>
            </a:r>
            <a:r>
              <a:rPr lang="ru-RU" sz="1200" dirty="0" smtClean="0"/>
              <a:t>руб.</a:t>
            </a:r>
          </a:p>
          <a:p>
            <a:r>
              <a:rPr lang="ru-RU" sz="1200" dirty="0" smtClean="0"/>
              <a:t>В  Батецком, </a:t>
            </a:r>
            <a:r>
              <a:rPr lang="ru-RU" sz="1200" dirty="0" err="1" smtClean="0"/>
              <a:t>Волотовском</a:t>
            </a:r>
            <a:r>
              <a:rPr lang="ru-RU" sz="1200" dirty="0" smtClean="0"/>
              <a:t>, Демянском, </a:t>
            </a:r>
            <a:r>
              <a:rPr lang="ru-RU" sz="1200" dirty="0" err="1" smtClean="0"/>
              <a:t>Марёвском</a:t>
            </a:r>
            <a:r>
              <a:rPr lang="ru-RU" sz="1200" dirty="0" smtClean="0"/>
              <a:t>, Мошенском, </a:t>
            </a:r>
            <a:r>
              <a:rPr lang="ru-RU" sz="1200" dirty="0" err="1" smtClean="0"/>
              <a:t>Поддорском</a:t>
            </a:r>
            <a:r>
              <a:rPr lang="ru-RU" sz="1200" dirty="0" smtClean="0"/>
              <a:t>, Холмском </a:t>
            </a:r>
            <a:r>
              <a:rPr lang="ru-RU" sz="1200" dirty="0"/>
              <a:t>муниципальных районах значение </a:t>
            </a:r>
            <a:r>
              <a:rPr lang="ru-RU" sz="1200" dirty="0" smtClean="0"/>
              <a:t>показателя превышает в 2 раза и  более </a:t>
            </a:r>
            <a:r>
              <a:rPr lang="ru-RU" sz="1200" dirty="0" err="1" smtClean="0"/>
              <a:t>среднеобластной</a:t>
            </a:r>
            <a:r>
              <a:rPr lang="ru-RU" sz="1200" dirty="0" smtClean="0"/>
              <a:t> </a:t>
            </a:r>
            <a:r>
              <a:rPr lang="ru-RU" sz="1200" dirty="0" err="1" smtClean="0"/>
              <a:t>уровнь</a:t>
            </a:r>
            <a:r>
              <a:rPr lang="ru-RU" sz="1200" dirty="0" smtClean="0"/>
              <a:t>, </a:t>
            </a:r>
            <a:r>
              <a:rPr lang="ru-RU" sz="1200" dirty="0"/>
              <a:t>так как данные районы являются малонаселенными, а расходы на содержание работников </a:t>
            </a:r>
            <a:r>
              <a:rPr lang="ru-RU" sz="1200" dirty="0" smtClean="0"/>
              <a:t>ОМСУ предусмотрены, </a:t>
            </a:r>
            <a:r>
              <a:rPr lang="ru-RU" sz="1200" dirty="0"/>
              <a:t>исходя из численности необходимой для эффективного управления районом. </a:t>
            </a:r>
          </a:p>
          <a:p>
            <a:r>
              <a:rPr lang="ru-RU" sz="1200" dirty="0"/>
              <a:t>В Великом </a:t>
            </a:r>
            <a:r>
              <a:rPr lang="ru-RU" sz="1200" dirty="0" smtClean="0"/>
              <a:t>Новгороде и  </a:t>
            </a:r>
            <a:r>
              <a:rPr lang="ru-RU" sz="1200" dirty="0" err="1"/>
              <a:t>Боровичском</a:t>
            </a:r>
            <a:r>
              <a:rPr lang="ru-RU" sz="1200" dirty="0"/>
              <a:t>, Новгородском </a:t>
            </a:r>
            <a:r>
              <a:rPr lang="ru-RU" sz="1200" dirty="0" smtClean="0"/>
              <a:t>муниципальных районах </a:t>
            </a:r>
            <a:r>
              <a:rPr lang="ru-RU" sz="1200" dirty="0"/>
              <a:t>расходы на содержание работников </a:t>
            </a:r>
            <a:r>
              <a:rPr lang="ru-RU" sz="1200" dirty="0" smtClean="0"/>
              <a:t>ОМСУ в </a:t>
            </a:r>
            <a:r>
              <a:rPr lang="ru-RU" sz="1200" dirty="0"/>
              <a:t>расчете на одного жителя ниже среднего областного показателя за счет численности муниципальных образований.</a:t>
            </a:r>
          </a:p>
          <a:p>
            <a:r>
              <a:rPr lang="ru-RU" sz="1200" dirty="0"/>
              <a:t>В целях снижения расходов на содержание работников </a:t>
            </a:r>
            <a:r>
              <a:rPr lang="ru-RU" sz="1200" dirty="0" smtClean="0"/>
              <a:t>ОМСУ рекомендуется </a:t>
            </a:r>
            <a:r>
              <a:rPr lang="ru-RU" sz="1200" dirty="0"/>
              <a:t>продолжить рассмотрение вопроса о сокращении структуры и </a:t>
            </a:r>
            <a:r>
              <a:rPr lang="ru-RU" sz="1200" dirty="0" smtClean="0"/>
              <a:t>численности ОМСУ.</a:t>
            </a:r>
            <a:endParaRPr lang="ru-RU" sz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22960" y="4263390"/>
            <a:ext cx="788797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Наличие в городском округе (муниципальном районе) утвержденного генерального плана городского округа (схемы территориального планирования</a:t>
            </a:r>
            <a:r>
              <a:rPr lang="ru-RU" sz="1200" b="1" dirty="0" smtClean="0"/>
              <a:t>), да/нет»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/>
              <a:t>Генеральный план Великого Новгорода и схемы территориального планирования муниципальных районов разработаны и утверждены в полном объеме.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95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0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960" y="1298148"/>
            <a:ext cx="7887970" cy="5247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/>
              <a:t>«</a:t>
            </a:r>
            <a:r>
              <a:rPr lang="ru-RU" sz="1200" b="1" dirty="0"/>
              <a:t>Удовлетворенность деятельностью органов местного самоуправления городского округа (муниципального района), </a:t>
            </a:r>
            <a:r>
              <a:rPr lang="ru-RU" sz="1200" b="1" dirty="0" smtClean="0"/>
              <a:t>% от </a:t>
            </a:r>
            <a:r>
              <a:rPr lang="ru-RU" sz="1200" b="1" dirty="0"/>
              <a:t>числа </a:t>
            </a:r>
            <a:r>
              <a:rPr lang="ru-RU" sz="1200" b="1" dirty="0" smtClean="0"/>
              <a:t>опрошенных»</a:t>
            </a:r>
          </a:p>
          <a:p>
            <a:endParaRPr lang="ru-RU" sz="1200" dirty="0"/>
          </a:p>
          <a:p>
            <a:r>
              <a:rPr lang="ru-RU" sz="1000" dirty="0" smtClean="0"/>
              <a:t>Значение показателя формируется по результатам </a:t>
            </a:r>
            <a:r>
              <a:rPr lang="ru-RU" sz="1000" dirty="0"/>
              <a:t>независимого </a:t>
            </a:r>
            <a:r>
              <a:rPr lang="ru-RU" sz="1000" dirty="0" smtClean="0"/>
              <a:t>опроса населения и определяется </a:t>
            </a:r>
            <a:r>
              <a:rPr lang="ru-RU" sz="1000" dirty="0"/>
              <a:t>по следующим показателям эффективности деятельности </a:t>
            </a:r>
            <a:r>
              <a:rPr lang="ru-RU" sz="1000" dirty="0" smtClean="0"/>
              <a:t>ОМСУ городского </a:t>
            </a:r>
            <a:r>
              <a:rPr lang="ru-RU" sz="1000" dirty="0"/>
              <a:t>округа и муниципальных районов </a:t>
            </a:r>
            <a:r>
              <a:rPr lang="ru-RU" sz="1000" dirty="0" smtClean="0"/>
              <a:t>области:</a:t>
            </a:r>
            <a:endParaRPr lang="ru-RU" sz="1000" dirty="0"/>
          </a:p>
          <a:p>
            <a:r>
              <a:rPr lang="ru-RU" sz="1000" dirty="0"/>
              <a:t>удовлетворенность населения качеством дошкольного образования детей;</a:t>
            </a:r>
          </a:p>
          <a:p>
            <a:r>
              <a:rPr lang="ru-RU" sz="1000" dirty="0"/>
              <a:t>удовлетворенность населения качеством дополнительного образования детей;</a:t>
            </a:r>
          </a:p>
          <a:p>
            <a:r>
              <a:rPr lang="ru-RU" sz="1000" dirty="0"/>
              <a:t>удовлетворенность населения качеством общего образования;</a:t>
            </a:r>
          </a:p>
          <a:p>
            <a:r>
              <a:rPr lang="ru-RU" sz="1000" dirty="0"/>
              <a:t>удовлетворенность населения качеством предоставляемых услуг в сфере культуры (качеством культурного обслуживания);</a:t>
            </a:r>
          </a:p>
          <a:p>
            <a:r>
              <a:rPr lang="ru-RU" sz="1000" dirty="0"/>
              <a:t>удовлетворенность населения деятельностью органов местного самоуправления;</a:t>
            </a:r>
          </a:p>
          <a:p>
            <a:r>
              <a:rPr lang="ru-RU" sz="1000" dirty="0"/>
              <a:t>удовлетворенность населения жилищно-коммунальными услугами</a:t>
            </a:r>
            <a:r>
              <a:rPr lang="ru-RU" sz="1000" dirty="0" smtClean="0"/>
              <a:t>.</a:t>
            </a:r>
          </a:p>
          <a:p>
            <a:endParaRPr lang="ru-RU" sz="1000" dirty="0"/>
          </a:p>
          <a:p>
            <a:r>
              <a:rPr lang="ru-RU" sz="1100" dirty="0" smtClean="0"/>
              <a:t>По </a:t>
            </a:r>
            <a:r>
              <a:rPr lang="ru-RU" sz="1100" dirty="0"/>
              <a:t>результатам проведенного в 2018 </a:t>
            </a:r>
            <a:r>
              <a:rPr lang="ru-RU" sz="1100" dirty="0" smtClean="0"/>
              <a:t>г. </a:t>
            </a:r>
            <a:r>
              <a:rPr lang="ru-RU" sz="1100" dirty="0"/>
              <a:t>социологического опроса в целом по Новгородской области удовлетворенность населения деятельностью </a:t>
            </a:r>
            <a:r>
              <a:rPr lang="ru-RU" sz="1100" dirty="0" smtClean="0"/>
              <a:t>ОМСУ муниципальных </a:t>
            </a:r>
            <a:r>
              <a:rPr lang="ru-RU" sz="1100" dirty="0"/>
              <a:t>районов и городского округа </a:t>
            </a:r>
            <a:r>
              <a:rPr lang="ru-RU" sz="1100" dirty="0" smtClean="0"/>
              <a:t>области составила 74,1% </a:t>
            </a:r>
            <a:r>
              <a:rPr lang="ru-RU" sz="1100" dirty="0"/>
              <a:t>от числа </a:t>
            </a:r>
            <a:r>
              <a:rPr lang="ru-RU" sz="1100" dirty="0" smtClean="0"/>
              <a:t>опрошенных, к 2017 г. рост на 6,25 </a:t>
            </a:r>
            <a:r>
              <a:rPr lang="ru-RU" sz="1100" dirty="0" err="1" smtClean="0"/>
              <a:t>п.п</a:t>
            </a:r>
            <a:r>
              <a:rPr lang="ru-RU" sz="1100" dirty="0" smtClean="0"/>
              <a:t>.</a:t>
            </a:r>
            <a:endParaRPr lang="ru-RU" sz="1100" dirty="0"/>
          </a:p>
          <a:p>
            <a:r>
              <a:rPr lang="ru-RU" sz="1100" dirty="0"/>
              <a:t>В </a:t>
            </a:r>
            <a:r>
              <a:rPr lang="ru-RU" sz="1100" dirty="0" smtClean="0"/>
              <a:t>5 муниципальных районах </a:t>
            </a:r>
            <a:r>
              <a:rPr lang="ru-RU" sz="1100" dirty="0"/>
              <a:t>области </a:t>
            </a:r>
            <a:r>
              <a:rPr lang="ru-RU" sz="1100" dirty="0" smtClean="0"/>
              <a:t>удовлетворенность населения деятельностью ОМСУ по сравнению с 2017 г. </a:t>
            </a:r>
            <a:r>
              <a:rPr lang="ru-RU" sz="1100" smtClean="0"/>
              <a:t>ухудшилась</a:t>
            </a:r>
            <a:r>
              <a:rPr lang="ru-RU" sz="1100" smtClean="0"/>
              <a:t>: в </a:t>
            </a:r>
            <a:r>
              <a:rPr lang="ru-RU" sz="1100" dirty="0"/>
              <a:t>Хомском (на 9,87 </a:t>
            </a:r>
            <a:r>
              <a:rPr lang="ru-RU" sz="1100" dirty="0" err="1"/>
              <a:t>п.п</a:t>
            </a:r>
            <a:r>
              <a:rPr lang="ru-RU" sz="1100" dirty="0" smtClean="0"/>
              <a:t>.),</a:t>
            </a:r>
            <a:r>
              <a:rPr lang="ru-RU" sz="1100" dirty="0"/>
              <a:t> </a:t>
            </a:r>
            <a:r>
              <a:rPr lang="ru-RU" sz="1100" dirty="0" err="1"/>
              <a:t>Солецком</a:t>
            </a:r>
            <a:r>
              <a:rPr lang="ru-RU" sz="1100" dirty="0"/>
              <a:t> (на 5,43 </a:t>
            </a:r>
            <a:r>
              <a:rPr lang="ru-RU" sz="1100" dirty="0" err="1"/>
              <a:t>п.п</a:t>
            </a:r>
            <a:r>
              <a:rPr lang="ru-RU" sz="1100" dirty="0"/>
              <a:t>.), </a:t>
            </a:r>
            <a:r>
              <a:rPr lang="ru-RU" sz="1100" dirty="0" smtClean="0"/>
              <a:t>Батецком (на 5,25 </a:t>
            </a:r>
            <a:r>
              <a:rPr lang="ru-RU" sz="1100" dirty="0" err="1" smtClean="0"/>
              <a:t>п.п</a:t>
            </a:r>
            <a:r>
              <a:rPr lang="ru-RU" sz="1100" dirty="0" smtClean="0"/>
              <a:t>.), </a:t>
            </a:r>
            <a:r>
              <a:rPr lang="ru-RU" sz="1100" dirty="0" err="1" smtClean="0"/>
              <a:t>Пестовском</a:t>
            </a:r>
            <a:r>
              <a:rPr lang="ru-RU" sz="1100" dirty="0" smtClean="0"/>
              <a:t> (на 3,1 </a:t>
            </a:r>
            <a:r>
              <a:rPr lang="ru-RU" sz="1100" dirty="0" err="1" smtClean="0"/>
              <a:t>п.п</a:t>
            </a:r>
            <a:r>
              <a:rPr lang="ru-RU" sz="1100" dirty="0" smtClean="0"/>
              <a:t>.), </a:t>
            </a:r>
            <a:r>
              <a:rPr lang="ru-RU" sz="1100" dirty="0" err="1" smtClean="0"/>
              <a:t>Поддорском</a:t>
            </a:r>
            <a:r>
              <a:rPr lang="ru-RU" sz="1100" dirty="0" smtClean="0"/>
              <a:t> (на 0,28 </a:t>
            </a:r>
            <a:r>
              <a:rPr lang="ru-RU" sz="1100" dirty="0" err="1" smtClean="0"/>
              <a:t>п.п</a:t>
            </a:r>
            <a:r>
              <a:rPr lang="ru-RU" sz="1100" dirty="0" smtClean="0"/>
              <a:t>.). </a:t>
            </a:r>
          </a:p>
          <a:p>
            <a:endParaRPr lang="ru-RU" sz="1100" dirty="0" smtClean="0"/>
          </a:p>
          <a:p>
            <a:r>
              <a:rPr lang="ru-RU" sz="1100" dirty="0" smtClean="0"/>
              <a:t>Немногочисленные </a:t>
            </a:r>
            <a:r>
              <a:rPr lang="ru-RU" sz="1100" dirty="0"/>
              <a:t>положительные комментарии участников опроса сводятся к тому, что сотрудники Администраций муниципалитетов </a:t>
            </a:r>
            <a:r>
              <a:rPr lang="ru-RU" sz="1100" dirty="0" smtClean="0"/>
              <a:t>«если </a:t>
            </a:r>
            <a:r>
              <a:rPr lang="ru-RU" sz="1100" dirty="0"/>
              <a:t>обратишься в пределах их компетенции – помогут», «стараются по мере возможности», «работают очень хорошо», но «не все в их силах», «много всего сделали в районе», «наводят порядок», «молодцы», при том, что «они стараются, только недостаточное финансирование районов», «делают много, но в пределах бюджета», «нет денег в районе».</a:t>
            </a:r>
          </a:p>
          <a:p>
            <a:r>
              <a:rPr lang="ru-RU" sz="1100" dirty="0"/>
              <a:t>Причина оценки является следствием низкого уровня социального оптимизма </a:t>
            </a:r>
            <a:r>
              <a:rPr lang="ru-RU" sz="1100" dirty="0" smtClean="0"/>
              <a:t>населения </a:t>
            </a:r>
            <a:r>
              <a:rPr lang="ru-RU" sz="1100" dirty="0"/>
              <a:t>области в целом, а также недостаточной удовлетворенностью социально-экономической ситуацией в месте </a:t>
            </a:r>
            <a:r>
              <a:rPr lang="ru-RU" sz="1100" dirty="0" smtClean="0"/>
              <a:t>проживания.</a:t>
            </a:r>
          </a:p>
          <a:p>
            <a:r>
              <a:rPr lang="ru-RU" sz="1100" dirty="0" smtClean="0"/>
              <a:t>При </a:t>
            </a:r>
            <a:r>
              <a:rPr lang="ru-RU" sz="1100" dirty="0"/>
              <a:t>выявлении наиболее острых проблем в районах респонденты чаще отмечали экономические</a:t>
            </a:r>
            <a:r>
              <a:rPr lang="ru-RU" sz="1100" dirty="0" smtClean="0"/>
              <a:t>:</a:t>
            </a:r>
          </a:p>
          <a:p>
            <a:r>
              <a:rPr lang="ru-RU" sz="1100" dirty="0" smtClean="0"/>
              <a:t>рост </a:t>
            </a:r>
            <a:r>
              <a:rPr lang="ru-RU" sz="1100" dirty="0"/>
              <a:t>цен на товары и </a:t>
            </a:r>
            <a:r>
              <a:rPr lang="ru-RU" sz="1100" dirty="0" smtClean="0"/>
              <a:t>услуги, опережающий </a:t>
            </a:r>
            <a:r>
              <a:rPr lang="ru-RU" sz="1100" dirty="0"/>
              <a:t>рост </a:t>
            </a:r>
            <a:r>
              <a:rPr lang="ru-RU" sz="1100" dirty="0" smtClean="0"/>
              <a:t>доходов, плохое </a:t>
            </a:r>
            <a:r>
              <a:rPr lang="ru-RU" sz="1100" dirty="0"/>
              <a:t>материальное положение жителей </a:t>
            </a:r>
            <a:r>
              <a:rPr lang="ru-RU" sz="1100" dirty="0" smtClean="0"/>
              <a:t>области, безработицу.</a:t>
            </a:r>
          </a:p>
          <a:p>
            <a:endParaRPr lang="ru-RU" sz="1100" dirty="0" smtClean="0"/>
          </a:p>
          <a:p>
            <a:r>
              <a:rPr lang="ru-RU" sz="1100" dirty="0"/>
              <a:t>ОМСУ муниципальных районов и городского округа необходимо</a:t>
            </a:r>
            <a:r>
              <a:rPr lang="ru-RU" sz="1100" dirty="0" smtClean="0"/>
              <a:t>:</a:t>
            </a:r>
          </a:p>
          <a:p>
            <a:r>
              <a:rPr lang="ru-RU" sz="1100" dirty="0" smtClean="0"/>
              <a:t>продолжить </a:t>
            </a:r>
            <a:r>
              <a:rPr lang="ru-RU" sz="1100" dirty="0"/>
              <a:t>работу по обеспечению информационной открытости деятельности ОМСУ</a:t>
            </a:r>
            <a:r>
              <a:rPr lang="ru-RU" sz="1100" dirty="0" smtClean="0"/>
              <a:t>;</a:t>
            </a:r>
          </a:p>
          <a:p>
            <a:r>
              <a:rPr lang="ru-RU" sz="1100" dirty="0" smtClean="0"/>
              <a:t>проводить </a:t>
            </a:r>
            <a:r>
              <a:rPr lang="ru-RU" sz="1100" dirty="0"/>
              <a:t>публичные отчеты руководителей ОМСУ, встречи представителей ОМСУ с различными категориями </a:t>
            </a:r>
            <a:r>
              <a:rPr lang="ru-RU" sz="1100" dirty="0" smtClean="0"/>
              <a:t>населения;</a:t>
            </a:r>
          </a:p>
          <a:p>
            <a:r>
              <a:rPr lang="ru-RU" sz="1100" dirty="0" smtClean="0"/>
              <a:t>повышать </a:t>
            </a:r>
            <a:r>
              <a:rPr lang="ru-RU" sz="1100" dirty="0"/>
              <a:t>качество предоставления муниципальных услуг. 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822960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96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0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5564" y="1365813"/>
            <a:ext cx="7887970" cy="52937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4.9. Энергосбережение и повышение энергетической эффективности</a:t>
            </a:r>
          </a:p>
          <a:p>
            <a:r>
              <a:rPr lang="ru-RU" sz="1200" b="1" dirty="0" smtClean="0"/>
              <a:t>«Удельная </a:t>
            </a:r>
            <a:r>
              <a:rPr lang="ru-RU" sz="1200" b="1" dirty="0"/>
              <a:t>величина потребления энергетических ресурсов в многоквартирных домах: электрическая </a:t>
            </a:r>
            <a:r>
              <a:rPr lang="ru-RU" sz="1200" b="1" dirty="0" smtClean="0"/>
              <a:t>энергия </a:t>
            </a:r>
            <a:r>
              <a:rPr lang="ru-RU" sz="1200" b="1" dirty="0"/>
              <a:t>(кВт/ч на 1 проживающего</a:t>
            </a:r>
            <a:r>
              <a:rPr lang="ru-RU" sz="1200" b="1" dirty="0" smtClean="0"/>
              <a:t>),  </a:t>
            </a:r>
            <a:r>
              <a:rPr lang="ru-RU" sz="1200" b="1" dirty="0"/>
              <a:t>тепловая энергия (Гкал на 1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 </a:t>
            </a:r>
            <a:r>
              <a:rPr lang="ru-RU" sz="1200" b="1" dirty="0"/>
              <a:t>общей </a:t>
            </a:r>
            <a:r>
              <a:rPr lang="ru-RU" sz="1200" b="1" dirty="0" smtClean="0"/>
              <a:t>площади), </a:t>
            </a:r>
            <a:r>
              <a:rPr lang="ru-RU" sz="1200" b="1" dirty="0"/>
              <a:t>горячая вода (</a:t>
            </a:r>
            <a:r>
              <a:rPr lang="ru-RU" sz="1200" b="1" dirty="0" err="1" smtClean="0"/>
              <a:t>куб.м</a:t>
            </a:r>
            <a:r>
              <a:rPr lang="ru-RU" sz="1200" b="1" dirty="0" smtClean="0"/>
              <a:t> </a:t>
            </a:r>
            <a:r>
              <a:rPr lang="ru-RU" sz="1200" b="1" dirty="0"/>
              <a:t>на 1 </a:t>
            </a:r>
            <a:r>
              <a:rPr lang="ru-RU" sz="1200" b="1" dirty="0" smtClean="0"/>
              <a:t>проживающего), </a:t>
            </a:r>
            <a:r>
              <a:rPr lang="ru-RU" sz="1200" b="1" dirty="0"/>
              <a:t>холодная вода (</a:t>
            </a:r>
            <a:r>
              <a:rPr lang="ru-RU" sz="1200" b="1" dirty="0" err="1" smtClean="0"/>
              <a:t>куб.м</a:t>
            </a:r>
            <a:r>
              <a:rPr lang="ru-RU" sz="1200" b="1" dirty="0" smtClean="0"/>
              <a:t> </a:t>
            </a:r>
            <a:r>
              <a:rPr lang="ru-RU" sz="1200" b="1" dirty="0"/>
              <a:t>на 1 </a:t>
            </a:r>
            <a:r>
              <a:rPr lang="ru-RU" sz="1200" b="1" dirty="0" smtClean="0"/>
              <a:t>проживающего), </a:t>
            </a:r>
            <a:r>
              <a:rPr lang="ru-RU" sz="1200" b="1" dirty="0"/>
              <a:t>природный газ (</a:t>
            </a:r>
            <a:r>
              <a:rPr lang="ru-RU" sz="1200" b="1" dirty="0" err="1" smtClean="0"/>
              <a:t>куб.м</a:t>
            </a:r>
            <a:r>
              <a:rPr lang="ru-RU" sz="1200" b="1" dirty="0" smtClean="0"/>
              <a:t> </a:t>
            </a:r>
            <a:r>
              <a:rPr lang="ru-RU" sz="1200" b="1" dirty="0"/>
              <a:t>на 1 </a:t>
            </a:r>
            <a:r>
              <a:rPr lang="ru-RU" sz="1200" b="1" dirty="0" smtClean="0"/>
              <a:t>проживающего)»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err="1" smtClean="0"/>
              <a:t>Среднеобластные</a:t>
            </a:r>
            <a:r>
              <a:rPr lang="ru-RU" sz="1200" dirty="0" smtClean="0"/>
              <a:t> значения </a:t>
            </a:r>
            <a:r>
              <a:rPr lang="ru-RU" sz="1200" dirty="0"/>
              <a:t>показателя в части электрической энергии, тепловой энергии, горячей воды, холодной воды и природного газа в 2018 </a:t>
            </a:r>
            <a:r>
              <a:rPr lang="ru-RU" sz="1200" dirty="0" smtClean="0"/>
              <a:t>г. </a:t>
            </a:r>
            <a:r>
              <a:rPr lang="ru-RU" sz="1200" dirty="0"/>
              <a:t>имеют  динамику снижения.</a:t>
            </a:r>
          </a:p>
          <a:p>
            <a:r>
              <a:rPr lang="ru-RU" sz="1200" dirty="0"/>
              <a:t>В 2018 </a:t>
            </a:r>
            <a:r>
              <a:rPr lang="ru-RU" sz="1200" dirty="0" smtClean="0"/>
              <a:t>г. </a:t>
            </a:r>
            <a:r>
              <a:rPr lang="ru-RU" sz="1200" dirty="0"/>
              <a:t>по области значение показателя составило: электрическая энергия 659,35 кВт/час на 1 проживающего (к 2017 </a:t>
            </a:r>
            <a:r>
              <a:rPr lang="ru-RU" sz="1200" dirty="0" smtClean="0"/>
              <a:t>г. </a:t>
            </a:r>
            <a:r>
              <a:rPr lang="ru-RU" sz="1200" dirty="0"/>
              <a:t>снижение на 3,7%), тепловая энергия 0,17 Гкал на 1 </a:t>
            </a:r>
            <a:r>
              <a:rPr lang="ru-RU" sz="1200" dirty="0" err="1"/>
              <a:t>кв.м</a:t>
            </a:r>
            <a:r>
              <a:rPr lang="ru-RU" sz="1200" dirty="0"/>
              <a:t>. </a:t>
            </a:r>
            <a:r>
              <a:rPr lang="ru-RU" sz="1200" dirty="0" smtClean="0"/>
              <a:t>(к 2017 г. снижение на </a:t>
            </a:r>
            <a:r>
              <a:rPr lang="ru-RU" sz="1200" dirty="0"/>
              <a:t>5,6%), горячая вода 19,96 куб. м на 1 проживающего (к 2017 </a:t>
            </a:r>
            <a:r>
              <a:rPr lang="ru-RU" sz="1200" dirty="0" smtClean="0"/>
              <a:t>г. </a:t>
            </a:r>
            <a:r>
              <a:rPr lang="ru-RU" sz="1200" dirty="0"/>
              <a:t>снижение на 2,8%), холодная вода 44,43 куб. м на 1 проживающего (к 2017 </a:t>
            </a:r>
            <a:r>
              <a:rPr lang="ru-RU" sz="1200" dirty="0" smtClean="0"/>
              <a:t>г. </a:t>
            </a:r>
            <a:r>
              <a:rPr lang="ru-RU" sz="1200" dirty="0"/>
              <a:t>снижение на 0,4%), природный газ 194,86 куб. м на 1 проживающего (к 2017 </a:t>
            </a:r>
            <a:r>
              <a:rPr lang="ru-RU" sz="1200" dirty="0" smtClean="0"/>
              <a:t>г. </a:t>
            </a:r>
            <a:r>
              <a:rPr lang="ru-RU" sz="1200" dirty="0"/>
              <a:t>снижение на 1,1%).</a:t>
            </a:r>
          </a:p>
          <a:p>
            <a:r>
              <a:rPr lang="ru-RU" sz="1200" dirty="0"/>
              <a:t>Рекомендуемые меры: сохранить снижение показателя в части электрической энергии, тепловой энергии, горячей воды, холодной воды и природного газа.</a:t>
            </a:r>
          </a:p>
          <a:p>
            <a:endParaRPr lang="ru-RU" sz="1200" dirty="0"/>
          </a:p>
          <a:p>
            <a:r>
              <a:rPr lang="ru-RU" sz="1200" b="1" dirty="0" smtClean="0"/>
              <a:t>«</a:t>
            </a:r>
            <a:r>
              <a:rPr lang="ru-RU" sz="1200" b="1" dirty="0"/>
              <a:t>Удельная величина потребления энергетических ресурсов муниципальными бюджетными учреждениями: электрическая энергия (кВт/ч на 1 </a:t>
            </a:r>
            <a:r>
              <a:rPr lang="ru-RU" sz="1200" b="1" dirty="0" smtClean="0"/>
              <a:t>чел. населения), </a:t>
            </a:r>
            <a:r>
              <a:rPr lang="ru-RU" sz="1200" b="1" dirty="0"/>
              <a:t>тепловая энергия (Гкал на 1 </a:t>
            </a:r>
            <a:r>
              <a:rPr lang="ru-RU" sz="1200" b="1" dirty="0" err="1" smtClean="0"/>
              <a:t>кв.м</a:t>
            </a:r>
            <a:r>
              <a:rPr lang="ru-RU" sz="1200" b="1" dirty="0" smtClean="0"/>
              <a:t> </a:t>
            </a:r>
            <a:r>
              <a:rPr lang="ru-RU" sz="1200" b="1" dirty="0"/>
              <a:t>общей </a:t>
            </a:r>
            <a:r>
              <a:rPr lang="ru-RU" sz="1200" b="1" dirty="0" smtClean="0"/>
              <a:t>площади), </a:t>
            </a:r>
            <a:r>
              <a:rPr lang="ru-RU" sz="1200" b="1" dirty="0"/>
              <a:t>горячая вода (</a:t>
            </a:r>
            <a:r>
              <a:rPr lang="ru-RU" sz="1200" b="1" dirty="0" err="1" smtClean="0"/>
              <a:t>куб.м</a:t>
            </a:r>
            <a:r>
              <a:rPr lang="ru-RU" sz="1200" b="1" dirty="0" smtClean="0"/>
              <a:t> </a:t>
            </a:r>
            <a:r>
              <a:rPr lang="ru-RU" sz="1200" b="1" dirty="0"/>
              <a:t>на 1 </a:t>
            </a:r>
            <a:r>
              <a:rPr lang="ru-RU" sz="1200" b="1" dirty="0" smtClean="0"/>
              <a:t>чел. населения), </a:t>
            </a:r>
            <a:r>
              <a:rPr lang="ru-RU" sz="1200" b="1" dirty="0"/>
              <a:t>холодная вода (</a:t>
            </a:r>
            <a:r>
              <a:rPr lang="ru-RU" sz="1200" b="1" dirty="0" err="1" smtClean="0"/>
              <a:t>куб.м</a:t>
            </a:r>
            <a:r>
              <a:rPr lang="ru-RU" sz="1200" b="1" dirty="0" smtClean="0"/>
              <a:t> </a:t>
            </a:r>
            <a:r>
              <a:rPr lang="ru-RU" sz="1200" b="1" dirty="0"/>
              <a:t>на 1 </a:t>
            </a:r>
            <a:r>
              <a:rPr lang="ru-RU" sz="1200" b="1" dirty="0" smtClean="0"/>
              <a:t>чел. населения), </a:t>
            </a:r>
            <a:r>
              <a:rPr lang="ru-RU" sz="1200" b="1" dirty="0"/>
              <a:t>природный газ (куб. м на 1 </a:t>
            </a:r>
            <a:r>
              <a:rPr lang="ru-RU" sz="1200" b="1" dirty="0" smtClean="0"/>
              <a:t>чел. населения)»</a:t>
            </a:r>
            <a:endParaRPr lang="ru-RU" sz="1200" b="1" dirty="0"/>
          </a:p>
          <a:p>
            <a:endParaRPr lang="ru-RU" sz="1200" dirty="0"/>
          </a:p>
          <a:p>
            <a:r>
              <a:rPr lang="ru-RU" sz="1200" dirty="0" smtClean="0"/>
              <a:t>В </a:t>
            </a:r>
            <a:r>
              <a:rPr lang="ru-RU" sz="1200" dirty="0"/>
              <a:t>2018 </a:t>
            </a:r>
            <a:r>
              <a:rPr lang="ru-RU" sz="1200" dirty="0" smtClean="0"/>
              <a:t>г. </a:t>
            </a:r>
            <a:r>
              <a:rPr lang="ru-RU" sz="1200" dirty="0"/>
              <a:t>по области значение показателя составило</a:t>
            </a:r>
            <a:r>
              <a:rPr lang="ru-RU" sz="1200" dirty="0" smtClean="0"/>
              <a:t>:</a:t>
            </a:r>
          </a:p>
          <a:p>
            <a:r>
              <a:rPr lang="ru-RU" sz="1200" dirty="0" smtClean="0"/>
              <a:t>электрическая </a:t>
            </a:r>
            <a:r>
              <a:rPr lang="ru-RU" sz="1200" dirty="0"/>
              <a:t>энергия 103,93 кВт/ч  на 1 </a:t>
            </a:r>
            <a:r>
              <a:rPr lang="ru-RU" sz="1200" dirty="0" smtClean="0"/>
              <a:t>чел. </a:t>
            </a:r>
            <a:r>
              <a:rPr lang="ru-RU" sz="1200" dirty="0"/>
              <a:t>населения (к 2017 </a:t>
            </a:r>
            <a:r>
              <a:rPr lang="ru-RU" sz="1200" dirty="0" smtClean="0"/>
              <a:t>г. </a:t>
            </a:r>
            <a:r>
              <a:rPr lang="ru-RU" sz="1200" dirty="0"/>
              <a:t>снижение на 13,1</a:t>
            </a:r>
            <a:r>
              <a:rPr lang="ru-RU" sz="1200" dirty="0" smtClean="0"/>
              <a:t>%);</a:t>
            </a:r>
            <a:endParaRPr lang="ru-RU" sz="1200" dirty="0"/>
          </a:p>
          <a:p>
            <a:r>
              <a:rPr lang="ru-RU" sz="1200" dirty="0" smtClean="0"/>
              <a:t>тепловой </a:t>
            </a:r>
            <a:r>
              <a:rPr lang="ru-RU" sz="1200" dirty="0"/>
              <a:t>энергии - 0,16 Гкал на 1 </a:t>
            </a:r>
            <a:r>
              <a:rPr lang="ru-RU" sz="1200" dirty="0" err="1"/>
              <a:t>кв.м</a:t>
            </a:r>
            <a:r>
              <a:rPr lang="ru-RU" sz="1200" dirty="0"/>
              <a:t>. общей площади (к 2017 </a:t>
            </a:r>
            <a:r>
              <a:rPr lang="ru-RU" sz="1200" dirty="0" smtClean="0"/>
              <a:t>г. </a:t>
            </a:r>
            <a:r>
              <a:rPr lang="ru-RU" sz="1200" dirty="0"/>
              <a:t>рост на 6,7</a:t>
            </a:r>
            <a:r>
              <a:rPr lang="ru-RU" sz="1200" dirty="0" smtClean="0"/>
              <a:t>%);</a:t>
            </a:r>
          </a:p>
          <a:p>
            <a:r>
              <a:rPr lang="ru-RU" sz="1200" dirty="0" smtClean="0"/>
              <a:t>горячая </a:t>
            </a:r>
            <a:r>
              <a:rPr lang="ru-RU" sz="1200" dirty="0"/>
              <a:t>вода </a:t>
            </a:r>
            <a:r>
              <a:rPr lang="ru-RU" sz="1200" dirty="0" smtClean="0"/>
              <a:t>- 0,34 </a:t>
            </a:r>
            <a:r>
              <a:rPr lang="ru-RU" sz="1200" dirty="0"/>
              <a:t>куб. м на 1 чел. населения (к 2017 г. снижение на 2,9</a:t>
            </a:r>
            <a:r>
              <a:rPr lang="ru-RU" sz="1200" dirty="0" smtClean="0"/>
              <a:t>%);</a:t>
            </a:r>
            <a:endParaRPr lang="ru-RU" sz="1200" dirty="0"/>
          </a:p>
          <a:p>
            <a:r>
              <a:rPr lang="ru-RU" sz="1200" dirty="0" smtClean="0"/>
              <a:t>холодной </a:t>
            </a:r>
            <a:r>
              <a:rPr lang="ru-RU" sz="1200"/>
              <a:t>воды </a:t>
            </a:r>
            <a:r>
              <a:rPr lang="ru-RU" sz="1200" smtClean="0"/>
              <a:t>- </a:t>
            </a:r>
            <a:r>
              <a:rPr lang="ru-RU" sz="1200" dirty="0"/>
              <a:t>0,89 </a:t>
            </a:r>
            <a:r>
              <a:rPr lang="ru-RU" sz="1200" dirty="0" err="1"/>
              <a:t>куб.м</a:t>
            </a:r>
            <a:r>
              <a:rPr lang="ru-RU" sz="1200" dirty="0"/>
              <a:t>. на 1 </a:t>
            </a:r>
            <a:r>
              <a:rPr lang="ru-RU" sz="1200" dirty="0" smtClean="0"/>
              <a:t>чел. </a:t>
            </a:r>
            <a:r>
              <a:rPr lang="ru-RU" sz="1200" dirty="0"/>
              <a:t>населения (к 2017 </a:t>
            </a:r>
            <a:r>
              <a:rPr lang="ru-RU" sz="1200" dirty="0" smtClean="0"/>
              <a:t>г. </a:t>
            </a:r>
            <a:r>
              <a:rPr lang="ru-RU" sz="1200" dirty="0"/>
              <a:t>рост на </a:t>
            </a:r>
            <a:r>
              <a:rPr lang="ru-RU" sz="1200" dirty="0" smtClean="0"/>
              <a:t>3,5%);</a:t>
            </a:r>
          </a:p>
          <a:p>
            <a:r>
              <a:rPr lang="ru-RU" sz="1200" dirty="0" smtClean="0"/>
              <a:t>природного </a:t>
            </a:r>
            <a:r>
              <a:rPr lang="ru-RU" sz="1200" dirty="0"/>
              <a:t>газа - 5,50 куб. м на 1 </a:t>
            </a:r>
            <a:r>
              <a:rPr lang="ru-RU" sz="1200" dirty="0" err="1" smtClean="0"/>
              <a:t>чел.населения</a:t>
            </a:r>
            <a:r>
              <a:rPr lang="ru-RU" sz="1200" dirty="0" smtClean="0"/>
              <a:t> </a:t>
            </a:r>
            <a:r>
              <a:rPr lang="ru-RU" sz="1200" dirty="0"/>
              <a:t>(к 2017 </a:t>
            </a:r>
            <a:r>
              <a:rPr lang="ru-RU" sz="1200" dirty="0" smtClean="0"/>
              <a:t>г. рост </a:t>
            </a:r>
            <a:r>
              <a:rPr lang="ru-RU" sz="1200" dirty="0"/>
              <a:t>на </a:t>
            </a:r>
            <a:r>
              <a:rPr lang="ru-RU" sz="1200" dirty="0" smtClean="0"/>
              <a:t>11,8%).</a:t>
            </a:r>
            <a:endParaRPr lang="ru-RU" sz="1200" dirty="0"/>
          </a:p>
          <a:p>
            <a:r>
              <a:rPr lang="ru-RU" sz="1200" dirty="0"/>
              <a:t>Рекомендуемые меры</a:t>
            </a:r>
            <a:r>
              <a:rPr lang="ru-RU" sz="1200" dirty="0" smtClean="0"/>
              <a:t>:</a:t>
            </a:r>
          </a:p>
          <a:p>
            <a:r>
              <a:rPr lang="ru-RU" sz="1200" dirty="0" smtClean="0"/>
              <a:t>сохранить </a:t>
            </a:r>
            <a:r>
              <a:rPr lang="ru-RU" sz="1200" dirty="0"/>
              <a:t>снижение показателя в части горячей воды и электрической </a:t>
            </a:r>
            <a:r>
              <a:rPr lang="ru-RU" sz="1200" dirty="0" smtClean="0"/>
              <a:t>энергии;</a:t>
            </a:r>
          </a:p>
          <a:p>
            <a:r>
              <a:rPr lang="ru-RU" sz="1200" dirty="0" smtClean="0"/>
              <a:t>принять </a:t>
            </a:r>
            <a:r>
              <a:rPr lang="ru-RU" sz="1200" dirty="0"/>
              <a:t>меры для снижения показателя в части тепловой энергии, холодной воды и природного газа.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797444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97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0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797444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98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218544" y="2093641"/>
            <a:ext cx="4572000" cy="127663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ru-RU" sz="1539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j-ea"/>
                <a:cs typeface="Tahoma" pitchFamily="34" charset="0"/>
              </a:rPr>
              <a:t>ИТОГИ КОМПЛЕКСНОЙ ОЦЕНКИ ЗНАЧЕНИЙ ПОКАЗАТЕЛЕЙ ДЕЯТЕЛЬНОСТИ ОРГАНОВ МЕСТНОГО САМОУПРАВЛЕНИЯ ГОРОДСКОГО ОКРУГА И МУНИЦИПАЛЬНЫХ РАЙОНОВ ОБЛАСТИ за 2017 г.</a:t>
            </a:r>
            <a:endParaRPr kumimoji="0" lang="ru-RU" sz="18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629587" y="1358101"/>
            <a:ext cx="8349521" cy="6110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indent="0" fontAlgn="auto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5</a:t>
            </a:r>
            <a:r>
              <a:rPr lang="en-US" sz="1400" b="1" dirty="0">
                <a:solidFill>
                  <a:prstClr val="black"/>
                </a:solidFill>
                <a:cs typeface="Times New Roman" pitchFamily="18" charset="0"/>
              </a:rPr>
              <a:t>. </a:t>
            </a:r>
            <a:r>
              <a:rPr lang="ru-RU" sz="1400" b="1" dirty="0">
                <a:solidFill>
                  <a:prstClr val="black"/>
                </a:solidFill>
                <a:cs typeface="Times New Roman" pitchFamily="18" charset="0"/>
              </a:rPr>
              <a:t>ИТОГИ КОМПЛЕКСНОЙ ОЦЕНКИ ЗНАЧЕНИЙ ПОКАЗАТЕЛЕЙ ДЕЯТЕЛЬНОСТИ ОРГАНОВ МЕСТНОГО САМОУПРАВЛЕНИЯ ГОРОДСКОГО ОКРУГА И МУНИЦИПАЛЬНЫХ РАЙОНОВ ОБЛАСТИ за 2018 г.</a:t>
            </a:r>
          </a:p>
        </p:txBody>
      </p:sp>
      <p:grpSp>
        <p:nvGrpSpPr>
          <p:cNvPr id="9" name="Группа 8"/>
          <p:cNvGrpSpPr>
            <a:grpSpLocks noChangeAspect="1"/>
          </p:cNvGrpSpPr>
          <p:nvPr/>
        </p:nvGrpSpPr>
        <p:grpSpPr>
          <a:xfrm>
            <a:off x="247945" y="2151991"/>
            <a:ext cx="5082560" cy="3694062"/>
            <a:chOff x="2066017" y="1470325"/>
            <a:chExt cx="4018427" cy="2920638"/>
          </a:xfrm>
        </p:grpSpPr>
        <p:grpSp>
          <p:nvGrpSpPr>
            <p:cNvPr id="10" name="Группа 9"/>
            <p:cNvGrpSpPr/>
            <p:nvPr/>
          </p:nvGrpSpPr>
          <p:grpSpPr>
            <a:xfrm>
              <a:off x="2066017" y="1470325"/>
              <a:ext cx="4018427" cy="2920638"/>
              <a:chOff x="2084387" y="1404937"/>
              <a:chExt cx="6880225" cy="5000625"/>
            </a:xfrm>
            <a:solidFill>
              <a:srgbClr val="D7E4BD"/>
            </a:solidFill>
          </p:grpSpPr>
          <p:sp>
            <p:nvSpPr>
              <p:cNvPr id="34" name="Freeform 9"/>
              <p:cNvSpPr/>
              <p:nvPr/>
            </p:nvSpPr>
            <p:spPr bwMode="auto">
              <a:xfrm>
                <a:off x="5199062" y="2820987"/>
                <a:ext cx="1252537" cy="1314450"/>
              </a:xfrm>
              <a:custGeom>
                <a:avLst/>
                <a:gdLst>
                  <a:gd name="connsiteX0" fmla="*/ 428625 w 1252537"/>
                  <a:gd name="connsiteY0" fmla="*/ 28575 h 1314450"/>
                  <a:gd name="connsiteX1" fmla="*/ 514350 w 1252537"/>
                  <a:gd name="connsiteY1" fmla="*/ 0 h 1314450"/>
                  <a:gd name="connsiteX2" fmla="*/ 683419 w 1252537"/>
                  <a:gd name="connsiteY2" fmla="*/ 57150 h 1314450"/>
                  <a:gd name="connsiteX3" fmla="*/ 681037 w 1252537"/>
                  <a:gd name="connsiteY3" fmla="*/ 142875 h 1314450"/>
                  <a:gd name="connsiteX4" fmla="*/ 759619 w 1252537"/>
                  <a:gd name="connsiteY4" fmla="*/ 171450 h 1314450"/>
                  <a:gd name="connsiteX5" fmla="*/ 826294 w 1252537"/>
                  <a:gd name="connsiteY5" fmla="*/ 261937 h 1314450"/>
                  <a:gd name="connsiteX6" fmla="*/ 926306 w 1252537"/>
                  <a:gd name="connsiteY6" fmla="*/ 257175 h 1314450"/>
                  <a:gd name="connsiteX7" fmla="*/ 938212 w 1252537"/>
                  <a:gd name="connsiteY7" fmla="*/ 345281 h 1314450"/>
                  <a:gd name="connsiteX8" fmla="*/ 985837 w 1252537"/>
                  <a:gd name="connsiteY8" fmla="*/ 333375 h 1314450"/>
                  <a:gd name="connsiteX9" fmla="*/ 1042987 w 1252537"/>
                  <a:gd name="connsiteY9" fmla="*/ 445294 h 1314450"/>
                  <a:gd name="connsiteX10" fmla="*/ 1042987 w 1252537"/>
                  <a:gd name="connsiteY10" fmla="*/ 445294 h 1314450"/>
                  <a:gd name="connsiteX11" fmla="*/ 1126331 w 1252537"/>
                  <a:gd name="connsiteY11" fmla="*/ 473869 h 1314450"/>
                  <a:gd name="connsiteX12" fmla="*/ 1104900 w 1252537"/>
                  <a:gd name="connsiteY12" fmla="*/ 592931 h 1314450"/>
                  <a:gd name="connsiteX13" fmla="*/ 1021556 w 1252537"/>
                  <a:gd name="connsiteY13" fmla="*/ 592931 h 1314450"/>
                  <a:gd name="connsiteX14" fmla="*/ 1000125 w 1252537"/>
                  <a:gd name="connsiteY14" fmla="*/ 635794 h 1314450"/>
                  <a:gd name="connsiteX15" fmla="*/ 1062037 w 1252537"/>
                  <a:gd name="connsiteY15" fmla="*/ 821531 h 1314450"/>
                  <a:gd name="connsiteX16" fmla="*/ 1050131 w 1252537"/>
                  <a:gd name="connsiteY16" fmla="*/ 888206 h 1314450"/>
                  <a:gd name="connsiteX17" fmla="*/ 1100137 w 1252537"/>
                  <a:gd name="connsiteY17" fmla="*/ 914400 h 1314450"/>
                  <a:gd name="connsiteX18" fmla="*/ 1090612 w 1252537"/>
                  <a:gd name="connsiteY18" fmla="*/ 966787 h 1314450"/>
                  <a:gd name="connsiteX19" fmla="*/ 1188244 w 1252537"/>
                  <a:gd name="connsiteY19" fmla="*/ 1014412 h 1314450"/>
                  <a:gd name="connsiteX20" fmla="*/ 1188244 w 1252537"/>
                  <a:gd name="connsiteY20" fmla="*/ 1042987 h 1314450"/>
                  <a:gd name="connsiteX21" fmla="*/ 1252537 w 1252537"/>
                  <a:gd name="connsiteY21" fmla="*/ 1071562 h 1314450"/>
                  <a:gd name="connsiteX22" fmla="*/ 1214437 w 1252537"/>
                  <a:gd name="connsiteY22" fmla="*/ 1133475 h 1314450"/>
                  <a:gd name="connsiteX23" fmla="*/ 1178719 w 1252537"/>
                  <a:gd name="connsiteY23" fmla="*/ 1154906 h 1314450"/>
                  <a:gd name="connsiteX24" fmla="*/ 1169194 w 1252537"/>
                  <a:gd name="connsiteY24" fmla="*/ 1212056 h 1314450"/>
                  <a:gd name="connsiteX25" fmla="*/ 1147762 w 1252537"/>
                  <a:gd name="connsiteY25" fmla="*/ 1214437 h 1314450"/>
                  <a:gd name="connsiteX26" fmla="*/ 1109662 w 1252537"/>
                  <a:gd name="connsiteY26" fmla="*/ 1216819 h 1314450"/>
                  <a:gd name="connsiteX27" fmla="*/ 1064419 w 1252537"/>
                  <a:gd name="connsiteY27" fmla="*/ 1266825 h 1314450"/>
                  <a:gd name="connsiteX28" fmla="*/ 1028700 w 1252537"/>
                  <a:gd name="connsiteY28" fmla="*/ 1314450 h 1314450"/>
                  <a:gd name="connsiteX29" fmla="*/ 954881 w 1252537"/>
                  <a:gd name="connsiteY29" fmla="*/ 1243012 h 1314450"/>
                  <a:gd name="connsiteX30" fmla="*/ 952500 w 1252537"/>
                  <a:gd name="connsiteY30" fmla="*/ 1212056 h 1314450"/>
                  <a:gd name="connsiteX31" fmla="*/ 854869 w 1252537"/>
                  <a:gd name="connsiteY31" fmla="*/ 1195387 h 1314450"/>
                  <a:gd name="connsiteX32" fmla="*/ 790575 w 1252537"/>
                  <a:gd name="connsiteY32" fmla="*/ 1169194 h 1314450"/>
                  <a:gd name="connsiteX33" fmla="*/ 742950 w 1252537"/>
                  <a:gd name="connsiteY33" fmla="*/ 1147762 h 1314450"/>
                  <a:gd name="connsiteX34" fmla="*/ 690562 w 1252537"/>
                  <a:gd name="connsiteY34" fmla="*/ 1085850 h 1314450"/>
                  <a:gd name="connsiteX35" fmla="*/ 661987 w 1252537"/>
                  <a:gd name="connsiteY35" fmla="*/ 1071562 h 1314450"/>
                  <a:gd name="connsiteX36" fmla="*/ 607219 w 1252537"/>
                  <a:gd name="connsiteY36" fmla="*/ 1121569 h 1314450"/>
                  <a:gd name="connsiteX37" fmla="*/ 611981 w 1252537"/>
                  <a:gd name="connsiteY37" fmla="*/ 1090612 h 1314450"/>
                  <a:gd name="connsiteX38" fmla="*/ 623887 w 1252537"/>
                  <a:gd name="connsiteY38" fmla="*/ 1031081 h 1314450"/>
                  <a:gd name="connsiteX39" fmla="*/ 609600 w 1252537"/>
                  <a:gd name="connsiteY39" fmla="*/ 990600 h 1314450"/>
                  <a:gd name="connsiteX40" fmla="*/ 561975 w 1252537"/>
                  <a:gd name="connsiteY40" fmla="*/ 1000125 h 1314450"/>
                  <a:gd name="connsiteX41" fmla="*/ 554831 w 1252537"/>
                  <a:gd name="connsiteY41" fmla="*/ 962025 h 1314450"/>
                  <a:gd name="connsiteX42" fmla="*/ 609600 w 1252537"/>
                  <a:gd name="connsiteY42" fmla="*/ 935831 h 1314450"/>
                  <a:gd name="connsiteX43" fmla="*/ 585787 w 1252537"/>
                  <a:gd name="connsiteY43" fmla="*/ 909637 h 1314450"/>
                  <a:gd name="connsiteX44" fmla="*/ 531019 w 1252537"/>
                  <a:gd name="connsiteY44" fmla="*/ 921544 h 1314450"/>
                  <a:gd name="connsiteX45" fmla="*/ 471487 w 1252537"/>
                  <a:gd name="connsiteY45" fmla="*/ 928687 h 1314450"/>
                  <a:gd name="connsiteX46" fmla="*/ 447675 w 1252537"/>
                  <a:gd name="connsiteY46" fmla="*/ 959644 h 1314450"/>
                  <a:gd name="connsiteX47" fmla="*/ 409575 w 1252537"/>
                  <a:gd name="connsiteY47" fmla="*/ 971550 h 1314450"/>
                  <a:gd name="connsiteX48" fmla="*/ 397669 w 1252537"/>
                  <a:gd name="connsiteY48" fmla="*/ 916781 h 1314450"/>
                  <a:gd name="connsiteX49" fmla="*/ 354806 w 1252537"/>
                  <a:gd name="connsiteY49" fmla="*/ 904875 h 1314450"/>
                  <a:gd name="connsiteX50" fmla="*/ 369094 w 1252537"/>
                  <a:gd name="connsiteY50" fmla="*/ 885825 h 1314450"/>
                  <a:gd name="connsiteX51" fmla="*/ 373856 w 1252537"/>
                  <a:gd name="connsiteY51" fmla="*/ 857250 h 1314450"/>
                  <a:gd name="connsiteX52" fmla="*/ 330994 w 1252537"/>
                  <a:gd name="connsiteY52" fmla="*/ 773906 h 1314450"/>
                  <a:gd name="connsiteX53" fmla="*/ 257175 w 1252537"/>
                  <a:gd name="connsiteY53" fmla="*/ 704850 h 1314450"/>
                  <a:gd name="connsiteX54" fmla="*/ 335756 w 1252537"/>
                  <a:gd name="connsiteY54" fmla="*/ 592931 h 1314450"/>
                  <a:gd name="connsiteX55" fmla="*/ 283369 w 1252537"/>
                  <a:gd name="connsiteY55" fmla="*/ 590550 h 1314450"/>
                  <a:gd name="connsiteX56" fmla="*/ 264319 w 1252537"/>
                  <a:gd name="connsiteY56" fmla="*/ 540544 h 1314450"/>
                  <a:gd name="connsiteX57" fmla="*/ 200025 w 1252537"/>
                  <a:gd name="connsiteY57" fmla="*/ 583406 h 1314450"/>
                  <a:gd name="connsiteX58" fmla="*/ 157162 w 1252537"/>
                  <a:gd name="connsiteY58" fmla="*/ 583406 h 1314450"/>
                  <a:gd name="connsiteX59" fmla="*/ 133350 w 1252537"/>
                  <a:gd name="connsiteY59" fmla="*/ 573881 h 1314450"/>
                  <a:gd name="connsiteX60" fmla="*/ 95250 w 1252537"/>
                  <a:gd name="connsiteY60" fmla="*/ 600075 h 1314450"/>
                  <a:gd name="connsiteX61" fmla="*/ 23812 w 1252537"/>
                  <a:gd name="connsiteY61" fmla="*/ 547687 h 1314450"/>
                  <a:gd name="connsiteX62" fmla="*/ 42862 w 1252537"/>
                  <a:gd name="connsiteY62" fmla="*/ 469106 h 1314450"/>
                  <a:gd name="connsiteX63" fmla="*/ 40481 w 1252537"/>
                  <a:gd name="connsiteY63" fmla="*/ 407194 h 1314450"/>
                  <a:gd name="connsiteX64" fmla="*/ 0 w 1252537"/>
                  <a:gd name="connsiteY64" fmla="*/ 361950 h 1314450"/>
                  <a:gd name="connsiteX65" fmla="*/ 54769 w 1252537"/>
                  <a:gd name="connsiteY65" fmla="*/ 335756 h 1314450"/>
                  <a:gd name="connsiteX66" fmla="*/ 100012 w 1252537"/>
                  <a:gd name="connsiteY66" fmla="*/ 330994 h 1314450"/>
                  <a:gd name="connsiteX67" fmla="*/ 157162 w 1252537"/>
                  <a:gd name="connsiteY67" fmla="*/ 292894 h 1314450"/>
                  <a:gd name="connsiteX68" fmla="*/ 173831 w 1252537"/>
                  <a:gd name="connsiteY68" fmla="*/ 338137 h 1314450"/>
                  <a:gd name="connsiteX69" fmla="*/ 230981 w 1252537"/>
                  <a:gd name="connsiteY69" fmla="*/ 347662 h 1314450"/>
                  <a:gd name="connsiteX70" fmla="*/ 240506 w 1252537"/>
                  <a:gd name="connsiteY70" fmla="*/ 316706 h 1314450"/>
                  <a:gd name="connsiteX71" fmla="*/ 250031 w 1252537"/>
                  <a:gd name="connsiteY71" fmla="*/ 257175 h 1314450"/>
                  <a:gd name="connsiteX72" fmla="*/ 264319 w 1252537"/>
                  <a:gd name="connsiteY72" fmla="*/ 273844 h 1314450"/>
                  <a:gd name="connsiteX73" fmla="*/ 278606 w 1252537"/>
                  <a:gd name="connsiteY73" fmla="*/ 219075 h 1314450"/>
                  <a:gd name="connsiteX74" fmla="*/ 302419 w 1252537"/>
                  <a:gd name="connsiteY74" fmla="*/ 161925 h 1314450"/>
                  <a:gd name="connsiteX75" fmla="*/ 359569 w 1252537"/>
                  <a:gd name="connsiteY75" fmla="*/ 166687 h 1314450"/>
                  <a:gd name="connsiteX76" fmla="*/ 376237 w 1252537"/>
                  <a:gd name="connsiteY76" fmla="*/ 140494 h 1314450"/>
                  <a:gd name="connsiteX77" fmla="*/ 397669 w 1252537"/>
                  <a:gd name="connsiteY77" fmla="*/ 152400 h 1314450"/>
                  <a:gd name="connsiteX78" fmla="*/ 428625 w 1252537"/>
                  <a:gd name="connsiteY78" fmla="*/ 28575 h 131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252537" h="1314450">
                    <a:moveTo>
                      <a:pt x="428625" y="28575"/>
                    </a:moveTo>
                    <a:lnTo>
                      <a:pt x="514350" y="0"/>
                    </a:lnTo>
                    <a:lnTo>
                      <a:pt x="683419" y="57150"/>
                    </a:lnTo>
                    <a:lnTo>
                      <a:pt x="681037" y="142875"/>
                    </a:lnTo>
                    <a:lnTo>
                      <a:pt x="759619" y="171450"/>
                    </a:lnTo>
                    <a:lnTo>
                      <a:pt x="826294" y="261937"/>
                    </a:lnTo>
                    <a:lnTo>
                      <a:pt x="926306" y="257175"/>
                    </a:lnTo>
                    <a:lnTo>
                      <a:pt x="938212" y="345281"/>
                    </a:lnTo>
                    <a:lnTo>
                      <a:pt x="985837" y="333375"/>
                    </a:lnTo>
                    <a:lnTo>
                      <a:pt x="1042987" y="445294"/>
                    </a:lnTo>
                    <a:lnTo>
                      <a:pt x="1042987" y="445294"/>
                    </a:lnTo>
                    <a:lnTo>
                      <a:pt x="1126331" y="473869"/>
                    </a:lnTo>
                    <a:lnTo>
                      <a:pt x="1104900" y="592931"/>
                    </a:lnTo>
                    <a:lnTo>
                      <a:pt x="1021556" y="592931"/>
                    </a:lnTo>
                    <a:lnTo>
                      <a:pt x="1000125" y="635794"/>
                    </a:lnTo>
                    <a:lnTo>
                      <a:pt x="1062037" y="821531"/>
                    </a:lnTo>
                    <a:lnTo>
                      <a:pt x="1050131" y="888206"/>
                    </a:lnTo>
                    <a:lnTo>
                      <a:pt x="1100137" y="914400"/>
                    </a:lnTo>
                    <a:lnTo>
                      <a:pt x="1090612" y="966787"/>
                    </a:lnTo>
                    <a:lnTo>
                      <a:pt x="1188244" y="1014412"/>
                    </a:lnTo>
                    <a:lnTo>
                      <a:pt x="1188244" y="1042987"/>
                    </a:lnTo>
                    <a:lnTo>
                      <a:pt x="1252537" y="1071562"/>
                    </a:lnTo>
                    <a:lnTo>
                      <a:pt x="1214437" y="1133475"/>
                    </a:lnTo>
                    <a:lnTo>
                      <a:pt x="1178719" y="1154906"/>
                    </a:lnTo>
                    <a:lnTo>
                      <a:pt x="1169194" y="1212056"/>
                    </a:lnTo>
                    <a:lnTo>
                      <a:pt x="1147762" y="1214437"/>
                    </a:lnTo>
                    <a:lnTo>
                      <a:pt x="1109662" y="1216819"/>
                    </a:lnTo>
                    <a:lnTo>
                      <a:pt x="1064419" y="1266825"/>
                    </a:lnTo>
                    <a:lnTo>
                      <a:pt x="1028700" y="1314450"/>
                    </a:lnTo>
                    <a:lnTo>
                      <a:pt x="954881" y="1243012"/>
                    </a:lnTo>
                    <a:lnTo>
                      <a:pt x="952500" y="1212056"/>
                    </a:lnTo>
                    <a:lnTo>
                      <a:pt x="854869" y="1195387"/>
                    </a:lnTo>
                    <a:lnTo>
                      <a:pt x="790575" y="1169194"/>
                    </a:lnTo>
                    <a:lnTo>
                      <a:pt x="742950" y="1147762"/>
                    </a:lnTo>
                    <a:lnTo>
                      <a:pt x="690562" y="1085850"/>
                    </a:lnTo>
                    <a:lnTo>
                      <a:pt x="661987" y="1071562"/>
                    </a:lnTo>
                    <a:lnTo>
                      <a:pt x="607219" y="1121569"/>
                    </a:lnTo>
                    <a:lnTo>
                      <a:pt x="611981" y="1090612"/>
                    </a:lnTo>
                    <a:lnTo>
                      <a:pt x="623887" y="1031081"/>
                    </a:lnTo>
                    <a:lnTo>
                      <a:pt x="609600" y="990600"/>
                    </a:lnTo>
                    <a:lnTo>
                      <a:pt x="561975" y="1000125"/>
                    </a:lnTo>
                    <a:lnTo>
                      <a:pt x="554831" y="962025"/>
                    </a:lnTo>
                    <a:lnTo>
                      <a:pt x="609600" y="935831"/>
                    </a:lnTo>
                    <a:lnTo>
                      <a:pt x="585787" y="909637"/>
                    </a:lnTo>
                    <a:lnTo>
                      <a:pt x="531019" y="921544"/>
                    </a:lnTo>
                    <a:lnTo>
                      <a:pt x="471487" y="928687"/>
                    </a:lnTo>
                    <a:lnTo>
                      <a:pt x="447675" y="959644"/>
                    </a:lnTo>
                    <a:lnTo>
                      <a:pt x="409575" y="971550"/>
                    </a:lnTo>
                    <a:lnTo>
                      <a:pt x="397669" y="916781"/>
                    </a:lnTo>
                    <a:lnTo>
                      <a:pt x="354806" y="904875"/>
                    </a:lnTo>
                    <a:lnTo>
                      <a:pt x="369094" y="885825"/>
                    </a:lnTo>
                    <a:lnTo>
                      <a:pt x="373856" y="857250"/>
                    </a:lnTo>
                    <a:lnTo>
                      <a:pt x="330994" y="773906"/>
                    </a:lnTo>
                    <a:lnTo>
                      <a:pt x="257175" y="704850"/>
                    </a:lnTo>
                    <a:lnTo>
                      <a:pt x="335756" y="592931"/>
                    </a:lnTo>
                    <a:lnTo>
                      <a:pt x="283369" y="590550"/>
                    </a:lnTo>
                    <a:lnTo>
                      <a:pt x="264319" y="540544"/>
                    </a:lnTo>
                    <a:lnTo>
                      <a:pt x="200025" y="583406"/>
                    </a:lnTo>
                    <a:lnTo>
                      <a:pt x="157162" y="583406"/>
                    </a:lnTo>
                    <a:lnTo>
                      <a:pt x="133350" y="573881"/>
                    </a:lnTo>
                    <a:lnTo>
                      <a:pt x="95250" y="600075"/>
                    </a:lnTo>
                    <a:lnTo>
                      <a:pt x="23812" y="547687"/>
                    </a:lnTo>
                    <a:lnTo>
                      <a:pt x="42862" y="469106"/>
                    </a:lnTo>
                    <a:cubicBezTo>
                      <a:pt x="42068" y="448469"/>
                      <a:pt x="41275" y="427831"/>
                      <a:pt x="40481" y="407194"/>
                    </a:cubicBezTo>
                    <a:lnTo>
                      <a:pt x="0" y="361950"/>
                    </a:lnTo>
                    <a:lnTo>
                      <a:pt x="54769" y="335756"/>
                    </a:lnTo>
                    <a:lnTo>
                      <a:pt x="100012" y="330994"/>
                    </a:lnTo>
                    <a:lnTo>
                      <a:pt x="157162" y="292894"/>
                    </a:lnTo>
                    <a:lnTo>
                      <a:pt x="173831" y="338137"/>
                    </a:lnTo>
                    <a:lnTo>
                      <a:pt x="230981" y="347662"/>
                    </a:lnTo>
                    <a:lnTo>
                      <a:pt x="240506" y="316706"/>
                    </a:lnTo>
                    <a:lnTo>
                      <a:pt x="250031" y="257175"/>
                    </a:lnTo>
                    <a:lnTo>
                      <a:pt x="264319" y="273844"/>
                    </a:lnTo>
                    <a:lnTo>
                      <a:pt x="278606" y="219075"/>
                    </a:lnTo>
                    <a:lnTo>
                      <a:pt x="302419" y="161925"/>
                    </a:lnTo>
                    <a:lnTo>
                      <a:pt x="359569" y="166687"/>
                    </a:lnTo>
                    <a:lnTo>
                      <a:pt x="376237" y="140494"/>
                    </a:lnTo>
                    <a:lnTo>
                      <a:pt x="397669" y="152400"/>
                    </a:lnTo>
                    <a:lnTo>
                      <a:pt x="428625" y="28575"/>
                    </a:lnTo>
                    <a:close/>
                  </a:path>
                </a:pathLst>
              </a:custGeom>
              <a:solidFill>
                <a:srgbClr val="CCFF99"/>
              </a:solidFill>
              <a:ln w="9525" cap="flat" cmpd="sng" algn="ctr">
                <a:solidFill>
                  <a:srgbClr val="B2B2B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39095" tIns="39095" rIns="39095" bIns="39095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760110" fontAlgn="base"/>
                <a:endParaRPr lang="ru-RU" sz="1026" dirty="0">
                  <a:solidFill>
                    <a:prstClr val="black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5" name="Группа 34"/>
              <p:cNvGrpSpPr/>
              <p:nvPr/>
            </p:nvGrpSpPr>
            <p:grpSpPr>
              <a:xfrm>
                <a:off x="2084387" y="1404937"/>
                <a:ext cx="6880225" cy="5000625"/>
                <a:chOff x="2084387" y="1404937"/>
                <a:chExt cx="6880225" cy="5000625"/>
              </a:xfrm>
              <a:grpFill/>
            </p:grpSpPr>
            <p:sp>
              <p:nvSpPr>
                <p:cNvPr id="36" name="Freeform 3"/>
                <p:cNvSpPr/>
                <p:nvPr/>
              </p:nvSpPr>
              <p:spPr bwMode="auto">
                <a:xfrm>
                  <a:off x="7831137" y="2584450"/>
                  <a:ext cx="1133475" cy="876300"/>
                </a:xfrm>
                <a:custGeom>
                  <a:avLst/>
                  <a:gdLst>
                    <a:gd name="connsiteX0" fmla="*/ 157163 w 1133475"/>
                    <a:gd name="connsiteY0" fmla="*/ 161925 h 876300"/>
                    <a:gd name="connsiteX1" fmla="*/ 233363 w 1133475"/>
                    <a:gd name="connsiteY1" fmla="*/ 90488 h 876300"/>
                    <a:gd name="connsiteX2" fmla="*/ 228600 w 1133475"/>
                    <a:gd name="connsiteY2" fmla="*/ 52388 h 876300"/>
                    <a:gd name="connsiteX3" fmla="*/ 342900 w 1133475"/>
                    <a:gd name="connsiteY3" fmla="*/ 0 h 876300"/>
                    <a:gd name="connsiteX4" fmla="*/ 395288 w 1133475"/>
                    <a:gd name="connsiteY4" fmla="*/ 38100 h 876300"/>
                    <a:gd name="connsiteX5" fmla="*/ 423863 w 1133475"/>
                    <a:gd name="connsiteY5" fmla="*/ 14288 h 876300"/>
                    <a:gd name="connsiteX6" fmla="*/ 471488 w 1133475"/>
                    <a:gd name="connsiteY6" fmla="*/ 85725 h 876300"/>
                    <a:gd name="connsiteX7" fmla="*/ 590550 w 1133475"/>
                    <a:gd name="connsiteY7" fmla="*/ 76200 h 876300"/>
                    <a:gd name="connsiteX8" fmla="*/ 619125 w 1133475"/>
                    <a:gd name="connsiteY8" fmla="*/ 28575 h 876300"/>
                    <a:gd name="connsiteX9" fmla="*/ 642938 w 1133475"/>
                    <a:gd name="connsiteY9" fmla="*/ 33338 h 876300"/>
                    <a:gd name="connsiteX10" fmla="*/ 647700 w 1133475"/>
                    <a:gd name="connsiteY10" fmla="*/ 76200 h 876300"/>
                    <a:gd name="connsiteX11" fmla="*/ 647700 w 1133475"/>
                    <a:gd name="connsiteY11" fmla="*/ 76200 h 876300"/>
                    <a:gd name="connsiteX12" fmla="*/ 666750 w 1133475"/>
                    <a:gd name="connsiteY12" fmla="*/ 180975 h 876300"/>
                    <a:gd name="connsiteX13" fmla="*/ 733425 w 1133475"/>
                    <a:gd name="connsiteY13" fmla="*/ 214313 h 876300"/>
                    <a:gd name="connsiteX14" fmla="*/ 776288 w 1133475"/>
                    <a:gd name="connsiteY14" fmla="*/ 195263 h 876300"/>
                    <a:gd name="connsiteX15" fmla="*/ 838200 w 1133475"/>
                    <a:gd name="connsiteY15" fmla="*/ 180975 h 876300"/>
                    <a:gd name="connsiteX16" fmla="*/ 814388 w 1133475"/>
                    <a:gd name="connsiteY16" fmla="*/ 214313 h 876300"/>
                    <a:gd name="connsiteX17" fmla="*/ 847725 w 1133475"/>
                    <a:gd name="connsiteY17" fmla="*/ 247650 h 876300"/>
                    <a:gd name="connsiteX18" fmla="*/ 885825 w 1133475"/>
                    <a:gd name="connsiteY18" fmla="*/ 271463 h 876300"/>
                    <a:gd name="connsiteX19" fmla="*/ 928688 w 1133475"/>
                    <a:gd name="connsiteY19" fmla="*/ 233363 h 876300"/>
                    <a:gd name="connsiteX20" fmla="*/ 966788 w 1133475"/>
                    <a:gd name="connsiteY20" fmla="*/ 266700 h 876300"/>
                    <a:gd name="connsiteX21" fmla="*/ 966788 w 1133475"/>
                    <a:gd name="connsiteY21" fmla="*/ 266700 h 876300"/>
                    <a:gd name="connsiteX22" fmla="*/ 1028700 w 1133475"/>
                    <a:gd name="connsiteY22" fmla="*/ 319088 h 876300"/>
                    <a:gd name="connsiteX23" fmla="*/ 1042988 w 1133475"/>
                    <a:gd name="connsiteY23" fmla="*/ 414338 h 876300"/>
                    <a:gd name="connsiteX24" fmla="*/ 1052513 w 1133475"/>
                    <a:gd name="connsiteY24" fmla="*/ 466725 h 876300"/>
                    <a:gd name="connsiteX25" fmla="*/ 1119188 w 1133475"/>
                    <a:gd name="connsiteY25" fmla="*/ 476250 h 876300"/>
                    <a:gd name="connsiteX26" fmla="*/ 1133475 w 1133475"/>
                    <a:gd name="connsiteY26" fmla="*/ 523875 h 876300"/>
                    <a:gd name="connsiteX27" fmla="*/ 1095375 w 1133475"/>
                    <a:gd name="connsiteY27" fmla="*/ 633413 h 876300"/>
                    <a:gd name="connsiteX28" fmla="*/ 1095375 w 1133475"/>
                    <a:gd name="connsiteY28" fmla="*/ 633413 h 876300"/>
                    <a:gd name="connsiteX29" fmla="*/ 1009650 w 1133475"/>
                    <a:gd name="connsiteY29" fmla="*/ 666750 h 876300"/>
                    <a:gd name="connsiteX30" fmla="*/ 957263 w 1133475"/>
                    <a:gd name="connsiteY30" fmla="*/ 728663 h 876300"/>
                    <a:gd name="connsiteX31" fmla="*/ 914400 w 1133475"/>
                    <a:gd name="connsiteY31" fmla="*/ 757238 h 876300"/>
                    <a:gd name="connsiteX32" fmla="*/ 862013 w 1133475"/>
                    <a:gd name="connsiteY32" fmla="*/ 742950 h 876300"/>
                    <a:gd name="connsiteX33" fmla="*/ 828675 w 1133475"/>
                    <a:gd name="connsiteY33" fmla="*/ 781050 h 876300"/>
                    <a:gd name="connsiteX34" fmla="*/ 781050 w 1133475"/>
                    <a:gd name="connsiteY34" fmla="*/ 828675 h 876300"/>
                    <a:gd name="connsiteX35" fmla="*/ 719138 w 1133475"/>
                    <a:gd name="connsiteY35" fmla="*/ 842963 h 876300"/>
                    <a:gd name="connsiteX36" fmla="*/ 695325 w 1133475"/>
                    <a:gd name="connsiteY36" fmla="*/ 819150 h 876300"/>
                    <a:gd name="connsiteX37" fmla="*/ 619125 w 1133475"/>
                    <a:gd name="connsiteY37" fmla="*/ 814388 h 876300"/>
                    <a:gd name="connsiteX38" fmla="*/ 571500 w 1133475"/>
                    <a:gd name="connsiteY38" fmla="*/ 776288 h 876300"/>
                    <a:gd name="connsiteX39" fmla="*/ 471488 w 1133475"/>
                    <a:gd name="connsiteY39" fmla="*/ 776288 h 876300"/>
                    <a:gd name="connsiteX40" fmla="*/ 385763 w 1133475"/>
                    <a:gd name="connsiteY40" fmla="*/ 823913 h 876300"/>
                    <a:gd name="connsiteX41" fmla="*/ 280988 w 1133475"/>
                    <a:gd name="connsiteY41" fmla="*/ 876300 h 876300"/>
                    <a:gd name="connsiteX42" fmla="*/ 214313 w 1133475"/>
                    <a:gd name="connsiteY42" fmla="*/ 876300 h 876300"/>
                    <a:gd name="connsiteX43" fmla="*/ 204788 w 1133475"/>
                    <a:gd name="connsiteY43" fmla="*/ 838200 h 876300"/>
                    <a:gd name="connsiteX44" fmla="*/ 133350 w 1133475"/>
                    <a:gd name="connsiteY44" fmla="*/ 847725 h 876300"/>
                    <a:gd name="connsiteX45" fmla="*/ 100013 w 1133475"/>
                    <a:gd name="connsiteY45" fmla="*/ 838200 h 876300"/>
                    <a:gd name="connsiteX46" fmla="*/ 57150 w 1133475"/>
                    <a:gd name="connsiteY46" fmla="*/ 795338 h 876300"/>
                    <a:gd name="connsiteX47" fmla="*/ 95250 w 1133475"/>
                    <a:gd name="connsiteY47" fmla="*/ 752475 h 876300"/>
                    <a:gd name="connsiteX48" fmla="*/ 104775 w 1133475"/>
                    <a:gd name="connsiteY48" fmla="*/ 676275 h 876300"/>
                    <a:gd name="connsiteX49" fmla="*/ 0 w 1133475"/>
                    <a:gd name="connsiteY49" fmla="*/ 690563 h 876300"/>
                    <a:gd name="connsiteX50" fmla="*/ 42863 w 1133475"/>
                    <a:gd name="connsiteY50" fmla="*/ 638175 h 876300"/>
                    <a:gd name="connsiteX51" fmla="*/ 114300 w 1133475"/>
                    <a:gd name="connsiteY51" fmla="*/ 609600 h 876300"/>
                    <a:gd name="connsiteX52" fmla="*/ 114300 w 1133475"/>
                    <a:gd name="connsiteY52" fmla="*/ 609600 h 876300"/>
                    <a:gd name="connsiteX53" fmla="*/ 57150 w 1133475"/>
                    <a:gd name="connsiteY53" fmla="*/ 504825 h 876300"/>
                    <a:gd name="connsiteX54" fmla="*/ 76200 w 1133475"/>
                    <a:gd name="connsiteY54" fmla="*/ 419100 h 876300"/>
                    <a:gd name="connsiteX55" fmla="*/ 157163 w 1133475"/>
                    <a:gd name="connsiteY55" fmla="*/ 342900 h 876300"/>
                    <a:gd name="connsiteX56" fmla="*/ 252413 w 1133475"/>
                    <a:gd name="connsiteY56" fmla="*/ 257175 h 876300"/>
                    <a:gd name="connsiteX57" fmla="*/ 152400 w 1133475"/>
                    <a:gd name="connsiteY57" fmla="*/ 238125 h 876300"/>
                    <a:gd name="connsiteX58" fmla="*/ 157163 w 1133475"/>
                    <a:gd name="connsiteY58" fmla="*/ 161925 h 876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33475" h="876300">
                      <a:moveTo>
                        <a:pt x="157163" y="161925"/>
                      </a:moveTo>
                      <a:lnTo>
                        <a:pt x="233363" y="90488"/>
                      </a:lnTo>
                      <a:lnTo>
                        <a:pt x="228600" y="52388"/>
                      </a:lnTo>
                      <a:lnTo>
                        <a:pt x="342900" y="0"/>
                      </a:lnTo>
                      <a:lnTo>
                        <a:pt x="395288" y="38100"/>
                      </a:lnTo>
                      <a:lnTo>
                        <a:pt x="423863" y="14288"/>
                      </a:lnTo>
                      <a:lnTo>
                        <a:pt x="471488" y="85725"/>
                      </a:lnTo>
                      <a:lnTo>
                        <a:pt x="590550" y="76200"/>
                      </a:lnTo>
                      <a:lnTo>
                        <a:pt x="619125" y="28575"/>
                      </a:lnTo>
                      <a:lnTo>
                        <a:pt x="642938" y="33338"/>
                      </a:lnTo>
                      <a:lnTo>
                        <a:pt x="647700" y="76200"/>
                      </a:lnTo>
                      <a:lnTo>
                        <a:pt x="647700" y="76200"/>
                      </a:lnTo>
                      <a:lnTo>
                        <a:pt x="666750" y="180975"/>
                      </a:lnTo>
                      <a:lnTo>
                        <a:pt x="733425" y="214313"/>
                      </a:lnTo>
                      <a:lnTo>
                        <a:pt x="776288" y="195263"/>
                      </a:lnTo>
                      <a:lnTo>
                        <a:pt x="838200" y="180975"/>
                      </a:lnTo>
                      <a:lnTo>
                        <a:pt x="814388" y="214313"/>
                      </a:lnTo>
                      <a:lnTo>
                        <a:pt x="847725" y="247650"/>
                      </a:lnTo>
                      <a:lnTo>
                        <a:pt x="885825" y="271463"/>
                      </a:lnTo>
                      <a:lnTo>
                        <a:pt x="928688" y="233363"/>
                      </a:lnTo>
                      <a:lnTo>
                        <a:pt x="966788" y="266700"/>
                      </a:lnTo>
                      <a:lnTo>
                        <a:pt x="966788" y="266700"/>
                      </a:lnTo>
                      <a:lnTo>
                        <a:pt x="1028700" y="319088"/>
                      </a:lnTo>
                      <a:lnTo>
                        <a:pt x="1042988" y="414338"/>
                      </a:lnTo>
                      <a:lnTo>
                        <a:pt x="1052513" y="466725"/>
                      </a:lnTo>
                      <a:lnTo>
                        <a:pt x="1119188" y="476250"/>
                      </a:lnTo>
                      <a:lnTo>
                        <a:pt x="1133475" y="523875"/>
                      </a:lnTo>
                      <a:lnTo>
                        <a:pt x="1095375" y="633413"/>
                      </a:lnTo>
                      <a:lnTo>
                        <a:pt x="1095375" y="633413"/>
                      </a:lnTo>
                      <a:lnTo>
                        <a:pt x="1009650" y="666750"/>
                      </a:lnTo>
                      <a:lnTo>
                        <a:pt x="957263" y="728663"/>
                      </a:lnTo>
                      <a:lnTo>
                        <a:pt x="914400" y="757238"/>
                      </a:lnTo>
                      <a:lnTo>
                        <a:pt x="862013" y="742950"/>
                      </a:lnTo>
                      <a:lnTo>
                        <a:pt x="828675" y="781050"/>
                      </a:lnTo>
                      <a:lnTo>
                        <a:pt x="781050" y="828675"/>
                      </a:lnTo>
                      <a:lnTo>
                        <a:pt x="719138" y="842963"/>
                      </a:lnTo>
                      <a:lnTo>
                        <a:pt x="695325" y="819150"/>
                      </a:lnTo>
                      <a:lnTo>
                        <a:pt x="619125" y="814388"/>
                      </a:lnTo>
                      <a:lnTo>
                        <a:pt x="571500" y="776288"/>
                      </a:lnTo>
                      <a:lnTo>
                        <a:pt x="471488" y="776288"/>
                      </a:lnTo>
                      <a:lnTo>
                        <a:pt x="385763" y="823913"/>
                      </a:lnTo>
                      <a:lnTo>
                        <a:pt x="280988" y="876300"/>
                      </a:lnTo>
                      <a:lnTo>
                        <a:pt x="214313" y="876300"/>
                      </a:lnTo>
                      <a:lnTo>
                        <a:pt x="204788" y="838200"/>
                      </a:lnTo>
                      <a:lnTo>
                        <a:pt x="133350" y="847725"/>
                      </a:lnTo>
                      <a:lnTo>
                        <a:pt x="100013" y="838200"/>
                      </a:lnTo>
                      <a:lnTo>
                        <a:pt x="57150" y="795338"/>
                      </a:lnTo>
                      <a:lnTo>
                        <a:pt x="95250" y="752475"/>
                      </a:lnTo>
                      <a:lnTo>
                        <a:pt x="104775" y="676275"/>
                      </a:lnTo>
                      <a:lnTo>
                        <a:pt x="0" y="690563"/>
                      </a:lnTo>
                      <a:lnTo>
                        <a:pt x="42863" y="638175"/>
                      </a:lnTo>
                      <a:lnTo>
                        <a:pt x="114300" y="609600"/>
                      </a:lnTo>
                      <a:lnTo>
                        <a:pt x="114300" y="609600"/>
                      </a:lnTo>
                      <a:lnTo>
                        <a:pt x="57150" y="504825"/>
                      </a:lnTo>
                      <a:lnTo>
                        <a:pt x="76200" y="419100"/>
                      </a:lnTo>
                      <a:lnTo>
                        <a:pt x="157163" y="342900"/>
                      </a:lnTo>
                      <a:lnTo>
                        <a:pt x="252413" y="257175"/>
                      </a:lnTo>
                      <a:lnTo>
                        <a:pt x="152400" y="238125"/>
                      </a:lnTo>
                      <a:lnTo>
                        <a:pt x="157163" y="161925"/>
                      </a:lnTo>
                      <a:close/>
                    </a:path>
                  </a:pathLst>
                </a:custGeom>
                <a:solidFill>
                  <a:srgbClr val="F79F57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Freeform 4"/>
                <p:cNvSpPr/>
                <p:nvPr/>
              </p:nvSpPr>
              <p:spPr bwMode="auto">
                <a:xfrm>
                  <a:off x="6435725" y="1917700"/>
                  <a:ext cx="1652587" cy="1104900"/>
                </a:xfrm>
                <a:custGeom>
                  <a:avLst/>
                  <a:gdLst>
                    <a:gd name="connsiteX0" fmla="*/ 52387 w 1652587"/>
                    <a:gd name="connsiteY0" fmla="*/ 871538 h 1338263"/>
                    <a:gd name="connsiteX1" fmla="*/ 90487 w 1652587"/>
                    <a:gd name="connsiteY1" fmla="*/ 781050 h 1338263"/>
                    <a:gd name="connsiteX2" fmla="*/ 119062 w 1652587"/>
                    <a:gd name="connsiteY2" fmla="*/ 700088 h 1338263"/>
                    <a:gd name="connsiteX3" fmla="*/ 80962 w 1652587"/>
                    <a:gd name="connsiteY3" fmla="*/ 638175 h 1338263"/>
                    <a:gd name="connsiteX4" fmla="*/ 42862 w 1652587"/>
                    <a:gd name="connsiteY4" fmla="*/ 566738 h 1338263"/>
                    <a:gd name="connsiteX5" fmla="*/ 0 w 1652587"/>
                    <a:gd name="connsiteY5" fmla="*/ 500063 h 1338263"/>
                    <a:gd name="connsiteX6" fmla="*/ 38100 w 1652587"/>
                    <a:gd name="connsiteY6" fmla="*/ 438150 h 1338263"/>
                    <a:gd name="connsiteX7" fmla="*/ 128587 w 1652587"/>
                    <a:gd name="connsiteY7" fmla="*/ 414338 h 1338263"/>
                    <a:gd name="connsiteX8" fmla="*/ 195262 w 1652587"/>
                    <a:gd name="connsiteY8" fmla="*/ 376238 h 1338263"/>
                    <a:gd name="connsiteX9" fmla="*/ 228600 w 1652587"/>
                    <a:gd name="connsiteY9" fmla="*/ 261938 h 1338263"/>
                    <a:gd name="connsiteX10" fmla="*/ 247650 w 1652587"/>
                    <a:gd name="connsiteY10" fmla="*/ 142875 h 1338263"/>
                    <a:gd name="connsiteX11" fmla="*/ 285750 w 1652587"/>
                    <a:gd name="connsiteY11" fmla="*/ 100013 h 1338263"/>
                    <a:gd name="connsiteX12" fmla="*/ 333375 w 1652587"/>
                    <a:gd name="connsiteY12" fmla="*/ 128588 h 1338263"/>
                    <a:gd name="connsiteX13" fmla="*/ 352425 w 1652587"/>
                    <a:gd name="connsiteY13" fmla="*/ 138113 h 1338263"/>
                    <a:gd name="connsiteX14" fmla="*/ 400050 w 1652587"/>
                    <a:gd name="connsiteY14" fmla="*/ 147638 h 1338263"/>
                    <a:gd name="connsiteX15" fmla="*/ 376237 w 1652587"/>
                    <a:gd name="connsiteY15" fmla="*/ 114300 h 1338263"/>
                    <a:gd name="connsiteX16" fmla="*/ 371475 w 1652587"/>
                    <a:gd name="connsiteY16" fmla="*/ 100013 h 1338263"/>
                    <a:gd name="connsiteX17" fmla="*/ 371475 w 1652587"/>
                    <a:gd name="connsiteY17" fmla="*/ 100013 h 1338263"/>
                    <a:gd name="connsiteX18" fmla="*/ 428625 w 1652587"/>
                    <a:gd name="connsiteY18" fmla="*/ 38100 h 1338263"/>
                    <a:gd name="connsiteX19" fmla="*/ 461962 w 1652587"/>
                    <a:gd name="connsiteY19" fmla="*/ 66675 h 1338263"/>
                    <a:gd name="connsiteX20" fmla="*/ 504825 w 1652587"/>
                    <a:gd name="connsiteY20" fmla="*/ 0 h 1338263"/>
                    <a:gd name="connsiteX21" fmla="*/ 561975 w 1652587"/>
                    <a:gd name="connsiteY21" fmla="*/ 47625 h 1338263"/>
                    <a:gd name="connsiteX22" fmla="*/ 590550 w 1652587"/>
                    <a:gd name="connsiteY22" fmla="*/ 0 h 1338263"/>
                    <a:gd name="connsiteX23" fmla="*/ 647700 w 1652587"/>
                    <a:gd name="connsiteY23" fmla="*/ 52388 h 1338263"/>
                    <a:gd name="connsiteX24" fmla="*/ 733425 w 1652587"/>
                    <a:gd name="connsiteY24" fmla="*/ 95250 h 1338263"/>
                    <a:gd name="connsiteX25" fmla="*/ 766762 w 1652587"/>
                    <a:gd name="connsiteY25" fmla="*/ 100013 h 1338263"/>
                    <a:gd name="connsiteX26" fmla="*/ 828675 w 1652587"/>
                    <a:gd name="connsiteY26" fmla="*/ 161925 h 1338263"/>
                    <a:gd name="connsiteX27" fmla="*/ 895350 w 1652587"/>
                    <a:gd name="connsiteY27" fmla="*/ 180975 h 1338263"/>
                    <a:gd name="connsiteX28" fmla="*/ 947737 w 1652587"/>
                    <a:gd name="connsiteY28" fmla="*/ 166688 h 1338263"/>
                    <a:gd name="connsiteX29" fmla="*/ 990600 w 1652587"/>
                    <a:gd name="connsiteY29" fmla="*/ 204788 h 1338263"/>
                    <a:gd name="connsiteX30" fmla="*/ 981075 w 1652587"/>
                    <a:gd name="connsiteY30" fmla="*/ 261938 h 1338263"/>
                    <a:gd name="connsiteX31" fmla="*/ 1157287 w 1652587"/>
                    <a:gd name="connsiteY31" fmla="*/ 300038 h 1338263"/>
                    <a:gd name="connsiteX32" fmla="*/ 1138237 w 1652587"/>
                    <a:gd name="connsiteY32" fmla="*/ 404813 h 1338263"/>
                    <a:gd name="connsiteX33" fmla="*/ 1247775 w 1652587"/>
                    <a:gd name="connsiteY33" fmla="*/ 471488 h 1338263"/>
                    <a:gd name="connsiteX34" fmla="*/ 1219200 w 1652587"/>
                    <a:gd name="connsiteY34" fmla="*/ 509588 h 1338263"/>
                    <a:gd name="connsiteX35" fmla="*/ 1304925 w 1652587"/>
                    <a:gd name="connsiteY35" fmla="*/ 500063 h 1338263"/>
                    <a:gd name="connsiteX36" fmla="*/ 1285875 w 1652587"/>
                    <a:gd name="connsiteY36" fmla="*/ 557213 h 1338263"/>
                    <a:gd name="connsiteX37" fmla="*/ 1333500 w 1652587"/>
                    <a:gd name="connsiteY37" fmla="*/ 571500 h 1338263"/>
                    <a:gd name="connsiteX38" fmla="*/ 1414462 w 1652587"/>
                    <a:gd name="connsiteY38" fmla="*/ 476250 h 1338263"/>
                    <a:gd name="connsiteX39" fmla="*/ 1462087 w 1652587"/>
                    <a:gd name="connsiteY39" fmla="*/ 509588 h 1338263"/>
                    <a:gd name="connsiteX40" fmla="*/ 1462087 w 1652587"/>
                    <a:gd name="connsiteY40" fmla="*/ 561975 h 1338263"/>
                    <a:gd name="connsiteX41" fmla="*/ 1423987 w 1652587"/>
                    <a:gd name="connsiteY41" fmla="*/ 614363 h 1338263"/>
                    <a:gd name="connsiteX42" fmla="*/ 1433512 w 1652587"/>
                    <a:gd name="connsiteY42" fmla="*/ 676275 h 1338263"/>
                    <a:gd name="connsiteX43" fmla="*/ 1395412 w 1652587"/>
                    <a:gd name="connsiteY43" fmla="*/ 766763 h 1338263"/>
                    <a:gd name="connsiteX44" fmla="*/ 1504950 w 1652587"/>
                    <a:gd name="connsiteY44" fmla="*/ 747713 h 1338263"/>
                    <a:gd name="connsiteX45" fmla="*/ 1514475 w 1652587"/>
                    <a:gd name="connsiteY45" fmla="*/ 790575 h 1338263"/>
                    <a:gd name="connsiteX46" fmla="*/ 1547812 w 1652587"/>
                    <a:gd name="connsiteY46" fmla="*/ 823913 h 1338263"/>
                    <a:gd name="connsiteX47" fmla="*/ 1557337 w 1652587"/>
                    <a:gd name="connsiteY47" fmla="*/ 909638 h 1338263"/>
                    <a:gd name="connsiteX48" fmla="*/ 1652587 w 1652587"/>
                    <a:gd name="connsiteY48" fmla="*/ 923925 h 1338263"/>
                    <a:gd name="connsiteX49" fmla="*/ 1476375 w 1652587"/>
                    <a:gd name="connsiteY49" fmla="*/ 1095375 h 1338263"/>
                    <a:gd name="connsiteX50" fmla="*/ 1462087 w 1652587"/>
                    <a:gd name="connsiteY50" fmla="*/ 1157288 h 1338263"/>
                    <a:gd name="connsiteX51" fmla="*/ 1528762 w 1652587"/>
                    <a:gd name="connsiteY51" fmla="*/ 1271588 h 1338263"/>
                    <a:gd name="connsiteX52" fmla="*/ 1438275 w 1652587"/>
                    <a:gd name="connsiteY52" fmla="*/ 1314450 h 1338263"/>
                    <a:gd name="connsiteX53" fmla="*/ 1428750 w 1652587"/>
                    <a:gd name="connsiteY53" fmla="*/ 1333500 h 1338263"/>
                    <a:gd name="connsiteX54" fmla="*/ 1504950 w 1652587"/>
                    <a:gd name="connsiteY54" fmla="*/ 1338263 h 1338263"/>
                    <a:gd name="connsiteX55" fmla="*/ 1443037 w 1652587"/>
                    <a:gd name="connsiteY55" fmla="*/ 1038225 h 1338263"/>
                    <a:gd name="connsiteX56" fmla="*/ 1419225 w 1652587"/>
                    <a:gd name="connsiteY56" fmla="*/ 971550 h 1338263"/>
                    <a:gd name="connsiteX57" fmla="*/ 1366837 w 1652587"/>
                    <a:gd name="connsiteY57" fmla="*/ 971550 h 1338263"/>
                    <a:gd name="connsiteX58" fmla="*/ 1319212 w 1652587"/>
                    <a:gd name="connsiteY58" fmla="*/ 995363 h 1338263"/>
                    <a:gd name="connsiteX59" fmla="*/ 1257300 w 1652587"/>
                    <a:gd name="connsiteY59" fmla="*/ 1009650 h 1338263"/>
                    <a:gd name="connsiteX60" fmla="*/ 1214437 w 1652587"/>
                    <a:gd name="connsiteY60" fmla="*/ 976313 h 1338263"/>
                    <a:gd name="connsiteX61" fmla="*/ 1209675 w 1652587"/>
                    <a:gd name="connsiteY61" fmla="*/ 1038225 h 1338263"/>
                    <a:gd name="connsiteX62" fmla="*/ 1152525 w 1652587"/>
                    <a:gd name="connsiteY62" fmla="*/ 990600 h 1338263"/>
                    <a:gd name="connsiteX63" fmla="*/ 1100137 w 1652587"/>
                    <a:gd name="connsiteY63" fmla="*/ 1028700 h 1338263"/>
                    <a:gd name="connsiteX64" fmla="*/ 1057275 w 1652587"/>
                    <a:gd name="connsiteY64" fmla="*/ 981075 h 1338263"/>
                    <a:gd name="connsiteX65" fmla="*/ 952500 w 1652587"/>
                    <a:gd name="connsiteY65" fmla="*/ 890588 h 1338263"/>
                    <a:gd name="connsiteX66" fmla="*/ 904875 w 1652587"/>
                    <a:gd name="connsiteY66" fmla="*/ 914400 h 1338263"/>
                    <a:gd name="connsiteX67" fmla="*/ 819150 w 1652587"/>
                    <a:gd name="connsiteY67" fmla="*/ 981075 h 1338263"/>
                    <a:gd name="connsiteX68" fmla="*/ 785812 w 1652587"/>
                    <a:gd name="connsiteY68" fmla="*/ 947738 h 1338263"/>
                    <a:gd name="connsiteX69" fmla="*/ 704850 w 1652587"/>
                    <a:gd name="connsiteY69" fmla="*/ 962025 h 1338263"/>
                    <a:gd name="connsiteX70" fmla="*/ 576262 w 1652587"/>
                    <a:gd name="connsiteY70" fmla="*/ 1004888 h 1338263"/>
                    <a:gd name="connsiteX71" fmla="*/ 533400 w 1652587"/>
                    <a:gd name="connsiteY71" fmla="*/ 981075 h 1338263"/>
                    <a:gd name="connsiteX72" fmla="*/ 504825 w 1652587"/>
                    <a:gd name="connsiteY72" fmla="*/ 1023938 h 1338263"/>
                    <a:gd name="connsiteX73" fmla="*/ 390525 w 1652587"/>
                    <a:gd name="connsiteY73" fmla="*/ 1023938 h 1338263"/>
                    <a:gd name="connsiteX74" fmla="*/ 300037 w 1652587"/>
                    <a:gd name="connsiteY74" fmla="*/ 995363 h 1338263"/>
                    <a:gd name="connsiteX75" fmla="*/ 238125 w 1652587"/>
                    <a:gd name="connsiteY75" fmla="*/ 942975 h 1338263"/>
                    <a:gd name="connsiteX76" fmla="*/ 180975 w 1652587"/>
                    <a:gd name="connsiteY76" fmla="*/ 895350 h 1338263"/>
                    <a:gd name="connsiteX77" fmla="*/ 171450 w 1652587"/>
                    <a:gd name="connsiteY77" fmla="*/ 838200 h 1338263"/>
                    <a:gd name="connsiteX78" fmla="*/ 171450 w 1652587"/>
                    <a:gd name="connsiteY78" fmla="*/ 838200 h 1338263"/>
                    <a:gd name="connsiteX79" fmla="*/ 52387 w 1652587"/>
                    <a:gd name="connsiteY79" fmla="*/ 871538 h 1338263"/>
                    <a:gd name="connsiteX0" fmla="*/ 52387 w 1652587"/>
                    <a:gd name="connsiteY0" fmla="*/ 871538 h 1338263"/>
                    <a:gd name="connsiteX1" fmla="*/ 90487 w 1652587"/>
                    <a:gd name="connsiteY1" fmla="*/ 781050 h 1338263"/>
                    <a:gd name="connsiteX2" fmla="*/ 119062 w 1652587"/>
                    <a:gd name="connsiteY2" fmla="*/ 700088 h 1338263"/>
                    <a:gd name="connsiteX3" fmla="*/ 80962 w 1652587"/>
                    <a:gd name="connsiteY3" fmla="*/ 638175 h 1338263"/>
                    <a:gd name="connsiteX4" fmla="*/ 42862 w 1652587"/>
                    <a:gd name="connsiteY4" fmla="*/ 566738 h 1338263"/>
                    <a:gd name="connsiteX5" fmla="*/ 0 w 1652587"/>
                    <a:gd name="connsiteY5" fmla="*/ 500063 h 1338263"/>
                    <a:gd name="connsiteX6" fmla="*/ 38100 w 1652587"/>
                    <a:gd name="connsiteY6" fmla="*/ 438150 h 1338263"/>
                    <a:gd name="connsiteX7" fmla="*/ 128587 w 1652587"/>
                    <a:gd name="connsiteY7" fmla="*/ 414338 h 1338263"/>
                    <a:gd name="connsiteX8" fmla="*/ 195262 w 1652587"/>
                    <a:gd name="connsiteY8" fmla="*/ 376238 h 1338263"/>
                    <a:gd name="connsiteX9" fmla="*/ 228600 w 1652587"/>
                    <a:gd name="connsiteY9" fmla="*/ 261938 h 1338263"/>
                    <a:gd name="connsiteX10" fmla="*/ 247650 w 1652587"/>
                    <a:gd name="connsiteY10" fmla="*/ 142875 h 1338263"/>
                    <a:gd name="connsiteX11" fmla="*/ 285750 w 1652587"/>
                    <a:gd name="connsiteY11" fmla="*/ 100013 h 1338263"/>
                    <a:gd name="connsiteX12" fmla="*/ 333375 w 1652587"/>
                    <a:gd name="connsiteY12" fmla="*/ 128588 h 1338263"/>
                    <a:gd name="connsiteX13" fmla="*/ 352425 w 1652587"/>
                    <a:gd name="connsiteY13" fmla="*/ 138113 h 1338263"/>
                    <a:gd name="connsiteX14" fmla="*/ 400050 w 1652587"/>
                    <a:gd name="connsiteY14" fmla="*/ 147638 h 1338263"/>
                    <a:gd name="connsiteX15" fmla="*/ 376237 w 1652587"/>
                    <a:gd name="connsiteY15" fmla="*/ 114300 h 1338263"/>
                    <a:gd name="connsiteX16" fmla="*/ 371475 w 1652587"/>
                    <a:gd name="connsiteY16" fmla="*/ 100013 h 1338263"/>
                    <a:gd name="connsiteX17" fmla="*/ 371475 w 1652587"/>
                    <a:gd name="connsiteY17" fmla="*/ 100013 h 1338263"/>
                    <a:gd name="connsiteX18" fmla="*/ 428625 w 1652587"/>
                    <a:gd name="connsiteY18" fmla="*/ 38100 h 1338263"/>
                    <a:gd name="connsiteX19" fmla="*/ 461962 w 1652587"/>
                    <a:gd name="connsiteY19" fmla="*/ 66675 h 1338263"/>
                    <a:gd name="connsiteX20" fmla="*/ 504825 w 1652587"/>
                    <a:gd name="connsiteY20" fmla="*/ 0 h 1338263"/>
                    <a:gd name="connsiteX21" fmla="*/ 561975 w 1652587"/>
                    <a:gd name="connsiteY21" fmla="*/ 47625 h 1338263"/>
                    <a:gd name="connsiteX22" fmla="*/ 590550 w 1652587"/>
                    <a:gd name="connsiteY22" fmla="*/ 0 h 1338263"/>
                    <a:gd name="connsiteX23" fmla="*/ 647700 w 1652587"/>
                    <a:gd name="connsiteY23" fmla="*/ 52388 h 1338263"/>
                    <a:gd name="connsiteX24" fmla="*/ 733425 w 1652587"/>
                    <a:gd name="connsiteY24" fmla="*/ 95250 h 1338263"/>
                    <a:gd name="connsiteX25" fmla="*/ 766762 w 1652587"/>
                    <a:gd name="connsiteY25" fmla="*/ 100013 h 1338263"/>
                    <a:gd name="connsiteX26" fmla="*/ 828675 w 1652587"/>
                    <a:gd name="connsiteY26" fmla="*/ 161925 h 1338263"/>
                    <a:gd name="connsiteX27" fmla="*/ 895350 w 1652587"/>
                    <a:gd name="connsiteY27" fmla="*/ 180975 h 1338263"/>
                    <a:gd name="connsiteX28" fmla="*/ 947737 w 1652587"/>
                    <a:gd name="connsiteY28" fmla="*/ 166688 h 1338263"/>
                    <a:gd name="connsiteX29" fmla="*/ 990600 w 1652587"/>
                    <a:gd name="connsiteY29" fmla="*/ 204788 h 1338263"/>
                    <a:gd name="connsiteX30" fmla="*/ 981075 w 1652587"/>
                    <a:gd name="connsiteY30" fmla="*/ 261938 h 1338263"/>
                    <a:gd name="connsiteX31" fmla="*/ 1157287 w 1652587"/>
                    <a:gd name="connsiteY31" fmla="*/ 300038 h 1338263"/>
                    <a:gd name="connsiteX32" fmla="*/ 1138237 w 1652587"/>
                    <a:gd name="connsiteY32" fmla="*/ 404813 h 1338263"/>
                    <a:gd name="connsiteX33" fmla="*/ 1247775 w 1652587"/>
                    <a:gd name="connsiteY33" fmla="*/ 471488 h 1338263"/>
                    <a:gd name="connsiteX34" fmla="*/ 1219200 w 1652587"/>
                    <a:gd name="connsiteY34" fmla="*/ 509588 h 1338263"/>
                    <a:gd name="connsiteX35" fmla="*/ 1304925 w 1652587"/>
                    <a:gd name="connsiteY35" fmla="*/ 500063 h 1338263"/>
                    <a:gd name="connsiteX36" fmla="*/ 1285875 w 1652587"/>
                    <a:gd name="connsiteY36" fmla="*/ 557213 h 1338263"/>
                    <a:gd name="connsiteX37" fmla="*/ 1333500 w 1652587"/>
                    <a:gd name="connsiteY37" fmla="*/ 571500 h 1338263"/>
                    <a:gd name="connsiteX38" fmla="*/ 1414462 w 1652587"/>
                    <a:gd name="connsiteY38" fmla="*/ 476250 h 1338263"/>
                    <a:gd name="connsiteX39" fmla="*/ 1462087 w 1652587"/>
                    <a:gd name="connsiteY39" fmla="*/ 509588 h 1338263"/>
                    <a:gd name="connsiteX40" fmla="*/ 1462087 w 1652587"/>
                    <a:gd name="connsiteY40" fmla="*/ 561975 h 1338263"/>
                    <a:gd name="connsiteX41" fmla="*/ 1423987 w 1652587"/>
                    <a:gd name="connsiteY41" fmla="*/ 614363 h 1338263"/>
                    <a:gd name="connsiteX42" fmla="*/ 1433512 w 1652587"/>
                    <a:gd name="connsiteY42" fmla="*/ 676275 h 1338263"/>
                    <a:gd name="connsiteX43" fmla="*/ 1395412 w 1652587"/>
                    <a:gd name="connsiteY43" fmla="*/ 766763 h 1338263"/>
                    <a:gd name="connsiteX44" fmla="*/ 1504950 w 1652587"/>
                    <a:gd name="connsiteY44" fmla="*/ 747713 h 1338263"/>
                    <a:gd name="connsiteX45" fmla="*/ 1514475 w 1652587"/>
                    <a:gd name="connsiteY45" fmla="*/ 790575 h 1338263"/>
                    <a:gd name="connsiteX46" fmla="*/ 1547812 w 1652587"/>
                    <a:gd name="connsiteY46" fmla="*/ 823913 h 1338263"/>
                    <a:gd name="connsiteX47" fmla="*/ 1557337 w 1652587"/>
                    <a:gd name="connsiteY47" fmla="*/ 909638 h 1338263"/>
                    <a:gd name="connsiteX48" fmla="*/ 1652587 w 1652587"/>
                    <a:gd name="connsiteY48" fmla="*/ 923925 h 1338263"/>
                    <a:gd name="connsiteX49" fmla="*/ 1476375 w 1652587"/>
                    <a:gd name="connsiteY49" fmla="*/ 1095375 h 1338263"/>
                    <a:gd name="connsiteX50" fmla="*/ 1462087 w 1652587"/>
                    <a:gd name="connsiteY50" fmla="*/ 1157288 h 1338263"/>
                    <a:gd name="connsiteX51" fmla="*/ 1528762 w 1652587"/>
                    <a:gd name="connsiteY51" fmla="*/ 1271588 h 1338263"/>
                    <a:gd name="connsiteX52" fmla="*/ 1438275 w 1652587"/>
                    <a:gd name="connsiteY52" fmla="*/ 1314450 h 1338263"/>
                    <a:gd name="connsiteX53" fmla="*/ 1504950 w 1652587"/>
                    <a:gd name="connsiteY53" fmla="*/ 1338263 h 1338263"/>
                    <a:gd name="connsiteX54" fmla="*/ 1443037 w 1652587"/>
                    <a:gd name="connsiteY54" fmla="*/ 1038225 h 1338263"/>
                    <a:gd name="connsiteX55" fmla="*/ 1419225 w 1652587"/>
                    <a:gd name="connsiteY55" fmla="*/ 971550 h 1338263"/>
                    <a:gd name="connsiteX56" fmla="*/ 1366837 w 1652587"/>
                    <a:gd name="connsiteY56" fmla="*/ 971550 h 1338263"/>
                    <a:gd name="connsiteX57" fmla="*/ 1319212 w 1652587"/>
                    <a:gd name="connsiteY57" fmla="*/ 995363 h 1338263"/>
                    <a:gd name="connsiteX58" fmla="*/ 1257300 w 1652587"/>
                    <a:gd name="connsiteY58" fmla="*/ 1009650 h 1338263"/>
                    <a:gd name="connsiteX59" fmla="*/ 1214437 w 1652587"/>
                    <a:gd name="connsiteY59" fmla="*/ 976313 h 1338263"/>
                    <a:gd name="connsiteX60" fmla="*/ 1209675 w 1652587"/>
                    <a:gd name="connsiteY60" fmla="*/ 1038225 h 1338263"/>
                    <a:gd name="connsiteX61" fmla="*/ 1152525 w 1652587"/>
                    <a:gd name="connsiteY61" fmla="*/ 990600 h 1338263"/>
                    <a:gd name="connsiteX62" fmla="*/ 1100137 w 1652587"/>
                    <a:gd name="connsiteY62" fmla="*/ 1028700 h 1338263"/>
                    <a:gd name="connsiteX63" fmla="*/ 1057275 w 1652587"/>
                    <a:gd name="connsiteY63" fmla="*/ 981075 h 1338263"/>
                    <a:gd name="connsiteX64" fmla="*/ 952500 w 1652587"/>
                    <a:gd name="connsiteY64" fmla="*/ 890588 h 1338263"/>
                    <a:gd name="connsiteX65" fmla="*/ 904875 w 1652587"/>
                    <a:gd name="connsiteY65" fmla="*/ 914400 h 1338263"/>
                    <a:gd name="connsiteX66" fmla="*/ 819150 w 1652587"/>
                    <a:gd name="connsiteY66" fmla="*/ 981075 h 1338263"/>
                    <a:gd name="connsiteX67" fmla="*/ 785812 w 1652587"/>
                    <a:gd name="connsiteY67" fmla="*/ 947738 h 1338263"/>
                    <a:gd name="connsiteX68" fmla="*/ 704850 w 1652587"/>
                    <a:gd name="connsiteY68" fmla="*/ 962025 h 1338263"/>
                    <a:gd name="connsiteX69" fmla="*/ 576262 w 1652587"/>
                    <a:gd name="connsiteY69" fmla="*/ 1004888 h 1338263"/>
                    <a:gd name="connsiteX70" fmla="*/ 533400 w 1652587"/>
                    <a:gd name="connsiteY70" fmla="*/ 981075 h 1338263"/>
                    <a:gd name="connsiteX71" fmla="*/ 504825 w 1652587"/>
                    <a:gd name="connsiteY71" fmla="*/ 1023938 h 1338263"/>
                    <a:gd name="connsiteX72" fmla="*/ 390525 w 1652587"/>
                    <a:gd name="connsiteY72" fmla="*/ 1023938 h 1338263"/>
                    <a:gd name="connsiteX73" fmla="*/ 300037 w 1652587"/>
                    <a:gd name="connsiteY73" fmla="*/ 995363 h 1338263"/>
                    <a:gd name="connsiteX74" fmla="*/ 238125 w 1652587"/>
                    <a:gd name="connsiteY74" fmla="*/ 942975 h 1338263"/>
                    <a:gd name="connsiteX75" fmla="*/ 180975 w 1652587"/>
                    <a:gd name="connsiteY75" fmla="*/ 895350 h 1338263"/>
                    <a:gd name="connsiteX76" fmla="*/ 171450 w 1652587"/>
                    <a:gd name="connsiteY76" fmla="*/ 838200 h 1338263"/>
                    <a:gd name="connsiteX77" fmla="*/ 171450 w 1652587"/>
                    <a:gd name="connsiteY77" fmla="*/ 838200 h 1338263"/>
                    <a:gd name="connsiteX78" fmla="*/ 52387 w 1652587"/>
                    <a:gd name="connsiteY78" fmla="*/ 871538 h 1338263"/>
                    <a:gd name="connsiteX0" fmla="*/ 52387 w 1652587"/>
                    <a:gd name="connsiteY0" fmla="*/ 871538 h 1338263"/>
                    <a:gd name="connsiteX1" fmla="*/ 90487 w 1652587"/>
                    <a:gd name="connsiteY1" fmla="*/ 781050 h 1338263"/>
                    <a:gd name="connsiteX2" fmla="*/ 119062 w 1652587"/>
                    <a:gd name="connsiteY2" fmla="*/ 700088 h 1338263"/>
                    <a:gd name="connsiteX3" fmla="*/ 80962 w 1652587"/>
                    <a:gd name="connsiteY3" fmla="*/ 638175 h 1338263"/>
                    <a:gd name="connsiteX4" fmla="*/ 42862 w 1652587"/>
                    <a:gd name="connsiteY4" fmla="*/ 566738 h 1338263"/>
                    <a:gd name="connsiteX5" fmla="*/ 0 w 1652587"/>
                    <a:gd name="connsiteY5" fmla="*/ 500063 h 1338263"/>
                    <a:gd name="connsiteX6" fmla="*/ 38100 w 1652587"/>
                    <a:gd name="connsiteY6" fmla="*/ 438150 h 1338263"/>
                    <a:gd name="connsiteX7" fmla="*/ 128587 w 1652587"/>
                    <a:gd name="connsiteY7" fmla="*/ 414338 h 1338263"/>
                    <a:gd name="connsiteX8" fmla="*/ 195262 w 1652587"/>
                    <a:gd name="connsiteY8" fmla="*/ 376238 h 1338263"/>
                    <a:gd name="connsiteX9" fmla="*/ 228600 w 1652587"/>
                    <a:gd name="connsiteY9" fmla="*/ 261938 h 1338263"/>
                    <a:gd name="connsiteX10" fmla="*/ 247650 w 1652587"/>
                    <a:gd name="connsiteY10" fmla="*/ 142875 h 1338263"/>
                    <a:gd name="connsiteX11" fmla="*/ 285750 w 1652587"/>
                    <a:gd name="connsiteY11" fmla="*/ 100013 h 1338263"/>
                    <a:gd name="connsiteX12" fmla="*/ 333375 w 1652587"/>
                    <a:gd name="connsiteY12" fmla="*/ 128588 h 1338263"/>
                    <a:gd name="connsiteX13" fmla="*/ 352425 w 1652587"/>
                    <a:gd name="connsiteY13" fmla="*/ 138113 h 1338263"/>
                    <a:gd name="connsiteX14" fmla="*/ 400050 w 1652587"/>
                    <a:gd name="connsiteY14" fmla="*/ 147638 h 1338263"/>
                    <a:gd name="connsiteX15" fmla="*/ 376237 w 1652587"/>
                    <a:gd name="connsiteY15" fmla="*/ 114300 h 1338263"/>
                    <a:gd name="connsiteX16" fmla="*/ 371475 w 1652587"/>
                    <a:gd name="connsiteY16" fmla="*/ 100013 h 1338263"/>
                    <a:gd name="connsiteX17" fmla="*/ 371475 w 1652587"/>
                    <a:gd name="connsiteY17" fmla="*/ 100013 h 1338263"/>
                    <a:gd name="connsiteX18" fmla="*/ 428625 w 1652587"/>
                    <a:gd name="connsiteY18" fmla="*/ 38100 h 1338263"/>
                    <a:gd name="connsiteX19" fmla="*/ 461962 w 1652587"/>
                    <a:gd name="connsiteY19" fmla="*/ 66675 h 1338263"/>
                    <a:gd name="connsiteX20" fmla="*/ 504825 w 1652587"/>
                    <a:gd name="connsiteY20" fmla="*/ 0 h 1338263"/>
                    <a:gd name="connsiteX21" fmla="*/ 561975 w 1652587"/>
                    <a:gd name="connsiteY21" fmla="*/ 47625 h 1338263"/>
                    <a:gd name="connsiteX22" fmla="*/ 590550 w 1652587"/>
                    <a:gd name="connsiteY22" fmla="*/ 0 h 1338263"/>
                    <a:gd name="connsiteX23" fmla="*/ 647700 w 1652587"/>
                    <a:gd name="connsiteY23" fmla="*/ 52388 h 1338263"/>
                    <a:gd name="connsiteX24" fmla="*/ 733425 w 1652587"/>
                    <a:gd name="connsiteY24" fmla="*/ 95250 h 1338263"/>
                    <a:gd name="connsiteX25" fmla="*/ 766762 w 1652587"/>
                    <a:gd name="connsiteY25" fmla="*/ 100013 h 1338263"/>
                    <a:gd name="connsiteX26" fmla="*/ 828675 w 1652587"/>
                    <a:gd name="connsiteY26" fmla="*/ 161925 h 1338263"/>
                    <a:gd name="connsiteX27" fmla="*/ 895350 w 1652587"/>
                    <a:gd name="connsiteY27" fmla="*/ 180975 h 1338263"/>
                    <a:gd name="connsiteX28" fmla="*/ 947737 w 1652587"/>
                    <a:gd name="connsiteY28" fmla="*/ 166688 h 1338263"/>
                    <a:gd name="connsiteX29" fmla="*/ 990600 w 1652587"/>
                    <a:gd name="connsiteY29" fmla="*/ 204788 h 1338263"/>
                    <a:gd name="connsiteX30" fmla="*/ 981075 w 1652587"/>
                    <a:gd name="connsiteY30" fmla="*/ 261938 h 1338263"/>
                    <a:gd name="connsiteX31" fmla="*/ 1157287 w 1652587"/>
                    <a:gd name="connsiteY31" fmla="*/ 300038 h 1338263"/>
                    <a:gd name="connsiteX32" fmla="*/ 1138237 w 1652587"/>
                    <a:gd name="connsiteY32" fmla="*/ 404813 h 1338263"/>
                    <a:gd name="connsiteX33" fmla="*/ 1247775 w 1652587"/>
                    <a:gd name="connsiteY33" fmla="*/ 471488 h 1338263"/>
                    <a:gd name="connsiteX34" fmla="*/ 1219200 w 1652587"/>
                    <a:gd name="connsiteY34" fmla="*/ 509588 h 1338263"/>
                    <a:gd name="connsiteX35" fmla="*/ 1304925 w 1652587"/>
                    <a:gd name="connsiteY35" fmla="*/ 500063 h 1338263"/>
                    <a:gd name="connsiteX36" fmla="*/ 1285875 w 1652587"/>
                    <a:gd name="connsiteY36" fmla="*/ 557213 h 1338263"/>
                    <a:gd name="connsiteX37" fmla="*/ 1333500 w 1652587"/>
                    <a:gd name="connsiteY37" fmla="*/ 571500 h 1338263"/>
                    <a:gd name="connsiteX38" fmla="*/ 1414462 w 1652587"/>
                    <a:gd name="connsiteY38" fmla="*/ 476250 h 1338263"/>
                    <a:gd name="connsiteX39" fmla="*/ 1462087 w 1652587"/>
                    <a:gd name="connsiteY39" fmla="*/ 509588 h 1338263"/>
                    <a:gd name="connsiteX40" fmla="*/ 1462087 w 1652587"/>
                    <a:gd name="connsiteY40" fmla="*/ 561975 h 1338263"/>
                    <a:gd name="connsiteX41" fmla="*/ 1423987 w 1652587"/>
                    <a:gd name="connsiteY41" fmla="*/ 614363 h 1338263"/>
                    <a:gd name="connsiteX42" fmla="*/ 1433512 w 1652587"/>
                    <a:gd name="connsiteY42" fmla="*/ 676275 h 1338263"/>
                    <a:gd name="connsiteX43" fmla="*/ 1395412 w 1652587"/>
                    <a:gd name="connsiteY43" fmla="*/ 766763 h 1338263"/>
                    <a:gd name="connsiteX44" fmla="*/ 1504950 w 1652587"/>
                    <a:gd name="connsiteY44" fmla="*/ 747713 h 1338263"/>
                    <a:gd name="connsiteX45" fmla="*/ 1514475 w 1652587"/>
                    <a:gd name="connsiteY45" fmla="*/ 790575 h 1338263"/>
                    <a:gd name="connsiteX46" fmla="*/ 1547812 w 1652587"/>
                    <a:gd name="connsiteY46" fmla="*/ 823913 h 1338263"/>
                    <a:gd name="connsiteX47" fmla="*/ 1557337 w 1652587"/>
                    <a:gd name="connsiteY47" fmla="*/ 909638 h 1338263"/>
                    <a:gd name="connsiteX48" fmla="*/ 1652587 w 1652587"/>
                    <a:gd name="connsiteY48" fmla="*/ 923925 h 1338263"/>
                    <a:gd name="connsiteX49" fmla="*/ 1476375 w 1652587"/>
                    <a:gd name="connsiteY49" fmla="*/ 1095375 h 1338263"/>
                    <a:gd name="connsiteX50" fmla="*/ 1462087 w 1652587"/>
                    <a:gd name="connsiteY50" fmla="*/ 1157288 h 1338263"/>
                    <a:gd name="connsiteX51" fmla="*/ 1528762 w 1652587"/>
                    <a:gd name="connsiteY51" fmla="*/ 1271588 h 1338263"/>
                    <a:gd name="connsiteX52" fmla="*/ 1438275 w 1652587"/>
                    <a:gd name="connsiteY52" fmla="*/ 1314450 h 1338263"/>
                    <a:gd name="connsiteX53" fmla="*/ 1504950 w 1652587"/>
                    <a:gd name="connsiteY53" fmla="*/ 1338263 h 1338263"/>
                    <a:gd name="connsiteX54" fmla="*/ 1443037 w 1652587"/>
                    <a:gd name="connsiteY54" fmla="*/ 1038225 h 1338263"/>
                    <a:gd name="connsiteX55" fmla="*/ 1419225 w 1652587"/>
                    <a:gd name="connsiteY55" fmla="*/ 971550 h 1338263"/>
                    <a:gd name="connsiteX56" fmla="*/ 1366837 w 1652587"/>
                    <a:gd name="connsiteY56" fmla="*/ 971550 h 1338263"/>
                    <a:gd name="connsiteX57" fmla="*/ 1319212 w 1652587"/>
                    <a:gd name="connsiteY57" fmla="*/ 995363 h 1338263"/>
                    <a:gd name="connsiteX58" fmla="*/ 1257300 w 1652587"/>
                    <a:gd name="connsiteY58" fmla="*/ 1009650 h 1338263"/>
                    <a:gd name="connsiteX59" fmla="*/ 1214437 w 1652587"/>
                    <a:gd name="connsiteY59" fmla="*/ 976313 h 1338263"/>
                    <a:gd name="connsiteX60" fmla="*/ 1209675 w 1652587"/>
                    <a:gd name="connsiteY60" fmla="*/ 1038225 h 1338263"/>
                    <a:gd name="connsiteX61" fmla="*/ 1152525 w 1652587"/>
                    <a:gd name="connsiteY61" fmla="*/ 990600 h 1338263"/>
                    <a:gd name="connsiteX62" fmla="*/ 1100137 w 1652587"/>
                    <a:gd name="connsiteY62" fmla="*/ 1028700 h 1338263"/>
                    <a:gd name="connsiteX63" fmla="*/ 1057275 w 1652587"/>
                    <a:gd name="connsiteY63" fmla="*/ 981075 h 1338263"/>
                    <a:gd name="connsiteX64" fmla="*/ 952500 w 1652587"/>
                    <a:gd name="connsiteY64" fmla="*/ 890588 h 1338263"/>
                    <a:gd name="connsiteX65" fmla="*/ 904875 w 1652587"/>
                    <a:gd name="connsiteY65" fmla="*/ 914400 h 1338263"/>
                    <a:gd name="connsiteX66" fmla="*/ 819150 w 1652587"/>
                    <a:gd name="connsiteY66" fmla="*/ 981075 h 1338263"/>
                    <a:gd name="connsiteX67" fmla="*/ 785812 w 1652587"/>
                    <a:gd name="connsiteY67" fmla="*/ 947738 h 1338263"/>
                    <a:gd name="connsiteX68" fmla="*/ 704850 w 1652587"/>
                    <a:gd name="connsiteY68" fmla="*/ 962025 h 1338263"/>
                    <a:gd name="connsiteX69" fmla="*/ 576262 w 1652587"/>
                    <a:gd name="connsiteY69" fmla="*/ 1004888 h 1338263"/>
                    <a:gd name="connsiteX70" fmla="*/ 533400 w 1652587"/>
                    <a:gd name="connsiteY70" fmla="*/ 981075 h 1338263"/>
                    <a:gd name="connsiteX71" fmla="*/ 504825 w 1652587"/>
                    <a:gd name="connsiteY71" fmla="*/ 1023938 h 1338263"/>
                    <a:gd name="connsiteX72" fmla="*/ 390525 w 1652587"/>
                    <a:gd name="connsiteY72" fmla="*/ 1023938 h 1338263"/>
                    <a:gd name="connsiteX73" fmla="*/ 300037 w 1652587"/>
                    <a:gd name="connsiteY73" fmla="*/ 995363 h 1338263"/>
                    <a:gd name="connsiteX74" fmla="*/ 238125 w 1652587"/>
                    <a:gd name="connsiteY74" fmla="*/ 942975 h 1338263"/>
                    <a:gd name="connsiteX75" fmla="*/ 180975 w 1652587"/>
                    <a:gd name="connsiteY75" fmla="*/ 895350 h 1338263"/>
                    <a:gd name="connsiteX76" fmla="*/ 171450 w 1652587"/>
                    <a:gd name="connsiteY76" fmla="*/ 838200 h 1338263"/>
                    <a:gd name="connsiteX77" fmla="*/ 171450 w 1652587"/>
                    <a:gd name="connsiteY77" fmla="*/ 838200 h 1338263"/>
                    <a:gd name="connsiteX78" fmla="*/ 52387 w 1652587"/>
                    <a:gd name="connsiteY78" fmla="*/ 871538 h 1338263"/>
                    <a:gd name="connsiteX0" fmla="*/ 52387 w 1652587"/>
                    <a:gd name="connsiteY0" fmla="*/ 871538 h 1314450"/>
                    <a:gd name="connsiteX1" fmla="*/ 90487 w 1652587"/>
                    <a:gd name="connsiteY1" fmla="*/ 781050 h 1314450"/>
                    <a:gd name="connsiteX2" fmla="*/ 119062 w 1652587"/>
                    <a:gd name="connsiteY2" fmla="*/ 700088 h 1314450"/>
                    <a:gd name="connsiteX3" fmla="*/ 80962 w 1652587"/>
                    <a:gd name="connsiteY3" fmla="*/ 638175 h 1314450"/>
                    <a:gd name="connsiteX4" fmla="*/ 42862 w 1652587"/>
                    <a:gd name="connsiteY4" fmla="*/ 566738 h 1314450"/>
                    <a:gd name="connsiteX5" fmla="*/ 0 w 1652587"/>
                    <a:gd name="connsiteY5" fmla="*/ 500063 h 1314450"/>
                    <a:gd name="connsiteX6" fmla="*/ 38100 w 1652587"/>
                    <a:gd name="connsiteY6" fmla="*/ 438150 h 1314450"/>
                    <a:gd name="connsiteX7" fmla="*/ 128587 w 1652587"/>
                    <a:gd name="connsiteY7" fmla="*/ 414338 h 1314450"/>
                    <a:gd name="connsiteX8" fmla="*/ 195262 w 1652587"/>
                    <a:gd name="connsiteY8" fmla="*/ 376238 h 1314450"/>
                    <a:gd name="connsiteX9" fmla="*/ 228600 w 1652587"/>
                    <a:gd name="connsiteY9" fmla="*/ 261938 h 1314450"/>
                    <a:gd name="connsiteX10" fmla="*/ 247650 w 1652587"/>
                    <a:gd name="connsiteY10" fmla="*/ 142875 h 1314450"/>
                    <a:gd name="connsiteX11" fmla="*/ 285750 w 1652587"/>
                    <a:gd name="connsiteY11" fmla="*/ 100013 h 1314450"/>
                    <a:gd name="connsiteX12" fmla="*/ 333375 w 1652587"/>
                    <a:gd name="connsiteY12" fmla="*/ 128588 h 1314450"/>
                    <a:gd name="connsiteX13" fmla="*/ 352425 w 1652587"/>
                    <a:gd name="connsiteY13" fmla="*/ 138113 h 1314450"/>
                    <a:gd name="connsiteX14" fmla="*/ 400050 w 1652587"/>
                    <a:gd name="connsiteY14" fmla="*/ 147638 h 1314450"/>
                    <a:gd name="connsiteX15" fmla="*/ 376237 w 1652587"/>
                    <a:gd name="connsiteY15" fmla="*/ 114300 h 1314450"/>
                    <a:gd name="connsiteX16" fmla="*/ 371475 w 1652587"/>
                    <a:gd name="connsiteY16" fmla="*/ 100013 h 1314450"/>
                    <a:gd name="connsiteX17" fmla="*/ 371475 w 1652587"/>
                    <a:gd name="connsiteY17" fmla="*/ 100013 h 1314450"/>
                    <a:gd name="connsiteX18" fmla="*/ 428625 w 1652587"/>
                    <a:gd name="connsiteY18" fmla="*/ 38100 h 1314450"/>
                    <a:gd name="connsiteX19" fmla="*/ 461962 w 1652587"/>
                    <a:gd name="connsiteY19" fmla="*/ 66675 h 1314450"/>
                    <a:gd name="connsiteX20" fmla="*/ 504825 w 1652587"/>
                    <a:gd name="connsiteY20" fmla="*/ 0 h 1314450"/>
                    <a:gd name="connsiteX21" fmla="*/ 561975 w 1652587"/>
                    <a:gd name="connsiteY21" fmla="*/ 47625 h 1314450"/>
                    <a:gd name="connsiteX22" fmla="*/ 590550 w 1652587"/>
                    <a:gd name="connsiteY22" fmla="*/ 0 h 1314450"/>
                    <a:gd name="connsiteX23" fmla="*/ 647700 w 1652587"/>
                    <a:gd name="connsiteY23" fmla="*/ 52388 h 1314450"/>
                    <a:gd name="connsiteX24" fmla="*/ 733425 w 1652587"/>
                    <a:gd name="connsiteY24" fmla="*/ 95250 h 1314450"/>
                    <a:gd name="connsiteX25" fmla="*/ 766762 w 1652587"/>
                    <a:gd name="connsiteY25" fmla="*/ 100013 h 1314450"/>
                    <a:gd name="connsiteX26" fmla="*/ 828675 w 1652587"/>
                    <a:gd name="connsiteY26" fmla="*/ 161925 h 1314450"/>
                    <a:gd name="connsiteX27" fmla="*/ 895350 w 1652587"/>
                    <a:gd name="connsiteY27" fmla="*/ 180975 h 1314450"/>
                    <a:gd name="connsiteX28" fmla="*/ 947737 w 1652587"/>
                    <a:gd name="connsiteY28" fmla="*/ 166688 h 1314450"/>
                    <a:gd name="connsiteX29" fmla="*/ 990600 w 1652587"/>
                    <a:gd name="connsiteY29" fmla="*/ 204788 h 1314450"/>
                    <a:gd name="connsiteX30" fmla="*/ 981075 w 1652587"/>
                    <a:gd name="connsiteY30" fmla="*/ 261938 h 1314450"/>
                    <a:gd name="connsiteX31" fmla="*/ 1157287 w 1652587"/>
                    <a:gd name="connsiteY31" fmla="*/ 300038 h 1314450"/>
                    <a:gd name="connsiteX32" fmla="*/ 1138237 w 1652587"/>
                    <a:gd name="connsiteY32" fmla="*/ 404813 h 1314450"/>
                    <a:gd name="connsiteX33" fmla="*/ 1247775 w 1652587"/>
                    <a:gd name="connsiteY33" fmla="*/ 471488 h 1314450"/>
                    <a:gd name="connsiteX34" fmla="*/ 1219200 w 1652587"/>
                    <a:gd name="connsiteY34" fmla="*/ 509588 h 1314450"/>
                    <a:gd name="connsiteX35" fmla="*/ 1304925 w 1652587"/>
                    <a:gd name="connsiteY35" fmla="*/ 500063 h 1314450"/>
                    <a:gd name="connsiteX36" fmla="*/ 1285875 w 1652587"/>
                    <a:gd name="connsiteY36" fmla="*/ 557213 h 1314450"/>
                    <a:gd name="connsiteX37" fmla="*/ 1333500 w 1652587"/>
                    <a:gd name="connsiteY37" fmla="*/ 571500 h 1314450"/>
                    <a:gd name="connsiteX38" fmla="*/ 1414462 w 1652587"/>
                    <a:gd name="connsiteY38" fmla="*/ 476250 h 1314450"/>
                    <a:gd name="connsiteX39" fmla="*/ 1462087 w 1652587"/>
                    <a:gd name="connsiteY39" fmla="*/ 509588 h 1314450"/>
                    <a:gd name="connsiteX40" fmla="*/ 1462087 w 1652587"/>
                    <a:gd name="connsiteY40" fmla="*/ 561975 h 1314450"/>
                    <a:gd name="connsiteX41" fmla="*/ 1423987 w 1652587"/>
                    <a:gd name="connsiteY41" fmla="*/ 614363 h 1314450"/>
                    <a:gd name="connsiteX42" fmla="*/ 1433512 w 1652587"/>
                    <a:gd name="connsiteY42" fmla="*/ 676275 h 1314450"/>
                    <a:gd name="connsiteX43" fmla="*/ 1395412 w 1652587"/>
                    <a:gd name="connsiteY43" fmla="*/ 766763 h 1314450"/>
                    <a:gd name="connsiteX44" fmla="*/ 1504950 w 1652587"/>
                    <a:gd name="connsiteY44" fmla="*/ 747713 h 1314450"/>
                    <a:gd name="connsiteX45" fmla="*/ 1514475 w 1652587"/>
                    <a:gd name="connsiteY45" fmla="*/ 790575 h 1314450"/>
                    <a:gd name="connsiteX46" fmla="*/ 1547812 w 1652587"/>
                    <a:gd name="connsiteY46" fmla="*/ 823913 h 1314450"/>
                    <a:gd name="connsiteX47" fmla="*/ 1557337 w 1652587"/>
                    <a:gd name="connsiteY47" fmla="*/ 909638 h 1314450"/>
                    <a:gd name="connsiteX48" fmla="*/ 1652587 w 1652587"/>
                    <a:gd name="connsiteY48" fmla="*/ 923925 h 1314450"/>
                    <a:gd name="connsiteX49" fmla="*/ 1476375 w 1652587"/>
                    <a:gd name="connsiteY49" fmla="*/ 1095375 h 1314450"/>
                    <a:gd name="connsiteX50" fmla="*/ 1462087 w 1652587"/>
                    <a:gd name="connsiteY50" fmla="*/ 1157288 h 1314450"/>
                    <a:gd name="connsiteX51" fmla="*/ 1528762 w 1652587"/>
                    <a:gd name="connsiteY51" fmla="*/ 1271588 h 1314450"/>
                    <a:gd name="connsiteX52" fmla="*/ 1438275 w 1652587"/>
                    <a:gd name="connsiteY52" fmla="*/ 1314450 h 1314450"/>
                    <a:gd name="connsiteX53" fmla="*/ 1443037 w 1652587"/>
                    <a:gd name="connsiteY53" fmla="*/ 1038225 h 1314450"/>
                    <a:gd name="connsiteX54" fmla="*/ 1419225 w 1652587"/>
                    <a:gd name="connsiteY54" fmla="*/ 971550 h 1314450"/>
                    <a:gd name="connsiteX55" fmla="*/ 1366837 w 1652587"/>
                    <a:gd name="connsiteY55" fmla="*/ 971550 h 1314450"/>
                    <a:gd name="connsiteX56" fmla="*/ 1319212 w 1652587"/>
                    <a:gd name="connsiteY56" fmla="*/ 995363 h 1314450"/>
                    <a:gd name="connsiteX57" fmla="*/ 1257300 w 1652587"/>
                    <a:gd name="connsiteY57" fmla="*/ 1009650 h 1314450"/>
                    <a:gd name="connsiteX58" fmla="*/ 1214437 w 1652587"/>
                    <a:gd name="connsiteY58" fmla="*/ 976313 h 1314450"/>
                    <a:gd name="connsiteX59" fmla="*/ 1209675 w 1652587"/>
                    <a:gd name="connsiteY59" fmla="*/ 1038225 h 1314450"/>
                    <a:gd name="connsiteX60" fmla="*/ 1152525 w 1652587"/>
                    <a:gd name="connsiteY60" fmla="*/ 990600 h 1314450"/>
                    <a:gd name="connsiteX61" fmla="*/ 1100137 w 1652587"/>
                    <a:gd name="connsiteY61" fmla="*/ 1028700 h 1314450"/>
                    <a:gd name="connsiteX62" fmla="*/ 1057275 w 1652587"/>
                    <a:gd name="connsiteY62" fmla="*/ 981075 h 1314450"/>
                    <a:gd name="connsiteX63" fmla="*/ 952500 w 1652587"/>
                    <a:gd name="connsiteY63" fmla="*/ 890588 h 1314450"/>
                    <a:gd name="connsiteX64" fmla="*/ 904875 w 1652587"/>
                    <a:gd name="connsiteY64" fmla="*/ 914400 h 1314450"/>
                    <a:gd name="connsiteX65" fmla="*/ 819150 w 1652587"/>
                    <a:gd name="connsiteY65" fmla="*/ 981075 h 1314450"/>
                    <a:gd name="connsiteX66" fmla="*/ 785812 w 1652587"/>
                    <a:gd name="connsiteY66" fmla="*/ 947738 h 1314450"/>
                    <a:gd name="connsiteX67" fmla="*/ 704850 w 1652587"/>
                    <a:gd name="connsiteY67" fmla="*/ 962025 h 1314450"/>
                    <a:gd name="connsiteX68" fmla="*/ 576262 w 1652587"/>
                    <a:gd name="connsiteY68" fmla="*/ 1004888 h 1314450"/>
                    <a:gd name="connsiteX69" fmla="*/ 533400 w 1652587"/>
                    <a:gd name="connsiteY69" fmla="*/ 981075 h 1314450"/>
                    <a:gd name="connsiteX70" fmla="*/ 504825 w 1652587"/>
                    <a:gd name="connsiteY70" fmla="*/ 1023938 h 1314450"/>
                    <a:gd name="connsiteX71" fmla="*/ 390525 w 1652587"/>
                    <a:gd name="connsiteY71" fmla="*/ 1023938 h 1314450"/>
                    <a:gd name="connsiteX72" fmla="*/ 300037 w 1652587"/>
                    <a:gd name="connsiteY72" fmla="*/ 995363 h 1314450"/>
                    <a:gd name="connsiteX73" fmla="*/ 238125 w 1652587"/>
                    <a:gd name="connsiteY73" fmla="*/ 942975 h 1314450"/>
                    <a:gd name="connsiteX74" fmla="*/ 180975 w 1652587"/>
                    <a:gd name="connsiteY74" fmla="*/ 895350 h 1314450"/>
                    <a:gd name="connsiteX75" fmla="*/ 171450 w 1652587"/>
                    <a:gd name="connsiteY75" fmla="*/ 838200 h 1314450"/>
                    <a:gd name="connsiteX76" fmla="*/ 171450 w 1652587"/>
                    <a:gd name="connsiteY76" fmla="*/ 838200 h 1314450"/>
                    <a:gd name="connsiteX77" fmla="*/ 52387 w 1652587"/>
                    <a:gd name="connsiteY77" fmla="*/ 871538 h 1314450"/>
                    <a:gd name="connsiteX0" fmla="*/ 52387 w 1652587"/>
                    <a:gd name="connsiteY0" fmla="*/ 871538 h 1271588"/>
                    <a:gd name="connsiteX1" fmla="*/ 90487 w 1652587"/>
                    <a:gd name="connsiteY1" fmla="*/ 781050 h 1271588"/>
                    <a:gd name="connsiteX2" fmla="*/ 119062 w 1652587"/>
                    <a:gd name="connsiteY2" fmla="*/ 700088 h 1271588"/>
                    <a:gd name="connsiteX3" fmla="*/ 80962 w 1652587"/>
                    <a:gd name="connsiteY3" fmla="*/ 638175 h 1271588"/>
                    <a:gd name="connsiteX4" fmla="*/ 42862 w 1652587"/>
                    <a:gd name="connsiteY4" fmla="*/ 566738 h 1271588"/>
                    <a:gd name="connsiteX5" fmla="*/ 0 w 1652587"/>
                    <a:gd name="connsiteY5" fmla="*/ 500063 h 1271588"/>
                    <a:gd name="connsiteX6" fmla="*/ 38100 w 1652587"/>
                    <a:gd name="connsiteY6" fmla="*/ 438150 h 1271588"/>
                    <a:gd name="connsiteX7" fmla="*/ 128587 w 1652587"/>
                    <a:gd name="connsiteY7" fmla="*/ 414338 h 1271588"/>
                    <a:gd name="connsiteX8" fmla="*/ 195262 w 1652587"/>
                    <a:gd name="connsiteY8" fmla="*/ 376238 h 1271588"/>
                    <a:gd name="connsiteX9" fmla="*/ 228600 w 1652587"/>
                    <a:gd name="connsiteY9" fmla="*/ 261938 h 1271588"/>
                    <a:gd name="connsiteX10" fmla="*/ 247650 w 1652587"/>
                    <a:gd name="connsiteY10" fmla="*/ 142875 h 1271588"/>
                    <a:gd name="connsiteX11" fmla="*/ 285750 w 1652587"/>
                    <a:gd name="connsiteY11" fmla="*/ 100013 h 1271588"/>
                    <a:gd name="connsiteX12" fmla="*/ 333375 w 1652587"/>
                    <a:gd name="connsiteY12" fmla="*/ 128588 h 1271588"/>
                    <a:gd name="connsiteX13" fmla="*/ 352425 w 1652587"/>
                    <a:gd name="connsiteY13" fmla="*/ 138113 h 1271588"/>
                    <a:gd name="connsiteX14" fmla="*/ 400050 w 1652587"/>
                    <a:gd name="connsiteY14" fmla="*/ 147638 h 1271588"/>
                    <a:gd name="connsiteX15" fmla="*/ 376237 w 1652587"/>
                    <a:gd name="connsiteY15" fmla="*/ 114300 h 1271588"/>
                    <a:gd name="connsiteX16" fmla="*/ 371475 w 1652587"/>
                    <a:gd name="connsiteY16" fmla="*/ 100013 h 1271588"/>
                    <a:gd name="connsiteX17" fmla="*/ 371475 w 1652587"/>
                    <a:gd name="connsiteY17" fmla="*/ 100013 h 1271588"/>
                    <a:gd name="connsiteX18" fmla="*/ 428625 w 1652587"/>
                    <a:gd name="connsiteY18" fmla="*/ 38100 h 1271588"/>
                    <a:gd name="connsiteX19" fmla="*/ 461962 w 1652587"/>
                    <a:gd name="connsiteY19" fmla="*/ 66675 h 1271588"/>
                    <a:gd name="connsiteX20" fmla="*/ 504825 w 1652587"/>
                    <a:gd name="connsiteY20" fmla="*/ 0 h 1271588"/>
                    <a:gd name="connsiteX21" fmla="*/ 561975 w 1652587"/>
                    <a:gd name="connsiteY21" fmla="*/ 47625 h 1271588"/>
                    <a:gd name="connsiteX22" fmla="*/ 590550 w 1652587"/>
                    <a:gd name="connsiteY22" fmla="*/ 0 h 1271588"/>
                    <a:gd name="connsiteX23" fmla="*/ 647700 w 1652587"/>
                    <a:gd name="connsiteY23" fmla="*/ 52388 h 1271588"/>
                    <a:gd name="connsiteX24" fmla="*/ 733425 w 1652587"/>
                    <a:gd name="connsiteY24" fmla="*/ 95250 h 1271588"/>
                    <a:gd name="connsiteX25" fmla="*/ 766762 w 1652587"/>
                    <a:gd name="connsiteY25" fmla="*/ 100013 h 1271588"/>
                    <a:gd name="connsiteX26" fmla="*/ 828675 w 1652587"/>
                    <a:gd name="connsiteY26" fmla="*/ 161925 h 1271588"/>
                    <a:gd name="connsiteX27" fmla="*/ 895350 w 1652587"/>
                    <a:gd name="connsiteY27" fmla="*/ 180975 h 1271588"/>
                    <a:gd name="connsiteX28" fmla="*/ 947737 w 1652587"/>
                    <a:gd name="connsiteY28" fmla="*/ 166688 h 1271588"/>
                    <a:gd name="connsiteX29" fmla="*/ 990600 w 1652587"/>
                    <a:gd name="connsiteY29" fmla="*/ 204788 h 1271588"/>
                    <a:gd name="connsiteX30" fmla="*/ 981075 w 1652587"/>
                    <a:gd name="connsiteY30" fmla="*/ 261938 h 1271588"/>
                    <a:gd name="connsiteX31" fmla="*/ 1157287 w 1652587"/>
                    <a:gd name="connsiteY31" fmla="*/ 300038 h 1271588"/>
                    <a:gd name="connsiteX32" fmla="*/ 1138237 w 1652587"/>
                    <a:gd name="connsiteY32" fmla="*/ 404813 h 1271588"/>
                    <a:gd name="connsiteX33" fmla="*/ 1247775 w 1652587"/>
                    <a:gd name="connsiteY33" fmla="*/ 471488 h 1271588"/>
                    <a:gd name="connsiteX34" fmla="*/ 1219200 w 1652587"/>
                    <a:gd name="connsiteY34" fmla="*/ 509588 h 1271588"/>
                    <a:gd name="connsiteX35" fmla="*/ 1304925 w 1652587"/>
                    <a:gd name="connsiteY35" fmla="*/ 500063 h 1271588"/>
                    <a:gd name="connsiteX36" fmla="*/ 1285875 w 1652587"/>
                    <a:gd name="connsiteY36" fmla="*/ 557213 h 1271588"/>
                    <a:gd name="connsiteX37" fmla="*/ 1333500 w 1652587"/>
                    <a:gd name="connsiteY37" fmla="*/ 571500 h 1271588"/>
                    <a:gd name="connsiteX38" fmla="*/ 1414462 w 1652587"/>
                    <a:gd name="connsiteY38" fmla="*/ 476250 h 1271588"/>
                    <a:gd name="connsiteX39" fmla="*/ 1462087 w 1652587"/>
                    <a:gd name="connsiteY39" fmla="*/ 509588 h 1271588"/>
                    <a:gd name="connsiteX40" fmla="*/ 1462087 w 1652587"/>
                    <a:gd name="connsiteY40" fmla="*/ 561975 h 1271588"/>
                    <a:gd name="connsiteX41" fmla="*/ 1423987 w 1652587"/>
                    <a:gd name="connsiteY41" fmla="*/ 614363 h 1271588"/>
                    <a:gd name="connsiteX42" fmla="*/ 1433512 w 1652587"/>
                    <a:gd name="connsiteY42" fmla="*/ 676275 h 1271588"/>
                    <a:gd name="connsiteX43" fmla="*/ 1395412 w 1652587"/>
                    <a:gd name="connsiteY43" fmla="*/ 766763 h 1271588"/>
                    <a:gd name="connsiteX44" fmla="*/ 1504950 w 1652587"/>
                    <a:gd name="connsiteY44" fmla="*/ 747713 h 1271588"/>
                    <a:gd name="connsiteX45" fmla="*/ 1514475 w 1652587"/>
                    <a:gd name="connsiteY45" fmla="*/ 790575 h 1271588"/>
                    <a:gd name="connsiteX46" fmla="*/ 1547812 w 1652587"/>
                    <a:gd name="connsiteY46" fmla="*/ 823913 h 1271588"/>
                    <a:gd name="connsiteX47" fmla="*/ 1557337 w 1652587"/>
                    <a:gd name="connsiteY47" fmla="*/ 909638 h 1271588"/>
                    <a:gd name="connsiteX48" fmla="*/ 1652587 w 1652587"/>
                    <a:gd name="connsiteY48" fmla="*/ 923925 h 1271588"/>
                    <a:gd name="connsiteX49" fmla="*/ 1476375 w 1652587"/>
                    <a:gd name="connsiteY49" fmla="*/ 1095375 h 1271588"/>
                    <a:gd name="connsiteX50" fmla="*/ 1462087 w 1652587"/>
                    <a:gd name="connsiteY50" fmla="*/ 1157288 h 1271588"/>
                    <a:gd name="connsiteX51" fmla="*/ 1528762 w 1652587"/>
                    <a:gd name="connsiteY51" fmla="*/ 1271588 h 1271588"/>
                    <a:gd name="connsiteX52" fmla="*/ 1443037 w 1652587"/>
                    <a:gd name="connsiteY52" fmla="*/ 1038225 h 1271588"/>
                    <a:gd name="connsiteX53" fmla="*/ 1419225 w 1652587"/>
                    <a:gd name="connsiteY53" fmla="*/ 971550 h 1271588"/>
                    <a:gd name="connsiteX54" fmla="*/ 1366837 w 1652587"/>
                    <a:gd name="connsiteY54" fmla="*/ 971550 h 1271588"/>
                    <a:gd name="connsiteX55" fmla="*/ 1319212 w 1652587"/>
                    <a:gd name="connsiteY55" fmla="*/ 995363 h 1271588"/>
                    <a:gd name="connsiteX56" fmla="*/ 1257300 w 1652587"/>
                    <a:gd name="connsiteY56" fmla="*/ 1009650 h 1271588"/>
                    <a:gd name="connsiteX57" fmla="*/ 1214437 w 1652587"/>
                    <a:gd name="connsiteY57" fmla="*/ 976313 h 1271588"/>
                    <a:gd name="connsiteX58" fmla="*/ 1209675 w 1652587"/>
                    <a:gd name="connsiteY58" fmla="*/ 1038225 h 1271588"/>
                    <a:gd name="connsiteX59" fmla="*/ 1152525 w 1652587"/>
                    <a:gd name="connsiteY59" fmla="*/ 990600 h 1271588"/>
                    <a:gd name="connsiteX60" fmla="*/ 1100137 w 1652587"/>
                    <a:gd name="connsiteY60" fmla="*/ 1028700 h 1271588"/>
                    <a:gd name="connsiteX61" fmla="*/ 1057275 w 1652587"/>
                    <a:gd name="connsiteY61" fmla="*/ 981075 h 1271588"/>
                    <a:gd name="connsiteX62" fmla="*/ 952500 w 1652587"/>
                    <a:gd name="connsiteY62" fmla="*/ 890588 h 1271588"/>
                    <a:gd name="connsiteX63" fmla="*/ 904875 w 1652587"/>
                    <a:gd name="connsiteY63" fmla="*/ 914400 h 1271588"/>
                    <a:gd name="connsiteX64" fmla="*/ 819150 w 1652587"/>
                    <a:gd name="connsiteY64" fmla="*/ 981075 h 1271588"/>
                    <a:gd name="connsiteX65" fmla="*/ 785812 w 1652587"/>
                    <a:gd name="connsiteY65" fmla="*/ 947738 h 1271588"/>
                    <a:gd name="connsiteX66" fmla="*/ 704850 w 1652587"/>
                    <a:gd name="connsiteY66" fmla="*/ 962025 h 1271588"/>
                    <a:gd name="connsiteX67" fmla="*/ 576262 w 1652587"/>
                    <a:gd name="connsiteY67" fmla="*/ 1004888 h 1271588"/>
                    <a:gd name="connsiteX68" fmla="*/ 533400 w 1652587"/>
                    <a:gd name="connsiteY68" fmla="*/ 981075 h 1271588"/>
                    <a:gd name="connsiteX69" fmla="*/ 504825 w 1652587"/>
                    <a:gd name="connsiteY69" fmla="*/ 1023938 h 1271588"/>
                    <a:gd name="connsiteX70" fmla="*/ 390525 w 1652587"/>
                    <a:gd name="connsiteY70" fmla="*/ 1023938 h 1271588"/>
                    <a:gd name="connsiteX71" fmla="*/ 300037 w 1652587"/>
                    <a:gd name="connsiteY71" fmla="*/ 995363 h 1271588"/>
                    <a:gd name="connsiteX72" fmla="*/ 238125 w 1652587"/>
                    <a:gd name="connsiteY72" fmla="*/ 942975 h 1271588"/>
                    <a:gd name="connsiteX73" fmla="*/ 180975 w 1652587"/>
                    <a:gd name="connsiteY73" fmla="*/ 895350 h 1271588"/>
                    <a:gd name="connsiteX74" fmla="*/ 171450 w 1652587"/>
                    <a:gd name="connsiteY74" fmla="*/ 838200 h 1271588"/>
                    <a:gd name="connsiteX75" fmla="*/ 171450 w 1652587"/>
                    <a:gd name="connsiteY75" fmla="*/ 838200 h 1271588"/>
                    <a:gd name="connsiteX76" fmla="*/ 52387 w 1652587"/>
                    <a:gd name="connsiteY76" fmla="*/ 871538 h 1271588"/>
                    <a:gd name="connsiteX0" fmla="*/ 52387 w 1652587"/>
                    <a:gd name="connsiteY0" fmla="*/ 871538 h 1157288"/>
                    <a:gd name="connsiteX1" fmla="*/ 90487 w 1652587"/>
                    <a:gd name="connsiteY1" fmla="*/ 781050 h 1157288"/>
                    <a:gd name="connsiteX2" fmla="*/ 119062 w 1652587"/>
                    <a:gd name="connsiteY2" fmla="*/ 700088 h 1157288"/>
                    <a:gd name="connsiteX3" fmla="*/ 80962 w 1652587"/>
                    <a:gd name="connsiteY3" fmla="*/ 638175 h 1157288"/>
                    <a:gd name="connsiteX4" fmla="*/ 42862 w 1652587"/>
                    <a:gd name="connsiteY4" fmla="*/ 566738 h 1157288"/>
                    <a:gd name="connsiteX5" fmla="*/ 0 w 1652587"/>
                    <a:gd name="connsiteY5" fmla="*/ 500063 h 1157288"/>
                    <a:gd name="connsiteX6" fmla="*/ 38100 w 1652587"/>
                    <a:gd name="connsiteY6" fmla="*/ 438150 h 1157288"/>
                    <a:gd name="connsiteX7" fmla="*/ 128587 w 1652587"/>
                    <a:gd name="connsiteY7" fmla="*/ 414338 h 1157288"/>
                    <a:gd name="connsiteX8" fmla="*/ 195262 w 1652587"/>
                    <a:gd name="connsiteY8" fmla="*/ 376238 h 1157288"/>
                    <a:gd name="connsiteX9" fmla="*/ 228600 w 1652587"/>
                    <a:gd name="connsiteY9" fmla="*/ 261938 h 1157288"/>
                    <a:gd name="connsiteX10" fmla="*/ 247650 w 1652587"/>
                    <a:gd name="connsiteY10" fmla="*/ 142875 h 1157288"/>
                    <a:gd name="connsiteX11" fmla="*/ 285750 w 1652587"/>
                    <a:gd name="connsiteY11" fmla="*/ 100013 h 1157288"/>
                    <a:gd name="connsiteX12" fmla="*/ 333375 w 1652587"/>
                    <a:gd name="connsiteY12" fmla="*/ 128588 h 1157288"/>
                    <a:gd name="connsiteX13" fmla="*/ 352425 w 1652587"/>
                    <a:gd name="connsiteY13" fmla="*/ 138113 h 1157288"/>
                    <a:gd name="connsiteX14" fmla="*/ 400050 w 1652587"/>
                    <a:gd name="connsiteY14" fmla="*/ 147638 h 1157288"/>
                    <a:gd name="connsiteX15" fmla="*/ 376237 w 1652587"/>
                    <a:gd name="connsiteY15" fmla="*/ 114300 h 1157288"/>
                    <a:gd name="connsiteX16" fmla="*/ 371475 w 1652587"/>
                    <a:gd name="connsiteY16" fmla="*/ 100013 h 1157288"/>
                    <a:gd name="connsiteX17" fmla="*/ 371475 w 1652587"/>
                    <a:gd name="connsiteY17" fmla="*/ 100013 h 1157288"/>
                    <a:gd name="connsiteX18" fmla="*/ 428625 w 1652587"/>
                    <a:gd name="connsiteY18" fmla="*/ 38100 h 1157288"/>
                    <a:gd name="connsiteX19" fmla="*/ 461962 w 1652587"/>
                    <a:gd name="connsiteY19" fmla="*/ 66675 h 1157288"/>
                    <a:gd name="connsiteX20" fmla="*/ 504825 w 1652587"/>
                    <a:gd name="connsiteY20" fmla="*/ 0 h 1157288"/>
                    <a:gd name="connsiteX21" fmla="*/ 561975 w 1652587"/>
                    <a:gd name="connsiteY21" fmla="*/ 47625 h 1157288"/>
                    <a:gd name="connsiteX22" fmla="*/ 590550 w 1652587"/>
                    <a:gd name="connsiteY22" fmla="*/ 0 h 1157288"/>
                    <a:gd name="connsiteX23" fmla="*/ 647700 w 1652587"/>
                    <a:gd name="connsiteY23" fmla="*/ 52388 h 1157288"/>
                    <a:gd name="connsiteX24" fmla="*/ 733425 w 1652587"/>
                    <a:gd name="connsiteY24" fmla="*/ 95250 h 1157288"/>
                    <a:gd name="connsiteX25" fmla="*/ 766762 w 1652587"/>
                    <a:gd name="connsiteY25" fmla="*/ 100013 h 1157288"/>
                    <a:gd name="connsiteX26" fmla="*/ 828675 w 1652587"/>
                    <a:gd name="connsiteY26" fmla="*/ 161925 h 1157288"/>
                    <a:gd name="connsiteX27" fmla="*/ 895350 w 1652587"/>
                    <a:gd name="connsiteY27" fmla="*/ 180975 h 1157288"/>
                    <a:gd name="connsiteX28" fmla="*/ 947737 w 1652587"/>
                    <a:gd name="connsiteY28" fmla="*/ 166688 h 1157288"/>
                    <a:gd name="connsiteX29" fmla="*/ 990600 w 1652587"/>
                    <a:gd name="connsiteY29" fmla="*/ 204788 h 1157288"/>
                    <a:gd name="connsiteX30" fmla="*/ 981075 w 1652587"/>
                    <a:gd name="connsiteY30" fmla="*/ 261938 h 1157288"/>
                    <a:gd name="connsiteX31" fmla="*/ 1157287 w 1652587"/>
                    <a:gd name="connsiteY31" fmla="*/ 300038 h 1157288"/>
                    <a:gd name="connsiteX32" fmla="*/ 1138237 w 1652587"/>
                    <a:gd name="connsiteY32" fmla="*/ 404813 h 1157288"/>
                    <a:gd name="connsiteX33" fmla="*/ 1247775 w 1652587"/>
                    <a:gd name="connsiteY33" fmla="*/ 471488 h 1157288"/>
                    <a:gd name="connsiteX34" fmla="*/ 1219200 w 1652587"/>
                    <a:gd name="connsiteY34" fmla="*/ 509588 h 1157288"/>
                    <a:gd name="connsiteX35" fmla="*/ 1304925 w 1652587"/>
                    <a:gd name="connsiteY35" fmla="*/ 500063 h 1157288"/>
                    <a:gd name="connsiteX36" fmla="*/ 1285875 w 1652587"/>
                    <a:gd name="connsiteY36" fmla="*/ 557213 h 1157288"/>
                    <a:gd name="connsiteX37" fmla="*/ 1333500 w 1652587"/>
                    <a:gd name="connsiteY37" fmla="*/ 571500 h 1157288"/>
                    <a:gd name="connsiteX38" fmla="*/ 1414462 w 1652587"/>
                    <a:gd name="connsiteY38" fmla="*/ 476250 h 1157288"/>
                    <a:gd name="connsiteX39" fmla="*/ 1462087 w 1652587"/>
                    <a:gd name="connsiteY39" fmla="*/ 509588 h 1157288"/>
                    <a:gd name="connsiteX40" fmla="*/ 1462087 w 1652587"/>
                    <a:gd name="connsiteY40" fmla="*/ 561975 h 1157288"/>
                    <a:gd name="connsiteX41" fmla="*/ 1423987 w 1652587"/>
                    <a:gd name="connsiteY41" fmla="*/ 614363 h 1157288"/>
                    <a:gd name="connsiteX42" fmla="*/ 1433512 w 1652587"/>
                    <a:gd name="connsiteY42" fmla="*/ 676275 h 1157288"/>
                    <a:gd name="connsiteX43" fmla="*/ 1395412 w 1652587"/>
                    <a:gd name="connsiteY43" fmla="*/ 766763 h 1157288"/>
                    <a:gd name="connsiteX44" fmla="*/ 1504950 w 1652587"/>
                    <a:gd name="connsiteY44" fmla="*/ 747713 h 1157288"/>
                    <a:gd name="connsiteX45" fmla="*/ 1514475 w 1652587"/>
                    <a:gd name="connsiteY45" fmla="*/ 790575 h 1157288"/>
                    <a:gd name="connsiteX46" fmla="*/ 1547812 w 1652587"/>
                    <a:gd name="connsiteY46" fmla="*/ 823913 h 1157288"/>
                    <a:gd name="connsiteX47" fmla="*/ 1557337 w 1652587"/>
                    <a:gd name="connsiteY47" fmla="*/ 909638 h 1157288"/>
                    <a:gd name="connsiteX48" fmla="*/ 1652587 w 1652587"/>
                    <a:gd name="connsiteY48" fmla="*/ 923925 h 1157288"/>
                    <a:gd name="connsiteX49" fmla="*/ 1476375 w 1652587"/>
                    <a:gd name="connsiteY49" fmla="*/ 1095375 h 1157288"/>
                    <a:gd name="connsiteX50" fmla="*/ 1462087 w 1652587"/>
                    <a:gd name="connsiteY50" fmla="*/ 1157288 h 1157288"/>
                    <a:gd name="connsiteX51" fmla="*/ 1443037 w 1652587"/>
                    <a:gd name="connsiteY51" fmla="*/ 1038225 h 1157288"/>
                    <a:gd name="connsiteX52" fmla="*/ 1419225 w 1652587"/>
                    <a:gd name="connsiteY52" fmla="*/ 971550 h 1157288"/>
                    <a:gd name="connsiteX53" fmla="*/ 1366837 w 1652587"/>
                    <a:gd name="connsiteY53" fmla="*/ 971550 h 1157288"/>
                    <a:gd name="connsiteX54" fmla="*/ 1319212 w 1652587"/>
                    <a:gd name="connsiteY54" fmla="*/ 995363 h 1157288"/>
                    <a:gd name="connsiteX55" fmla="*/ 1257300 w 1652587"/>
                    <a:gd name="connsiteY55" fmla="*/ 1009650 h 1157288"/>
                    <a:gd name="connsiteX56" fmla="*/ 1214437 w 1652587"/>
                    <a:gd name="connsiteY56" fmla="*/ 976313 h 1157288"/>
                    <a:gd name="connsiteX57" fmla="*/ 1209675 w 1652587"/>
                    <a:gd name="connsiteY57" fmla="*/ 1038225 h 1157288"/>
                    <a:gd name="connsiteX58" fmla="*/ 1152525 w 1652587"/>
                    <a:gd name="connsiteY58" fmla="*/ 990600 h 1157288"/>
                    <a:gd name="connsiteX59" fmla="*/ 1100137 w 1652587"/>
                    <a:gd name="connsiteY59" fmla="*/ 1028700 h 1157288"/>
                    <a:gd name="connsiteX60" fmla="*/ 1057275 w 1652587"/>
                    <a:gd name="connsiteY60" fmla="*/ 981075 h 1157288"/>
                    <a:gd name="connsiteX61" fmla="*/ 952500 w 1652587"/>
                    <a:gd name="connsiteY61" fmla="*/ 890588 h 1157288"/>
                    <a:gd name="connsiteX62" fmla="*/ 904875 w 1652587"/>
                    <a:gd name="connsiteY62" fmla="*/ 914400 h 1157288"/>
                    <a:gd name="connsiteX63" fmla="*/ 819150 w 1652587"/>
                    <a:gd name="connsiteY63" fmla="*/ 981075 h 1157288"/>
                    <a:gd name="connsiteX64" fmla="*/ 785812 w 1652587"/>
                    <a:gd name="connsiteY64" fmla="*/ 947738 h 1157288"/>
                    <a:gd name="connsiteX65" fmla="*/ 704850 w 1652587"/>
                    <a:gd name="connsiteY65" fmla="*/ 962025 h 1157288"/>
                    <a:gd name="connsiteX66" fmla="*/ 576262 w 1652587"/>
                    <a:gd name="connsiteY66" fmla="*/ 1004888 h 1157288"/>
                    <a:gd name="connsiteX67" fmla="*/ 533400 w 1652587"/>
                    <a:gd name="connsiteY67" fmla="*/ 981075 h 1157288"/>
                    <a:gd name="connsiteX68" fmla="*/ 504825 w 1652587"/>
                    <a:gd name="connsiteY68" fmla="*/ 1023938 h 1157288"/>
                    <a:gd name="connsiteX69" fmla="*/ 390525 w 1652587"/>
                    <a:gd name="connsiteY69" fmla="*/ 1023938 h 1157288"/>
                    <a:gd name="connsiteX70" fmla="*/ 300037 w 1652587"/>
                    <a:gd name="connsiteY70" fmla="*/ 995363 h 1157288"/>
                    <a:gd name="connsiteX71" fmla="*/ 238125 w 1652587"/>
                    <a:gd name="connsiteY71" fmla="*/ 942975 h 1157288"/>
                    <a:gd name="connsiteX72" fmla="*/ 180975 w 1652587"/>
                    <a:gd name="connsiteY72" fmla="*/ 895350 h 1157288"/>
                    <a:gd name="connsiteX73" fmla="*/ 171450 w 1652587"/>
                    <a:gd name="connsiteY73" fmla="*/ 838200 h 1157288"/>
                    <a:gd name="connsiteX74" fmla="*/ 171450 w 1652587"/>
                    <a:gd name="connsiteY74" fmla="*/ 838200 h 1157288"/>
                    <a:gd name="connsiteX75" fmla="*/ 52387 w 1652587"/>
                    <a:gd name="connsiteY75" fmla="*/ 871538 h 1157288"/>
                    <a:gd name="connsiteX0" fmla="*/ 52387 w 1652587"/>
                    <a:gd name="connsiteY0" fmla="*/ 871538 h 1104900"/>
                    <a:gd name="connsiteX1" fmla="*/ 90487 w 1652587"/>
                    <a:gd name="connsiteY1" fmla="*/ 781050 h 1104900"/>
                    <a:gd name="connsiteX2" fmla="*/ 119062 w 1652587"/>
                    <a:gd name="connsiteY2" fmla="*/ 700088 h 1104900"/>
                    <a:gd name="connsiteX3" fmla="*/ 80962 w 1652587"/>
                    <a:gd name="connsiteY3" fmla="*/ 638175 h 1104900"/>
                    <a:gd name="connsiteX4" fmla="*/ 42862 w 1652587"/>
                    <a:gd name="connsiteY4" fmla="*/ 566738 h 1104900"/>
                    <a:gd name="connsiteX5" fmla="*/ 0 w 1652587"/>
                    <a:gd name="connsiteY5" fmla="*/ 500063 h 1104900"/>
                    <a:gd name="connsiteX6" fmla="*/ 38100 w 1652587"/>
                    <a:gd name="connsiteY6" fmla="*/ 438150 h 1104900"/>
                    <a:gd name="connsiteX7" fmla="*/ 128587 w 1652587"/>
                    <a:gd name="connsiteY7" fmla="*/ 414338 h 1104900"/>
                    <a:gd name="connsiteX8" fmla="*/ 195262 w 1652587"/>
                    <a:gd name="connsiteY8" fmla="*/ 376238 h 1104900"/>
                    <a:gd name="connsiteX9" fmla="*/ 228600 w 1652587"/>
                    <a:gd name="connsiteY9" fmla="*/ 261938 h 1104900"/>
                    <a:gd name="connsiteX10" fmla="*/ 247650 w 1652587"/>
                    <a:gd name="connsiteY10" fmla="*/ 142875 h 1104900"/>
                    <a:gd name="connsiteX11" fmla="*/ 285750 w 1652587"/>
                    <a:gd name="connsiteY11" fmla="*/ 100013 h 1104900"/>
                    <a:gd name="connsiteX12" fmla="*/ 333375 w 1652587"/>
                    <a:gd name="connsiteY12" fmla="*/ 128588 h 1104900"/>
                    <a:gd name="connsiteX13" fmla="*/ 352425 w 1652587"/>
                    <a:gd name="connsiteY13" fmla="*/ 138113 h 1104900"/>
                    <a:gd name="connsiteX14" fmla="*/ 400050 w 1652587"/>
                    <a:gd name="connsiteY14" fmla="*/ 147638 h 1104900"/>
                    <a:gd name="connsiteX15" fmla="*/ 376237 w 1652587"/>
                    <a:gd name="connsiteY15" fmla="*/ 114300 h 1104900"/>
                    <a:gd name="connsiteX16" fmla="*/ 371475 w 1652587"/>
                    <a:gd name="connsiteY16" fmla="*/ 100013 h 1104900"/>
                    <a:gd name="connsiteX17" fmla="*/ 371475 w 1652587"/>
                    <a:gd name="connsiteY17" fmla="*/ 100013 h 1104900"/>
                    <a:gd name="connsiteX18" fmla="*/ 428625 w 1652587"/>
                    <a:gd name="connsiteY18" fmla="*/ 38100 h 1104900"/>
                    <a:gd name="connsiteX19" fmla="*/ 461962 w 1652587"/>
                    <a:gd name="connsiteY19" fmla="*/ 66675 h 1104900"/>
                    <a:gd name="connsiteX20" fmla="*/ 504825 w 1652587"/>
                    <a:gd name="connsiteY20" fmla="*/ 0 h 1104900"/>
                    <a:gd name="connsiteX21" fmla="*/ 561975 w 1652587"/>
                    <a:gd name="connsiteY21" fmla="*/ 47625 h 1104900"/>
                    <a:gd name="connsiteX22" fmla="*/ 590550 w 1652587"/>
                    <a:gd name="connsiteY22" fmla="*/ 0 h 1104900"/>
                    <a:gd name="connsiteX23" fmla="*/ 647700 w 1652587"/>
                    <a:gd name="connsiteY23" fmla="*/ 52388 h 1104900"/>
                    <a:gd name="connsiteX24" fmla="*/ 733425 w 1652587"/>
                    <a:gd name="connsiteY24" fmla="*/ 95250 h 1104900"/>
                    <a:gd name="connsiteX25" fmla="*/ 766762 w 1652587"/>
                    <a:gd name="connsiteY25" fmla="*/ 100013 h 1104900"/>
                    <a:gd name="connsiteX26" fmla="*/ 828675 w 1652587"/>
                    <a:gd name="connsiteY26" fmla="*/ 161925 h 1104900"/>
                    <a:gd name="connsiteX27" fmla="*/ 895350 w 1652587"/>
                    <a:gd name="connsiteY27" fmla="*/ 180975 h 1104900"/>
                    <a:gd name="connsiteX28" fmla="*/ 947737 w 1652587"/>
                    <a:gd name="connsiteY28" fmla="*/ 166688 h 1104900"/>
                    <a:gd name="connsiteX29" fmla="*/ 990600 w 1652587"/>
                    <a:gd name="connsiteY29" fmla="*/ 204788 h 1104900"/>
                    <a:gd name="connsiteX30" fmla="*/ 981075 w 1652587"/>
                    <a:gd name="connsiteY30" fmla="*/ 261938 h 1104900"/>
                    <a:gd name="connsiteX31" fmla="*/ 1157287 w 1652587"/>
                    <a:gd name="connsiteY31" fmla="*/ 300038 h 1104900"/>
                    <a:gd name="connsiteX32" fmla="*/ 1138237 w 1652587"/>
                    <a:gd name="connsiteY32" fmla="*/ 404813 h 1104900"/>
                    <a:gd name="connsiteX33" fmla="*/ 1247775 w 1652587"/>
                    <a:gd name="connsiteY33" fmla="*/ 471488 h 1104900"/>
                    <a:gd name="connsiteX34" fmla="*/ 1219200 w 1652587"/>
                    <a:gd name="connsiteY34" fmla="*/ 509588 h 1104900"/>
                    <a:gd name="connsiteX35" fmla="*/ 1304925 w 1652587"/>
                    <a:gd name="connsiteY35" fmla="*/ 500063 h 1104900"/>
                    <a:gd name="connsiteX36" fmla="*/ 1285875 w 1652587"/>
                    <a:gd name="connsiteY36" fmla="*/ 557213 h 1104900"/>
                    <a:gd name="connsiteX37" fmla="*/ 1333500 w 1652587"/>
                    <a:gd name="connsiteY37" fmla="*/ 571500 h 1104900"/>
                    <a:gd name="connsiteX38" fmla="*/ 1414462 w 1652587"/>
                    <a:gd name="connsiteY38" fmla="*/ 476250 h 1104900"/>
                    <a:gd name="connsiteX39" fmla="*/ 1462087 w 1652587"/>
                    <a:gd name="connsiteY39" fmla="*/ 509588 h 1104900"/>
                    <a:gd name="connsiteX40" fmla="*/ 1462087 w 1652587"/>
                    <a:gd name="connsiteY40" fmla="*/ 561975 h 1104900"/>
                    <a:gd name="connsiteX41" fmla="*/ 1423987 w 1652587"/>
                    <a:gd name="connsiteY41" fmla="*/ 614363 h 1104900"/>
                    <a:gd name="connsiteX42" fmla="*/ 1433512 w 1652587"/>
                    <a:gd name="connsiteY42" fmla="*/ 676275 h 1104900"/>
                    <a:gd name="connsiteX43" fmla="*/ 1395412 w 1652587"/>
                    <a:gd name="connsiteY43" fmla="*/ 766763 h 1104900"/>
                    <a:gd name="connsiteX44" fmla="*/ 1504950 w 1652587"/>
                    <a:gd name="connsiteY44" fmla="*/ 747713 h 1104900"/>
                    <a:gd name="connsiteX45" fmla="*/ 1514475 w 1652587"/>
                    <a:gd name="connsiteY45" fmla="*/ 790575 h 1104900"/>
                    <a:gd name="connsiteX46" fmla="*/ 1547812 w 1652587"/>
                    <a:gd name="connsiteY46" fmla="*/ 823913 h 1104900"/>
                    <a:gd name="connsiteX47" fmla="*/ 1557337 w 1652587"/>
                    <a:gd name="connsiteY47" fmla="*/ 909638 h 1104900"/>
                    <a:gd name="connsiteX48" fmla="*/ 1652587 w 1652587"/>
                    <a:gd name="connsiteY48" fmla="*/ 923925 h 1104900"/>
                    <a:gd name="connsiteX49" fmla="*/ 1476375 w 1652587"/>
                    <a:gd name="connsiteY49" fmla="*/ 1095375 h 1104900"/>
                    <a:gd name="connsiteX50" fmla="*/ 1443037 w 1652587"/>
                    <a:gd name="connsiteY50" fmla="*/ 1104900 h 1104900"/>
                    <a:gd name="connsiteX51" fmla="*/ 1443037 w 1652587"/>
                    <a:gd name="connsiteY51" fmla="*/ 1038225 h 1104900"/>
                    <a:gd name="connsiteX52" fmla="*/ 1419225 w 1652587"/>
                    <a:gd name="connsiteY52" fmla="*/ 971550 h 1104900"/>
                    <a:gd name="connsiteX53" fmla="*/ 1366837 w 1652587"/>
                    <a:gd name="connsiteY53" fmla="*/ 971550 h 1104900"/>
                    <a:gd name="connsiteX54" fmla="*/ 1319212 w 1652587"/>
                    <a:gd name="connsiteY54" fmla="*/ 995363 h 1104900"/>
                    <a:gd name="connsiteX55" fmla="*/ 1257300 w 1652587"/>
                    <a:gd name="connsiteY55" fmla="*/ 1009650 h 1104900"/>
                    <a:gd name="connsiteX56" fmla="*/ 1214437 w 1652587"/>
                    <a:gd name="connsiteY56" fmla="*/ 976313 h 1104900"/>
                    <a:gd name="connsiteX57" fmla="*/ 1209675 w 1652587"/>
                    <a:gd name="connsiteY57" fmla="*/ 1038225 h 1104900"/>
                    <a:gd name="connsiteX58" fmla="*/ 1152525 w 1652587"/>
                    <a:gd name="connsiteY58" fmla="*/ 990600 h 1104900"/>
                    <a:gd name="connsiteX59" fmla="*/ 1100137 w 1652587"/>
                    <a:gd name="connsiteY59" fmla="*/ 1028700 h 1104900"/>
                    <a:gd name="connsiteX60" fmla="*/ 1057275 w 1652587"/>
                    <a:gd name="connsiteY60" fmla="*/ 981075 h 1104900"/>
                    <a:gd name="connsiteX61" fmla="*/ 952500 w 1652587"/>
                    <a:gd name="connsiteY61" fmla="*/ 890588 h 1104900"/>
                    <a:gd name="connsiteX62" fmla="*/ 904875 w 1652587"/>
                    <a:gd name="connsiteY62" fmla="*/ 914400 h 1104900"/>
                    <a:gd name="connsiteX63" fmla="*/ 819150 w 1652587"/>
                    <a:gd name="connsiteY63" fmla="*/ 981075 h 1104900"/>
                    <a:gd name="connsiteX64" fmla="*/ 785812 w 1652587"/>
                    <a:gd name="connsiteY64" fmla="*/ 947738 h 1104900"/>
                    <a:gd name="connsiteX65" fmla="*/ 704850 w 1652587"/>
                    <a:gd name="connsiteY65" fmla="*/ 962025 h 1104900"/>
                    <a:gd name="connsiteX66" fmla="*/ 576262 w 1652587"/>
                    <a:gd name="connsiteY66" fmla="*/ 1004888 h 1104900"/>
                    <a:gd name="connsiteX67" fmla="*/ 533400 w 1652587"/>
                    <a:gd name="connsiteY67" fmla="*/ 981075 h 1104900"/>
                    <a:gd name="connsiteX68" fmla="*/ 504825 w 1652587"/>
                    <a:gd name="connsiteY68" fmla="*/ 1023938 h 1104900"/>
                    <a:gd name="connsiteX69" fmla="*/ 390525 w 1652587"/>
                    <a:gd name="connsiteY69" fmla="*/ 1023938 h 1104900"/>
                    <a:gd name="connsiteX70" fmla="*/ 300037 w 1652587"/>
                    <a:gd name="connsiteY70" fmla="*/ 995363 h 1104900"/>
                    <a:gd name="connsiteX71" fmla="*/ 238125 w 1652587"/>
                    <a:gd name="connsiteY71" fmla="*/ 942975 h 1104900"/>
                    <a:gd name="connsiteX72" fmla="*/ 180975 w 1652587"/>
                    <a:gd name="connsiteY72" fmla="*/ 895350 h 1104900"/>
                    <a:gd name="connsiteX73" fmla="*/ 171450 w 1652587"/>
                    <a:gd name="connsiteY73" fmla="*/ 838200 h 1104900"/>
                    <a:gd name="connsiteX74" fmla="*/ 171450 w 1652587"/>
                    <a:gd name="connsiteY74" fmla="*/ 838200 h 1104900"/>
                    <a:gd name="connsiteX75" fmla="*/ 52387 w 1652587"/>
                    <a:gd name="connsiteY75" fmla="*/ 871538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652587" h="1104900">
                      <a:moveTo>
                        <a:pt x="52387" y="871538"/>
                      </a:moveTo>
                      <a:lnTo>
                        <a:pt x="90487" y="781050"/>
                      </a:lnTo>
                      <a:lnTo>
                        <a:pt x="119062" y="700088"/>
                      </a:lnTo>
                      <a:lnTo>
                        <a:pt x="80962" y="638175"/>
                      </a:lnTo>
                      <a:lnTo>
                        <a:pt x="42862" y="566738"/>
                      </a:lnTo>
                      <a:lnTo>
                        <a:pt x="0" y="500063"/>
                      </a:lnTo>
                      <a:lnTo>
                        <a:pt x="38100" y="438150"/>
                      </a:lnTo>
                      <a:lnTo>
                        <a:pt x="128587" y="414338"/>
                      </a:lnTo>
                      <a:lnTo>
                        <a:pt x="195262" y="376238"/>
                      </a:lnTo>
                      <a:lnTo>
                        <a:pt x="228600" y="261938"/>
                      </a:lnTo>
                      <a:lnTo>
                        <a:pt x="247650" y="142875"/>
                      </a:lnTo>
                      <a:lnTo>
                        <a:pt x="285750" y="100013"/>
                      </a:lnTo>
                      <a:cubicBezTo>
                        <a:pt x="301625" y="109538"/>
                        <a:pt x="317301" y="119403"/>
                        <a:pt x="333375" y="128588"/>
                      </a:cubicBezTo>
                      <a:cubicBezTo>
                        <a:pt x="339539" y="132110"/>
                        <a:pt x="352425" y="138113"/>
                        <a:pt x="352425" y="138113"/>
                      </a:cubicBezTo>
                      <a:lnTo>
                        <a:pt x="400050" y="147638"/>
                      </a:lnTo>
                      <a:cubicBezTo>
                        <a:pt x="392112" y="136525"/>
                        <a:pt x="383263" y="126010"/>
                        <a:pt x="376237" y="114300"/>
                      </a:cubicBezTo>
                      <a:cubicBezTo>
                        <a:pt x="373654" y="109995"/>
                        <a:pt x="371475" y="100013"/>
                        <a:pt x="371475" y="100013"/>
                      </a:cubicBezTo>
                      <a:lnTo>
                        <a:pt x="371475" y="100013"/>
                      </a:lnTo>
                      <a:lnTo>
                        <a:pt x="428625" y="38100"/>
                      </a:lnTo>
                      <a:lnTo>
                        <a:pt x="461962" y="66675"/>
                      </a:lnTo>
                      <a:lnTo>
                        <a:pt x="504825" y="0"/>
                      </a:lnTo>
                      <a:lnTo>
                        <a:pt x="561975" y="47625"/>
                      </a:lnTo>
                      <a:lnTo>
                        <a:pt x="590550" y="0"/>
                      </a:lnTo>
                      <a:lnTo>
                        <a:pt x="647700" y="52388"/>
                      </a:lnTo>
                      <a:lnTo>
                        <a:pt x="733425" y="95250"/>
                      </a:lnTo>
                      <a:lnTo>
                        <a:pt x="766762" y="100013"/>
                      </a:lnTo>
                      <a:lnTo>
                        <a:pt x="828675" y="161925"/>
                      </a:lnTo>
                      <a:lnTo>
                        <a:pt x="895350" y="180975"/>
                      </a:lnTo>
                      <a:lnTo>
                        <a:pt x="947737" y="166688"/>
                      </a:lnTo>
                      <a:lnTo>
                        <a:pt x="990600" y="204788"/>
                      </a:lnTo>
                      <a:lnTo>
                        <a:pt x="981075" y="261938"/>
                      </a:lnTo>
                      <a:lnTo>
                        <a:pt x="1157287" y="300038"/>
                      </a:lnTo>
                      <a:lnTo>
                        <a:pt x="1138237" y="404813"/>
                      </a:lnTo>
                      <a:lnTo>
                        <a:pt x="1247775" y="471488"/>
                      </a:lnTo>
                      <a:lnTo>
                        <a:pt x="1219200" y="509588"/>
                      </a:lnTo>
                      <a:lnTo>
                        <a:pt x="1304925" y="500063"/>
                      </a:lnTo>
                      <a:lnTo>
                        <a:pt x="1285875" y="557213"/>
                      </a:lnTo>
                      <a:lnTo>
                        <a:pt x="1333500" y="571500"/>
                      </a:lnTo>
                      <a:lnTo>
                        <a:pt x="1414462" y="476250"/>
                      </a:lnTo>
                      <a:lnTo>
                        <a:pt x="1462087" y="509588"/>
                      </a:lnTo>
                      <a:lnTo>
                        <a:pt x="1462087" y="561975"/>
                      </a:lnTo>
                      <a:lnTo>
                        <a:pt x="1423987" y="614363"/>
                      </a:lnTo>
                      <a:lnTo>
                        <a:pt x="1433512" y="676275"/>
                      </a:lnTo>
                      <a:lnTo>
                        <a:pt x="1395412" y="766763"/>
                      </a:lnTo>
                      <a:lnTo>
                        <a:pt x="1504950" y="747713"/>
                      </a:lnTo>
                      <a:lnTo>
                        <a:pt x="1514475" y="790575"/>
                      </a:lnTo>
                      <a:lnTo>
                        <a:pt x="1547812" y="823913"/>
                      </a:lnTo>
                      <a:lnTo>
                        <a:pt x="1557337" y="909638"/>
                      </a:lnTo>
                      <a:lnTo>
                        <a:pt x="1652587" y="923925"/>
                      </a:lnTo>
                      <a:lnTo>
                        <a:pt x="1476375" y="1095375"/>
                      </a:lnTo>
                      <a:lnTo>
                        <a:pt x="1443037" y="1104900"/>
                      </a:lnTo>
                      <a:lnTo>
                        <a:pt x="1443037" y="1038225"/>
                      </a:lnTo>
                      <a:lnTo>
                        <a:pt x="1419225" y="971550"/>
                      </a:lnTo>
                      <a:lnTo>
                        <a:pt x="1366837" y="971550"/>
                      </a:lnTo>
                      <a:lnTo>
                        <a:pt x="1319212" y="995363"/>
                      </a:lnTo>
                      <a:lnTo>
                        <a:pt x="1257300" y="1009650"/>
                      </a:lnTo>
                      <a:lnTo>
                        <a:pt x="1214437" y="976313"/>
                      </a:lnTo>
                      <a:lnTo>
                        <a:pt x="1209675" y="1038225"/>
                      </a:lnTo>
                      <a:lnTo>
                        <a:pt x="1152525" y="990600"/>
                      </a:lnTo>
                      <a:lnTo>
                        <a:pt x="1100137" y="1028700"/>
                      </a:lnTo>
                      <a:lnTo>
                        <a:pt x="1057275" y="981075"/>
                      </a:lnTo>
                      <a:lnTo>
                        <a:pt x="952500" y="890588"/>
                      </a:lnTo>
                      <a:lnTo>
                        <a:pt x="904875" y="914400"/>
                      </a:lnTo>
                      <a:lnTo>
                        <a:pt x="819150" y="981075"/>
                      </a:lnTo>
                      <a:lnTo>
                        <a:pt x="785812" y="947738"/>
                      </a:lnTo>
                      <a:lnTo>
                        <a:pt x="704850" y="962025"/>
                      </a:lnTo>
                      <a:lnTo>
                        <a:pt x="576262" y="1004888"/>
                      </a:lnTo>
                      <a:lnTo>
                        <a:pt x="533400" y="981075"/>
                      </a:lnTo>
                      <a:lnTo>
                        <a:pt x="504825" y="1023938"/>
                      </a:lnTo>
                      <a:lnTo>
                        <a:pt x="390525" y="1023938"/>
                      </a:lnTo>
                      <a:lnTo>
                        <a:pt x="300037" y="995363"/>
                      </a:lnTo>
                      <a:lnTo>
                        <a:pt x="238125" y="942975"/>
                      </a:lnTo>
                      <a:lnTo>
                        <a:pt x="180975" y="895350"/>
                      </a:lnTo>
                      <a:lnTo>
                        <a:pt x="171450" y="838200"/>
                      </a:lnTo>
                      <a:lnTo>
                        <a:pt x="171450" y="838200"/>
                      </a:lnTo>
                      <a:lnTo>
                        <a:pt x="52387" y="871538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Freeform 5"/>
                <p:cNvSpPr/>
                <p:nvPr/>
              </p:nvSpPr>
              <p:spPr bwMode="auto">
                <a:xfrm>
                  <a:off x="6918325" y="2789237"/>
                  <a:ext cx="1138237" cy="1090612"/>
                </a:xfrm>
                <a:custGeom>
                  <a:avLst/>
                  <a:gdLst>
                    <a:gd name="connsiteX0" fmla="*/ 0 w 1126331"/>
                    <a:gd name="connsiteY0" fmla="*/ 135731 h 1090612"/>
                    <a:gd name="connsiteX1" fmla="*/ 80962 w 1126331"/>
                    <a:gd name="connsiteY1" fmla="*/ 121443 h 1090612"/>
                    <a:gd name="connsiteX2" fmla="*/ 278606 w 1126331"/>
                    <a:gd name="connsiteY2" fmla="*/ 64293 h 1090612"/>
                    <a:gd name="connsiteX3" fmla="*/ 321468 w 1126331"/>
                    <a:gd name="connsiteY3" fmla="*/ 92868 h 1090612"/>
                    <a:gd name="connsiteX4" fmla="*/ 454818 w 1126331"/>
                    <a:gd name="connsiteY4" fmla="*/ 0 h 1090612"/>
                    <a:gd name="connsiteX5" fmla="*/ 607218 w 1126331"/>
                    <a:gd name="connsiteY5" fmla="*/ 145256 h 1090612"/>
                    <a:gd name="connsiteX6" fmla="*/ 659606 w 1126331"/>
                    <a:gd name="connsiteY6" fmla="*/ 107156 h 1090612"/>
                    <a:gd name="connsiteX7" fmla="*/ 697706 w 1126331"/>
                    <a:gd name="connsiteY7" fmla="*/ 135731 h 1090612"/>
                    <a:gd name="connsiteX8" fmla="*/ 707231 w 1126331"/>
                    <a:gd name="connsiteY8" fmla="*/ 88106 h 1090612"/>
                    <a:gd name="connsiteX9" fmla="*/ 754856 w 1126331"/>
                    <a:gd name="connsiteY9" fmla="*/ 121443 h 1090612"/>
                    <a:gd name="connsiteX10" fmla="*/ 862012 w 1126331"/>
                    <a:gd name="connsiteY10" fmla="*/ 88106 h 1090612"/>
                    <a:gd name="connsiteX11" fmla="*/ 935831 w 1126331"/>
                    <a:gd name="connsiteY11" fmla="*/ 95250 h 1090612"/>
                    <a:gd name="connsiteX12" fmla="*/ 957262 w 1126331"/>
                    <a:gd name="connsiteY12" fmla="*/ 176212 h 1090612"/>
                    <a:gd name="connsiteX13" fmla="*/ 954881 w 1126331"/>
                    <a:gd name="connsiteY13" fmla="*/ 226218 h 1090612"/>
                    <a:gd name="connsiteX14" fmla="*/ 992981 w 1126331"/>
                    <a:gd name="connsiteY14" fmla="*/ 226218 h 1090612"/>
                    <a:gd name="connsiteX15" fmla="*/ 971550 w 1126331"/>
                    <a:gd name="connsiteY15" fmla="*/ 290512 h 1090612"/>
                    <a:gd name="connsiteX16" fmla="*/ 1019175 w 1126331"/>
                    <a:gd name="connsiteY16" fmla="*/ 416718 h 1090612"/>
                    <a:gd name="connsiteX17" fmla="*/ 942975 w 1126331"/>
                    <a:gd name="connsiteY17" fmla="*/ 440531 h 1090612"/>
                    <a:gd name="connsiteX18" fmla="*/ 926306 w 1126331"/>
                    <a:gd name="connsiteY18" fmla="*/ 476250 h 1090612"/>
                    <a:gd name="connsiteX19" fmla="*/ 1021556 w 1126331"/>
                    <a:gd name="connsiteY19" fmla="*/ 464343 h 1090612"/>
                    <a:gd name="connsiteX20" fmla="*/ 1014412 w 1126331"/>
                    <a:gd name="connsiteY20" fmla="*/ 542925 h 1090612"/>
                    <a:gd name="connsiteX21" fmla="*/ 976312 w 1126331"/>
                    <a:gd name="connsiteY21" fmla="*/ 585787 h 1090612"/>
                    <a:gd name="connsiteX22" fmla="*/ 1021556 w 1126331"/>
                    <a:gd name="connsiteY22" fmla="*/ 635793 h 1090612"/>
                    <a:gd name="connsiteX23" fmla="*/ 1102518 w 1126331"/>
                    <a:gd name="connsiteY23" fmla="*/ 621506 h 1090612"/>
                    <a:gd name="connsiteX24" fmla="*/ 1126331 w 1126331"/>
                    <a:gd name="connsiteY24" fmla="*/ 666750 h 1090612"/>
                    <a:gd name="connsiteX25" fmla="*/ 1095375 w 1126331"/>
                    <a:gd name="connsiteY25" fmla="*/ 704850 h 1090612"/>
                    <a:gd name="connsiteX26" fmla="*/ 1040606 w 1126331"/>
                    <a:gd name="connsiteY26" fmla="*/ 714375 h 1090612"/>
                    <a:gd name="connsiteX27" fmla="*/ 1073943 w 1126331"/>
                    <a:gd name="connsiteY27" fmla="*/ 769143 h 1090612"/>
                    <a:gd name="connsiteX28" fmla="*/ 1076325 w 1126331"/>
                    <a:gd name="connsiteY28" fmla="*/ 821531 h 1090612"/>
                    <a:gd name="connsiteX29" fmla="*/ 1062037 w 1126331"/>
                    <a:gd name="connsiteY29" fmla="*/ 942975 h 1090612"/>
                    <a:gd name="connsiteX30" fmla="*/ 1016793 w 1126331"/>
                    <a:gd name="connsiteY30" fmla="*/ 976312 h 1090612"/>
                    <a:gd name="connsiteX31" fmla="*/ 966787 w 1126331"/>
                    <a:gd name="connsiteY31" fmla="*/ 1000125 h 1090612"/>
                    <a:gd name="connsiteX32" fmla="*/ 919162 w 1126331"/>
                    <a:gd name="connsiteY32" fmla="*/ 1016793 h 1090612"/>
                    <a:gd name="connsiteX33" fmla="*/ 890587 w 1126331"/>
                    <a:gd name="connsiteY33" fmla="*/ 1064418 h 1090612"/>
                    <a:gd name="connsiteX34" fmla="*/ 828675 w 1126331"/>
                    <a:gd name="connsiteY34" fmla="*/ 1090612 h 1090612"/>
                    <a:gd name="connsiteX35" fmla="*/ 759618 w 1126331"/>
                    <a:gd name="connsiteY35" fmla="*/ 1033462 h 1090612"/>
                    <a:gd name="connsiteX36" fmla="*/ 692943 w 1126331"/>
                    <a:gd name="connsiteY36" fmla="*/ 1031081 h 1090612"/>
                    <a:gd name="connsiteX37" fmla="*/ 664368 w 1126331"/>
                    <a:gd name="connsiteY37" fmla="*/ 1031081 h 1090612"/>
                    <a:gd name="connsiteX38" fmla="*/ 578643 w 1126331"/>
                    <a:gd name="connsiteY38" fmla="*/ 1002506 h 1090612"/>
                    <a:gd name="connsiteX39" fmla="*/ 521493 w 1126331"/>
                    <a:gd name="connsiteY39" fmla="*/ 1047750 h 1090612"/>
                    <a:gd name="connsiteX40" fmla="*/ 459581 w 1126331"/>
                    <a:gd name="connsiteY40" fmla="*/ 1088231 h 1090612"/>
                    <a:gd name="connsiteX41" fmla="*/ 385762 w 1126331"/>
                    <a:gd name="connsiteY41" fmla="*/ 1054893 h 1090612"/>
                    <a:gd name="connsiteX42" fmla="*/ 392906 w 1126331"/>
                    <a:gd name="connsiteY42" fmla="*/ 988218 h 1090612"/>
                    <a:gd name="connsiteX43" fmla="*/ 376237 w 1126331"/>
                    <a:gd name="connsiteY43" fmla="*/ 902493 h 1090612"/>
                    <a:gd name="connsiteX44" fmla="*/ 350043 w 1126331"/>
                    <a:gd name="connsiteY44" fmla="*/ 878681 h 1090612"/>
                    <a:gd name="connsiteX45" fmla="*/ 304800 w 1126331"/>
                    <a:gd name="connsiteY45" fmla="*/ 833437 h 1090612"/>
                    <a:gd name="connsiteX46" fmla="*/ 316706 w 1126331"/>
                    <a:gd name="connsiteY46" fmla="*/ 900112 h 1090612"/>
                    <a:gd name="connsiteX47" fmla="*/ 247650 w 1126331"/>
                    <a:gd name="connsiteY47" fmla="*/ 914400 h 1090612"/>
                    <a:gd name="connsiteX48" fmla="*/ 204787 w 1126331"/>
                    <a:gd name="connsiteY48" fmla="*/ 859631 h 1090612"/>
                    <a:gd name="connsiteX49" fmla="*/ 200025 w 1126331"/>
                    <a:gd name="connsiteY49" fmla="*/ 785812 h 1090612"/>
                    <a:gd name="connsiteX50" fmla="*/ 252412 w 1126331"/>
                    <a:gd name="connsiteY50" fmla="*/ 690562 h 1090612"/>
                    <a:gd name="connsiteX51" fmla="*/ 290512 w 1126331"/>
                    <a:gd name="connsiteY51" fmla="*/ 571500 h 1090612"/>
                    <a:gd name="connsiteX52" fmla="*/ 259556 w 1126331"/>
                    <a:gd name="connsiteY52" fmla="*/ 576262 h 1090612"/>
                    <a:gd name="connsiteX53" fmla="*/ 214312 w 1126331"/>
                    <a:gd name="connsiteY53" fmla="*/ 592931 h 1090612"/>
                    <a:gd name="connsiteX54" fmla="*/ 166687 w 1126331"/>
                    <a:gd name="connsiteY54" fmla="*/ 590550 h 1090612"/>
                    <a:gd name="connsiteX55" fmla="*/ 126206 w 1126331"/>
                    <a:gd name="connsiteY55" fmla="*/ 614362 h 1090612"/>
                    <a:gd name="connsiteX56" fmla="*/ 166687 w 1126331"/>
                    <a:gd name="connsiteY56" fmla="*/ 542925 h 1090612"/>
                    <a:gd name="connsiteX57" fmla="*/ 161925 w 1126331"/>
                    <a:gd name="connsiteY57" fmla="*/ 466725 h 1090612"/>
                    <a:gd name="connsiteX58" fmla="*/ 123825 w 1126331"/>
                    <a:gd name="connsiteY58" fmla="*/ 507206 h 1090612"/>
                    <a:gd name="connsiteX59" fmla="*/ 92868 w 1126331"/>
                    <a:gd name="connsiteY59" fmla="*/ 440531 h 1090612"/>
                    <a:gd name="connsiteX60" fmla="*/ 102393 w 1126331"/>
                    <a:gd name="connsiteY60" fmla="*/ 359568 h 1090612"/>
                    <a:gd name="connsiteX61" fmla="*/ 166687 w 1126331"/>
                    <a:gd name="connsiteY61" fmla="*/ 347662 h 1090612"/>
                    <a:gd name="connsiteX62" fmla="*/ 161925 w 1126331"/>
                    <a:gd name="connsiteY62" fmla="*/ 314325 h 1090612"/>
                    <a:gd name="connsiteX63" fmla="*/ 130968 w 1126331"/>
                    <a:gd name="connsiteY63" fmla="*/ 285750 h 1090612"/>
                    <a:gd name="connsiteX64" fmla="*/ 152400 w 1126331"/>
                    <a:gd name="connsiteY64" fmla="*/ 269081 h 1090612"/>
                    <a:gd name="connsiteX65" fmla="*/ 178593 w 1126331"/>
                    <a:gd name="connsiteY65" fmla="*/ 238125 h 1090612"/>
                    <a:gd name="connsiteX66" fmla="*/ 73818 w 1126331"/>
                    <a:gd name="connsiteY66" fmla="*/ 207168 h 1090612"/>
                    <a:gd name="connsiteX67" fmla="*/ 0 w 1126331"/>
                    <a:gd name="connsiteY67" fmla="*/ 135731 h 1090612"/>
                    <a:gd name="connsiteX0" fmla="*/ 0 w 1126331"/>
                    <a:gd name="connsiteY0" fmla="*/ 135731 h 1090612"/>
                    <a:gd name="connsiteX1" fmla="*/ 33337 w 1126331"/>
                    <a:gd name="connsiteY1" fmla="*/ 100012 h 1090612"/>
                    <a:gd name="connsiteX2" fmla="*/ 80962 w 1126331"/>
                    <a:gd name="connsiteY2" fmla="*/ 121443 h 1090612"/>
                    <a:gd name="connsiteX3" fmla="*/ 278606 w 1126331"/>
                    <a:gd name="connsiteY3" fmla="*/ 64293 h 1090612"/>
                    <a:gd name="connsiteX4" fmla="*/ 321468 w 1126331"/>
                    <a:gd name="connsiteY4" fmla="*/ 92868 h 1090612"/>
                    <a:gd name="connsiteX5" fmla="*/ 454818 w 1126331"/>
                    <a:gd name="connsiteY5" fmla="*/ 0 h 1090612"/>
                    <a:gd name="connsiteX6" fmla="*/ 607218 w 1126331"/>
                    <a:gd name="connsiteY6" fmla="*/ 145256 h 1090612"/>
                    <a:gd name="connsiteX7" fmla="*/ 659606 w 1126331"/>
                    <a:gd name="connsiteY7" fmla="*/ 107156 h 1090612"/>
                    <a:gd name="connsiteX8" fmla="*/ 697706 w 1126331"/>
                    <a:gd name="connsiteY8" fmla="*/ 135731 h 1090612"/>
                    <a:gd name="connsiteX9" fmla="*/ 707231 w 1126331"/>
                    <a:gd name="connsiteY9" fmla="*/ 88106 h 1090612"/>
                    <a:gd name="connsiteX10" fmla="*/ 754856 w 1126331"/>
                    <a:gd name="connsiteY10" fmla="*/ 121443 h 1090612"/>
                    <a:gd name="connsiteX11" fmla="*/ 862012 w 1126331"/>
                    <a:gd name="connsiteY11" fmla="*/ 88106 h 1090612"/>
                    <a:gd name="connsiteX12" fmla="*/ 935831 w 1126331"/>
                    <a:gd name="connsiteY12" fmla="*/ 95250 h 1090612"/>
                    <a:gd name="connsiteX13" fmla="*/ 957262 w 1126331"/>
                    <a:gd name="connsiteY13" fmla="*/ 176212 h 1090612"/>
                    <a:gd name="connsiteX14" fmla="*/ 954881 w 1126331"/>
                    <a:gd name="connsiteY14" fmla="*/ 226218 h 1090612"/>
                    <a:gd name="connsiteX15" fmla="*/ 992981 w 1126331"/>
                    <a:gd name="connsiteY15" fmla="*/ 226218 h 1090612"/>
                    <a:gd name="connsiteX16" fmla="*/ 971550 w 1126331"/>
                    <a:gd name="connsiteY16" fmla="*/ 290512 h 1090612"/>
                    <a:gd name="connsiteX17" fmla="*/ 1019175 w 1126331"/>
                    <a:gd name="connsiteY17" fmla="*/ 416718 h 1090612"/>
                    <a:gd name="connsiteX18" fmla="*/ 942975 w 1126331"/>
                    <a:gd name="connsiteY18" fmla="*/ 440531 h 1090612"/>
                    <a:gd name="connsiteX19" fmla="*/ 926306 w 1126331"/>
                    <a:gd name="connsiteY19" fmla="*/ 476250 h 1090612"/>
                    <a:gd name="connsiteX20" fmla="*/ 1021556 w 1126331"/>
                    <a:gd name="connsiteY20" fmla="*/ 464343 h 1090612"/>
                    <a:gd name="connsiteX21" fmla="*/ 1014412 w 1126331"/>
                    <a:gd name="connsiteY21" fmla="*/ 542925 h 1090612"/>
                    <a:gd name="connsiteX22" fmla="*/ 976312 w 1126331"/>
                    <a:gd name="connsiteY22" fmla="*/ 585787 h 1090612"/>
                    <a:gd name="connsiteX23" fmla="*/ 1021556 w 1126331"/>
                    <a:gd name="connsiteY23" fmla="*/ 635793 h 1090612"/>
                    <a:gd name="connsiteX24" fmla="*/ 1102518 w 1126331"/>
                    <a:gd name="connsiteY24" fmla="*/ 621506 h 1090612"/>
                    <a:gd name="connsiteX25" fmla="*/ 1126331 w 1126331"/>
                    <a:gd name="connsiteY25" fmla="*/ 666750 h 1090612"/>
                    <a:gd name="connsiteX26" fmla="*/ 1095375 w 1126331"/>
                    <a:gd name="connsiteY26" fmla="*/ 704850 h 1090612"/>
                    <a:gd name="connsiteX27" fmla="*/ 1040606 w 1126331"/>
                    <a:gd name="connsiteY27" fmla="*/ 714375 h 1090612"/>
                    <a:gd name="connsiteX28" fmla="*/ 1073943 w 1126331"/>
                    <a:gd name="connsiteY28" fmla="*/ 769143 h 1090612"/>
                    <a:gd name="connsiteX29" fmla="*/ 1076325 w 1126331"/>
                    <a:gd name="connsiteY29" fmla="*/ 821531 h 1090612"/>
                    <a:gd name="connsiteX30" fmla="*/ 1062037 w 1126331"/>
                    <a:gd name="connsiteY30" fmla="*/ 942975 h 1090612"/>
                    <a:gd name="connsiteX31" fmla="*/ 1016793 w 1126331"/>
                    <a:gd name="connsiteY31" fmla="*/ 976312 h 1090612"/>
                    <a:gd name="connsiteX32" fmla="*/ 966787 w 1126331"/>
                    <a:gd name="connsiteY32" fmla="*/ 1000125 h 1090612"/>
                    <a:gd name="connsiteX33" fmla="*/ 919162 w 1126331"/>
                    <a:gd name="connsiteY33" fmla="*/ 1016793 h 1090612"/>
                    <a:gd name="connsiteX34" fmla="*/ 890587 w 1126331"/>
                    <a:gd name="connsiteY34" fmla="*/ 1064418 h 1090612"/>
                    <a:gd name="connsiteX35" fmla="*/ 828675 w 1126331"/>
                    <a:gd name="connsiteY35" fmla="*/ 1090612 h 1090612"/>
                    <a:gd name="connsiteX36" fmla="*/ 759618 w 1126331"/>
                    <a:gd name="connsiteY36" fmla="*/ 1033462 h 1090612"/>
                    <a:gd name="connsiteX37" fmla="*/ 692943 w 1126331"/>
                    <a:gd name="connsiteY37" fmla="*/ 1031081 h 1090612"/>
                    <a:gd name="connsiteX38" fmla="*/ 664368 w 1126331"/>
                    <a:gd name="connsiteY38" fmla="*/ 1031081 h 1090612"/>
                    <a:gd name="connsiteX39" fmla="*/ 578643 w 1126331"/>
                    <a:gd name="connsiteY39" fmla="*/ 1002506 h 1090612"/>
                    <a:gd name="connsiteX40" fmla="*/ 521493 w 1126331"/>
                    <a:gd name="connsiteY40" fmla="*/ 1047750 h 1090612"/>
                    <a:gd name="connsiteX41" fmla="*/ 459581 w 1126331"/>
                    <a:gd name="connsiteY41" fmla="*/ 1088231 h 1090612"/>
                    <a:gd name="connsiteX42" fmla="*/ 385762 w 1126331"/>
                    <a:gd name="connsiteY42" fmla="*/ 1054893 h 1090612"/>
                    <a:gd name="connsiteX43" fmla="*/ 392906 w 1126331"/>
                    <a:gd name="connsiteY43" fmla="*/ 988218 h 1090612"/>
                    <a:gd name="connsiteX44" fmla="*/ 376237 w 1126331"/>
                    <a:gd name="connsiteY44" fmla="*/ 902493 h 1090612"/>
                    <a:gd name="connsiteX45" fmla="*/ 350043 w 1126331"/>
                    <a:gd name="connsiteY45" fmla="*/ 878681 h 1090612"/>
                    <a:gd name="connsiteX46" fmla="*/ 304800 w 1126331"/>
                    <a:gd name="connsiteY46" fmla="*/ 833437 h 1090612"/>
                    <a:gd name="connsiteX47" fmla="*/ 316706 w 1126331"/>
                    <a:gd name="connsiteY47" fmla="*/ 900112 h 1090612"/>
                    <a:gd name="connsiteX48" fmla="*/ 247650 w 1126331"/>
                    <a:gd name="connsiteY48" fmla="*/ 914400 h 1090612"/>
                    <a:gd name="connsiteX49" fmla="*/ 204787 w 1126331"/>
                    <a:gd name="connsiteY49" fmla="*/ 859631 h 1090612"/>
                    <a:gd name="connsiteX50" fmla="*/ 200025 w 1126331"/>
                    <a:gd name="connsiteY50" fmla="*/ 785812 h 1090612"/>
                    <a:gd name="connsiteX51" fmla="*/ 252412 w 1126331"/>
                    <a:gd name="connsiteY51" fmla="*/ 690562 h 1090612"/>
                    <a:gd name="connsiteX52" fmla="*/ 290512 w 1126331"/>
                    <a:gd name="connsiteY52" fmla="*/ 571500 h 1090612"/>
                    <a:gd name="connsiteX53" fmla="*/ 259556 w 1126331"/>
                    <a:gd name="connsiteY53" fmla="*/ 576262 h 1090612"/>
                    <a:gd name="connsiteX54" fmla="*/ 214312 w 1126331"/>
                    <a:gd name="connsiteY54" fmla="*/ 592931 h 1090612"/>
                    <a:gd name="connsiteX55" fmla="*/ 166687 w 1126331"/>
                    <a:gd name="connsiteY55" fmla="*/ 590550 h 1090612"/>
                    <a:gd name="connsiteX56" fmla="*/ 126206 w 1126331"/>
                    <a:gd name="connsiteY56" fmla="*/ 614362 h 1090612"/>
                    <a:gd name="connsiteX57" fmla="*/ 166687 w 1126331"/>
                    <a:gd name="connsiteY57" fmla="*/ 542925 h 1090612"/>
                    <a:gd name="connsiteX58" fmla="*/ 161925 w 1126331"/>
                    <a:gd name="connsiteY58" fmla="*/ 466725 h 1090612"/>
                    <a:gd name="connsiteX59" fmla="*/ 123825 w 1126331"/>
                    <a:gd name="connsiteY59" fmla="*/ 507206 h 1090612"/>
                    <a:gd name="connsiteX60" fmla="*/ 92868 w 1126331"/>
                    <a:gd name="connsiteY60" fmla="*/ 440531 h 1090612"/>
                    <a:gd name="connsiteX61" fmla="*/ 102393 w 1126331"/>
                    <a:gd name="connsiteY61" fmla="*/ 359568 h 1090612"/>
                    <a:gd name="connsiteX62" fmla="*/ 166687 w 1126331"/>
                    <a:gd name="connsiteY62" fmla="*/ 347662 h 1090612"/>
                    <a:gd name="connsiteX63" fmla="*/ 161925 w 1126331"/>
                    <a:gd name="connsiteY63" fmla="*/ 314325 h 1090612"/>
                    <a:gd name="connsiteX64" fmla="*/ 130968 w 1126331"/>
                    <a:gd name="connsiteY64" fmla="*/ 285750 h 1090612"/>
                    <a:gd name="connsiteX65" fmla="*/ 152400 w 1126331"/>
                    <a:gd name="connsiteY65" fmla="*/ 269081 h 1090612"/>
                    <a:gd name="connsiteX66" fmla="*/ 178593 w 1126331"/>
                    <a:gd name="connsiteY66" fmla="*/ 238125 h 1090612"/>
                    <a:gd name="connsiteX67" fmla="*/ 73818 w 1126331"/>
                    <a:gd name="connsiteY67" fmla="*/ 207168 h 1090612"/>
                    <a:gd name="connsiteX68" fmla="*/ 0 w 1126331"/>
                    <a:gd name="connsiteY68" fmla="*/ 135731 h 1090612"/>
                    <a:gd name="connsiteX0" fmla="*/ 0 w 1138237"/>
                    <a:gd name="connsiteY0" fmla="*/ 145256 h 1090612"/>
                    <a:gd name="connsiteX1" fmla="*/ 45243 w 1138237"/>
                    <a:gd name="connsiteY1" fmla="*/ 100012 h 1090612"/>
                    <a:gd name="connsiteX2" fmla="*/ 92868 w 1138237"/>
                    <a:gd name="connsiteY2" fmla="*/ 121443 h 1090612"/>
                    <a:gd name="connsiteX3" fmla="*/ 290512 w 1138237"/>
                    <a:gd name="connsiteY3" fmla="*/ 64293 h 1090612"/>
                    <a:gd name="connsiteX4" fmla="*/ 333374 w 1138237"/>
                    <a:gd name="connsiteY4" fmla="*/ 92868 h 1090612"/>
                    <a:gd name="connsiteX5" fmla="*/ 466724 w 1138237"/>
                    <a:gd name="connsiteY5" fmla="*/ 0 h 1090612"/>
                    <a:gd name="connsiteX6" fmla="*/ 619124 w 1138237"/>
                    <a:gd name="connsiteY6" fmla="*/ 145256 h 1090612"/>
                    <a:gd name="connsiteX7" fmla="*/ 671512 w 1138237"/>
                    <a:gd name="connsiteY7" fmla="*/ 107156 h 1090612"/>
                    <a:gd name="connsiteX8" fmla="*/ 709612 w 1138237"/>
                    <a:gd name="connsiteY8" fmla="*/ 135731 h 1090612"/>
                    <a:gd name="connsiteX9" fmla="*/ 719137 w 1138237"/>
                    <a:gd name="connsiteY9" fmla="*/ 88106 h 1090612"/>
                    <a:gd name="connsiteX10" fmla="*/ 766762 w 1138237"/>
                    <a:gd name="connsiteY10" fmla="*/ 121443 h 1090612"/>
                    <a:gd name="connsiteX11" fmla="*/ 873918 w 1138237"/>
                    <a:gd name="connsiteY11" fmla="*/ 88106 h 1090612"/>
                    <a:gd name="connsiteX12" fmla="*/ 947737 w 1138237"/>
                    <a:gd name="connsiteY12" fmla="*/ 95250 h 1090612"/>
                    <a:gd name="connsiteX13" fmla="*/ 969168 w 1138237"/>
                    <a:gd name="connsiteY13" fmla="*/ 176212 h 1090612"/>
                    <a:gd name="connsiteX14" fmla="*/ 966787 w 1138237"/>
                    <a:gd name="connsiteY14" fmla="*/ 226218 h 1090612"/>
                    <a:gd name="connsiteX15" fmla="*/ 1004887 w 1138237"/>
                    <a:gd name="connsiteY15" fmla="*/ 226218 h 1090612"/>
                    <a:gd name="connsiteX16" fmla="*/ 983456 w 1138237"/>
                    <a:gd name="connsiteY16" fmla="*/ 290512 h 1090612"/>
                    <a:gd name="connsiteX17" fmla="*/ 1031081 w 1138237"/>
                    <a:gd name="connsiteY17" fmla="*/ 416718 h 1090612"/>
                    <a:gd name="connsiteX18" fmla="*/ 954881 w 1138237"/>
                    <a:gd name="connsiteY18" fmla="*/ 440531 h 1090612"/>
                    <a:gd name="connsiteX19" fmla="*/ 938212 w 1138237"/>
                    <a:gd name="connsiteY19" fmla="*/ 476250 h 1090612"/>
                    <a:gd name="connsiteX20" fmla="*/ 1033462 w 1138237"/>
                    <a:gd name="connsiteY20" fmla="*/ 464343 h 1090612"/>
                    <a:gd name="connsiteX21" fmla="*/ 1026318 w 1138237"/>
                    <a:gd name="connsiteY21" fmla="*/ 542925 h 1090612"/>
                    <a:gd name="connsiteX22" fmla="*/ 988218 w 1138237"/>
                    <a:gd name="connsiteY22" fmla="*/ 585787 h 1090612"/>
                    <a:gd name="connsiteX23" fmla="*/ 1033462 w 1138237"/>
                    <a:gd name="connsiteY23" fmla="*/ 635793 h 1090612"/>
                    <a:gd name="connsiteX24" fmla="*/ 1114424 w 1138237"/>
                    <a:gd name="connsiteY24" fmla="*/ 621506 h 1090612"/>
                    <a:gd name="connsiteX25" fmla="*/ 1138237 w 1138237"/>
                    <a:gd name="connsiteY25" fmla="*/ 666750 h 1090612"/>
                    <a:gd name="connsiteX26" fmla="*/ 1107281 w 1138237"/>
                    <a:gd name="connsiteY26" fmla="*/ 704850 h 1090612"/>
                    <a:gd name="connsiteX27" fmla="*/ 1052512 w 1138237"/>
                    <a:gd name="connsiteY27" fmla="*/ 714375 h 1090612"/>
                    <a:gd name="connsiteX28" fmla="*/ 1085849 w 1138237"/>
                    <a:gd name="connsiteY28" fmla="*/ 769143 h 1090612"/>
                    <a:gd name="connsiteX29" fmla="*/ 1088231 w 1138237"/>
                    <a:gd name="connsiteY29" fmla="*/ 821531 h 1090612"/>
                    <a:gd name="connsiteX30" fmla="*/ 1073943 w 1138237"/>
                    <a:gd name="connsiteY30" fmla="*/ 942975 h 1090612"/>
                    <a:gd name="connsiteX31" fmla="*/ 1028699 w 1138237"/>
                    <a:gd name="connsiteY31" fmla="*/ 976312 h 1090612"/>
                    <a:gd name="connsiteX32" fmla="*/ 978693 w 1138237"/>
                    <a:gd name="connsiteY32" fmla="*/ 1000125 h 1090612"/>
                    <a:gd name="connsiteX33" fmla="*/ 931068 w 1138237"/>
                    <a:gd name="connsiteY33" fmla="*/ 1016793 h 1090612"/>
                    <a:gd name="connsiteX34" fmla="*/ 902493 w 1138237"/>
                    <a:gd name="connsiteY34" fmla="*/ 1064418 h 1090612"/>
                    <a:gd name="connsiteX35" fmla="*/ 840581 w 1138237"/>
                    <a:gd name="connsiteY35" fmla="*/ 1090612 h 1090612"/>
                    <a:gd name="connsiteX36" fmla="*/ 771524 w 1138237"/>
                    <a:gd name="connsiteY36" fmla="*/ 1033462 h 1090612"/>
                    <a:gd name="connsiteX37" fmla="*/ 704849 w 1138237"/>
                    <a:gd name="connsiteY37" fmla="*/ 1031081 h 1090612"/>
                    <a:gd name="connsiteX38" fmla="*/ 676274 w 1138237"/>
                    <a:gd name="connsiteY38" fmla="*/ 1031081 h 1090612"/>
                    <a:gd name="connsiteX39" fmla="*/ 590549 w 1138237"/>
                    <a:gd name="connsiteY39" fmla="*/ 1002506 h 1090612"/>
                    <a:gd name="connsiteX40" fmla="*/ 533399 w 1138237"/>
                    <a:gd name="connsiteY40" fmla="*/ 1047750 h 1090612"/>
                    <a:gd name="connsiteX41" fmla="*/ 471487 w 1138237"/>
                    <a:gd name="connsiteY41" fmla="*/ 1088231 h 1090612"/>
                    <a:gd name="connsiteX42" fmla="*/ 397668 w 1138237"/>
                    <a:gd name="connsiteY42" fmla="*/ 1054893 h 1090612"/>
                    <a:gd name="connsiteX43" fmla="*/ 404812 w 1138237"/>
                    <a:gd name="connsiteY43" fmla="*/ 988218 h 1090612"/>
                    <a:gd name="connsiteX44" fmla="*/ 388143 w 1138237"/>
                    <a:gd name="connsiteY44" fmla="*/ 902493 h 1090612"/>
                    <a:gd name="connsiteX45" fmla="*/ 361949 w 1138237"/>
                    <a:gd name="connsiteY45" fmla="*/ 878681 h 1090612"/>
                    <a:gd name="connsiteX46" fmla="*/ 316706 w 1138237"/>
                    <a:gd name="connsiteY46" fmla="*/ 833437 h 1090612"/>
                    <a:gd name="connsiteX47" fmla="*/ 328612 w 1138237"/>
                    <a:gd name="connsiteY47" fmla="*/ 900112 h 1090612"/>
                    <a:gd name="connsiteX48" fmla="*/ 259556 w 1138237"/>
                    <a:gd name="connsiteY48" fmla="*/ 914400 h 1090612"/>
                    <a:gd name="connsiteX49" fmla="*/ 216693 w 1138237"/>
                    <a:gd name="connsiteY49" fmla="*/ 859631 h 1090612"/>
                    <a:gd name="connsiteX50" fmla="*/ 211931 w 1138237"/>
                    <a:gd name="connsiteY50" fmla="*/ 785812 h 1090612"/>
                    <a:gd name="connsiteX51" fmla="*/ 264318 w 1138237"/>
                    <a:gd name="connsiteY51" fmla="*/ 690562 h 1090612"/>
                    <a:gd name="connsiteX52" fmla="*/ 302418 w 1138237"/>
                    <a:gd name="connsiteY52" fmla="*/ 571500 h 1090612"/>
                    <a:gd name="connsiteX53" fmla="*/ 271462 w 1138237"/>
                    <a:gd name="connsiteY53" fmla="*/ 576262 h 1090612"/>
                    <a:gd name="connsiteX54" fmla="*/ 226218 w 1138237"/>
                    <a:gd name="connsiteY54" fmla="*/ 592931 h 1090612"/>
                    <a:gd name="connsiteX55" fmla="*/ 178593 w 1138237"/>
                    <a:gd name="connsiteY55" fmla="*/ 590550 h 1090612"/>
                    <a:gd name="connsiteX56" fmla="*/ 138112 w 1138237"/>
                    <a:gd name="connsiteY56" fmla="*/ 614362 h 1090612"/>
                    <a:gd name="connsiteX57" fmla="*/ 178593 w 1138237"/>
                    <a:gd name="connsiteY57" fmla="*/ 542925 h 1090612"/>
                    <a:gd name="connsiteX58" fmla="*/ 173831 w 1138237"/>
                    <a:gd name="connsiteY58" fmla="*/ 466725 h 1090612"/>
                    <a:gd name="connsiteX59" fmla="*/ 135731 w 1138237"/>
                    <a:gd name="connsiteY59" fmla="*/ 507206 h 1090612"/>
                    <a:gd name="connsiteX60" fmla="*/ 104774 w 1138237"/>
                    <a:gd name="connsiteY60" fmla="*/ 440531 h 1090612"/>
                    <a:gd name="connsiteX61" fmla="*/ 114299 w 1138237"/>
                    <a:gd name="connsiteY61" fmla="*/ 359568 h 1090612"/>
                    <a:gd name="connsiteX62" fmla="*/ 178593 w 1138237"/>
                    <a:gd name="connsiteY62" fmla="*/ 347662 h 1090612"/>
                    <a:gd name="connsiteX63" fmla="*/ 173831 w 1138237"/>
                    <a:gd name="connsiteY63" fmla="*/ 314325 h 1090612"/>
                    <a:gd name="connsiteX64" fmla="*/ 142874 w 1138237"/>
                    <a:gd name="connsiteY64" fmla="*/ 285750 h 1090612"/>
                    <a:gd name="connsiteX65" fmla="*/ 164306 w 1138237"/>
                    <a:gd name="connsiteY65" fmla="*/ 269081 h 1090612"/>
                    <a:gd name="connsiteX66" fmla="*/ 190499 w 1138237"/>
                    <a:gd name="connsiteY66" fmla="*/ 238125 h 1090612"/>
                    <a:gd name="connsiteX67" fmla="*/ 85724 w 1138237"/>
                    <a:gd name="connsiteY67" fmla="*/ 207168 h 1090612"/>
                    <a:gd name="connsiteX68" fmla="*/ 0 w 1138237"/>
                    <a:gd name="connsiteY68" fmla="*/ 145256 h 109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138237" h="1090612">
                      <a:moveTo>
                        <a:pt x="0" y="145256"/>
                      </a:moveTo>
                      <a:cubicBezTo>
                        <a:pt x="14287" y="144462"/>
                        <a:pt x="30956" y="100806"/>
                        <a:pt x="45243" y="100012"/>
                      </a:cubicBezTo>
                      <a:lnTo>
                        <a:pt x="92868" y="121443"/>
                      </a:lnTo>
                      <a:lnTo>
                        <a:pt x="290512" y="64293"/>
                      </a:lnTo>
                      <a:lnTo>
                        <a:pt x="333374" y="92868"/>
                      </a:lnTo>
                      <a:lnTo>
                        <a:pt x="466724" y="0"/>
                      </a:lnTo>
                      <a:lnTo>
                        <a:pt x="619124" y="145256"/>
                      </a:lnTo>
                      <a:lnTo>
                        <a:pt x="671512" y="107156"/>
                      </a:lnTo>
                      <a:lnTo>
                        <a:pt x="709612" y="135731"/>
                      </a:lnTo>
                      <a:lnTo>
                        <a:pt x="719137" y="88106"/>
                      </a:lnTo>
                      <a:lnTo>
                        <a:pt x="766762" y="121443"/>
                      </a:lnTo>
                      <a:lnTo>
                        <a:pt x="873918" y="88106"/>
                      </a:lnTo>
                      <a:lnTo>
                        <a:pt x="947737" y="95250"/>
                      </a:lnTo>
                      <a:lnTo>
                        <a:pt x="969168" y="176212"/>
                      </a:lnTo>
                      <a:lnTo>
                        <a:pt x="966787" y="226218"/>
                      </a:lnTo>
                      <a:lnTo>
                        <a:pt x="1004887" y="226218"/>
                      </a:lnTo>
                      <a:lnTo>
                        <a:pt x="983456" y="290512"/>
                      </a:lnTo>
                      <a:lnTo>
                        <a:pt x="1031081" y="416718"/>
                      </a:lnTo>
                      <a:lnTo>
                        <a:pt x="954881" y="440531"/>
                      </a:lnTo>
                      <a:lnTo>
                        <a:pt x="938212" y="476250"/>
                      </a:lnTo>
                      <a:lnTo>
                        <a:pt x="1033462" y="464343"/>
                      </a:lnTo>
                      <a:lnTo>
                        <a:pt x="1026318" y="542925"/>
                      </a:lnTo>
                      <a:lnTo>
                        <a:pt x="988218" y="585787"/>
                      </a:lnTo>
                      <a:lnTo>
                        <a:pt x="1033462" y="635793"/>
                      </a:lnTo>
                      <a:lnTo>
                        <a:pt x="1114424" y="621506"/>
                      </a:lnTo>
                      <a:lnTo>
                        <a:pt x="1138237" y="666750"/>
                      </a:lnTo>
                      <a:lnTo>
                        <a:pt x="1107281" y="704850"/>
                      </a:lnTo>
                      <a:lnTo>
                        <a:pt x="1052512" y="714375"/>
                      </a:lnTo>
                      <a:lnTo>
                        <a:pt x="1085849" y="769143"/>
                      </a:lnTo>
                      <a:lnTo>
                        <a:pt x="1088231" y="821531"/>
                      </a:lnTo>
                      <a:lnTo>
                        <a:pt x="1073943" y="942975"/>
                      </a:lnTo>
                      <a:lnTo>
                        <a:pt x="1028699" y="976312"/>
                      </a:lnTo>
                      <a:lnTo>
                        <a:pt x="978693" y="1000125"/>
                      </a:lnTo>
                      <a:lnTo>
                        <a:pt x="931068" y="1016793"/>
                      </a:lnTo>
                      <a:lnTo>
                        <a:pt x="902493" y="1064418"/>
                      </a:lnTo>
                      <a:lnTo>
                        <a:pt x="840581" y="1090612"/>
                      </a:lnTo>
                      <a:lnTo>
                        <a:pt x="771524" y="1033462"/>
                      </a:lnTo>
                      <a:lnTo>
                        <a:pt x="704849" y="1031081"/>
                      </a:lnTo>
                      <a:lnTo>
                        <a:pt x="676274" y="1031081"/>
                      </a:lnTo>
                      <a:lnTo>
                        <a:pt x="590549" y="1002506"/>
                      </a:lnTo>
                      <a:lnTo>
                        <a:pt x="533399" y="1047750"/>
                      </a:lnTo>
                      <a:lnTo>
                        <a:pt x="471487" y="1088231"/>
                      </a:lnTo>
                      <a:lnTo>
                        <a:pt x="397668" y="1054893"/>
                      </a:lnTo>
                      <a:lnTo>
                        <a:pt x="404812" y="988218"/>
                      </a:lnTo>
                      <a:lnTo>
                        <a:pt x="388143" y="902493"/>
                      </a:lnTo>
                      <a:lnTo>
                        <a:pt x="361949" y="878681"/>
                      </a:lnTo>
                      <a:lnTo>
                        <a:pt x="316706" y="833437"/>
                      </a:lnTo>
                      <a:lnTo>
                        <a:pt x="328612" y="900112"/>
                      </a:lnTo>
                      <a:lnTo>
                        <a:pt x="259556" y="914400"/>
                      </a:lnTo>
                      <a:lnTo>
                        <a:pt x="216693" y="859631"/>
                      </a:lnTo>
                      <a:lnTo>
                        <a:pt x="211931" y="785812"/>
                      </a:lnTo>
                      <a:lnTo>
                        <a:pt x="264318" y="690562"/>
                      </a:lnTo>
                      <a:lnTo>
                        <a:pt x="302418" y="571500"/>
                      </a:lnTo>
                      <a:lnTo>
                        <a:pt x="271462" y="576262"/>
                      </a:lnTo>
                      <a:lnTo>
                        <a:pt x="226218" y="592931"/>
                      </a:lnTo>
                      <a:lnTo>
                        <a:pt x="178593" y="590550"/>
                      </a:lnTo>
                      <a:lnTo>
                        <a:pt x="138112" y="614362"/>
                      </a:lnTo>
                      <a:lnTo>
                        <a:pt x="178593" y="542925"/>
                      </a:lnTo>
                      <a:lnTo>
                        <a:pt x="173831" y="466725"/>
                      </a:lnTo>
                      <a:lnTo>
                        <a:pt x="135731" y="507206"/>
                      </a:lnTo>
                      <a:lnTo>
                        <a:pt x="104774" y="440531"/>
                      </a:lnTo>
                      <a:lnTo>
                        <a:pt x="114299" y="359568"/>
                      </a:lnTo>
                      <a:lnTo>
                        <a:pt x="178593" y="347662"/>
                      </a:lnTo>
                      <a:lnTo>
                        <a:pt x="173831" y="314325"/>
                      </a:lnTo>
                      <a:lnTo>
                        <a:pt x="142874" y="285750"/>
                      </a:lnTo>
                      <a:lnTo>
                        <a:pt x="164306" y="269081"/>
                      </a:lnTo>
                      <a:lnTo>
                        <a:pt x="190499" y="238125"/>
                      </a:lnTo>
                      <a:lnTo>
                        <a:pt x="85724" y="207168"/>
                      </a:lnTo>
                      <a:lnTo>
                        <a:pt x="0" y="145256"/>
                      </a:lnTo>
                      <a:close/>
                    </a:path>
                  </a:pathLst>
                </a:custGeom>
                <a:solidFill>
                  <a:srgbClr val="F79F57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Freeform 6"/>
                <p:cNvSpPr/>
                <p:nvPr/>
              </p:nvSpPr>
              <p:spPr bwMode="auto">
                <a:xfrm>
                  <a:off x="6161087" y="2738437"/>
                  <a:ext cx="1288256" cy="1381125"/>
                </a:xfrm>
                <a:custGeom>
                  <a:avLst/>
                  <a:gdLst>
                    <a:gd name="connsiteX0" fmla="*/ 352425 w 1288256"/>
                    <a:gd name="connsiteY0" fmla="*/ 28575 h 1381125"/>
                    <a:gd name="connsiteX1" fmla="*/ 457200 w 1288256"/>
                    <a:gd name="connsiteY1" fmla="*/ 0 h 1381125"/>
                    <a:gd name="connsiteX2" fmla="*/ 471487 w 1288256"/>
                    <a:gd name="connsiteY2" fmla="*/ 64294 h 1381125"/>
                    <a:gd name="connsiteX3" fmla="*/ 566737 w 1288256"/>
                    <a:gd name="connsiteY3" fmla="*/ 150019 h 1381125"/>
                    <a:gd name="connsiteX4" fmla="*/ 659606 w 1288256"/>
                    <a:gd name="connsiteY4" fmla="*/ 192882 h 1381125"/>
                    <a:gd name="connsiteX5" fmla="*/ 738187 w 1288256"/>
                    <a:gd name="connsiteY5" fmla="*/ 190500 h 1381125"/>
                    <a:gd name="connsiteX6" fmla="*/ 766762 w 1288256"/>
                    <a:gd name="connsiteY6" fmla="*/ 192882 h 1381125"/>
                    <a:gd name="connsiteX7" fmla="*/ 847725 w 1288256"/>
                    <a:gd name="connsiteY7" fmla="*/ 240507 h 1381125"/>
                    <a:gd name="connsiteX8" fmla="*/ 966787 w 1288256"/>
                    <a:gd name="connsiteY8" fmla="*/ 288132 h 1381125"/>
                    <a:gd name="connsiteX9" fmla="*/ 926306 w 1288256"/>
                    <a:gd name="connsiteY9" fmla="*/ 333375 h 1381125"/>
                    <a:gd name="connsiteX10" fmla="*/ 942975 w 1288256"/>
                    <a:gd name="connsiteY10" fmla="*/ 366713 h 1381125"/>
                    <a:gd name="connsiteX11" fmla="*/ 940594 w 1288256"/>
                    <a:gd name="connsiteY11" fmla="*/ 402432 h 1381125"/>
                    <a:gd name="connsiteX12" fmla="*/ 873919 w 1288256"/>
                    <a:gd name="connsiteY12" fmla="*/ 419100 h 1381125"/>
                    <a:gd name="connsiteX13" fmla="*/ 869156 w 1288256"/>
                    <a:gd name="connsiteY13" fmla="*/ 483394 h 1381125"/>
                    <a:gd name="connsiteX14" fmla="*/ 890587 w 1288256"/>
                    <a:gd name="connsiteY14" fmla="*/ 535782 h 1381125"/>
                    <a:gd name="connsiteX15" fmla="*/ 928687 w 1288256"/>
                    <a:gd name="connsiteY15" fmla="*/ 500063 h 1381125"/>
                    <a:gd name="connsiteX16" fmla="*/ 952500 w 1288256"/>
                    <a:gd name="connsiteY16" fmla="*/ 585788 h 1381125"/>
                    <a:gd name="connsiteX17" fmla="*/ 914400 w 1288256"/>
                    <a:gd name="connsiteY17" fmla="*/ 638175 h 1381125"/>
                    <a:gd name="connsiteX18" fmla="*/ 959644 w 1288256"/>
                    <a:gd name="connsiteY18" fmla="*/ 633413 h 1381125"/>
                    <a:gd name="connsiteX19" fmla="*/ 1069181 w 1288256"/>
                    <a:gd name="connsiteY19" fmla="*/ 604838 h 1381125"/>
                    <a:gd name="connsiteX20" fmla="*/ 1054894 w 1288256"/>
                    <a:gd name="connsiteY20" fmla="*/ 671513 h 1381125"/>
                    <a:gd name="connsiteX21" fmla="*/ 1028700 w 1288256"/>
                    <a:gd name="connsiteY21" fmla="*/ 742950 h 1381125"/>
                    <a:gd name="connsiteX22" fmla="*/ 995362 w 1288256"/>
                    <a:gd name="connsiteY22" fmla="*/ 800100 h 1381125"/>
                    <a:gd name="connsiteX23" fmla="*/ 978694 w 1288256"/>
                    <a:gd name="connsiteY23" fmla="*/ 869157 h 1381125"/>
                    <a:gd name="connsiteX24" fmla="*/ 1009650 w 1288256"/>
                    <a:gd name="connsiteY24" fmla="*/ 942975 h 1381125"/>
                    <a:gd name="connsiteX25" fmla="*/ 1064419 w 1288256"/>
                    <a:gd name="connsiteY25" fmla="*/ 938213 h 1381125"/>
                    <a:gd name="connsiteX26" fmla="*/ 1062037 w 1288256"/>
                    <a:gd name="connsiteY26" fmla="*/ 864394 h 1381125"/>
                    <a:gd name="connsiteX27" fmla="*/ 1166812 w 1288256"/>
                    <a:gd name="connsiteY27" fmla="*/ 942975 h 1381125"/>
                    <a:gd name="connsiteX28" fmla="*/ 1171575 w 1288256"/>
                    <a:gd name="connsiteY28" fmla="*/ 1031082 h 1381125"/>
                    <a:gd name="connsiteX29" fmla="*/ 1176337 w 1288256"/>
                    <a:gd name="connsiteY29" fmla="*/ 1092994 h 1381125"/>
                    <a:gd name="connsiteX30" fmla="*/ 1238250 w 1288256"/>
                    <a:gd name="connsiteY30" fmla="*/ 1114425 h 1381125"/>
                    <a:gd name="connsiteX31" fmla="*/ 1285875 w 1288256"/>
                    <a:gd name="connsiteY31" fmla="*/ 1135857 h 1381125"/>
                    <a:gd name="connsiteX32" fmla="*/ 1266825 w 1288256"/>
                    <a:gd name="connsiteY32" fmla="*/ 1207294 h 1381125"/>
                    <a:gd name="connsiteX33" fmla="*/ 1288256 w 1288256"/>
                    <a:gd name="connsiteY33" fmla="*/ 1266825 h 1381125"/>
                    <a:gd name="connsiteX34" fmla="*/ 1271587 w 1288256"/>
                    <a:gd name="connsiteY34" fmla="*/ 1381125 h 1381125"/>
                    <a:gd name="connsiteX35" fmla="*/ 1193006 w 1288256"/>
                    <a:gd name="connsiteY35" fmla="*/ 1376363 h 1381125"/>
                    <a:gd name="connsiteX36" fmla="*/ 1157287 w 1288256"/>
                    <a:gd name="connsiteY36" fmla="*/ 1323975 h 1381125"/>
                    <a:gd name="connsiteX37" fmla="*/ 1121569 w 1288256"/>
                    <a:gd name="connsiteY37" fmla="*/ 1312069 h 1381125"/>
                    <a:gd name="connsiteX38" fmla="*/ 1081087 w 1288256"/>
                    <a:gd name="connsiteY38" fmla="*/ 1319213 h 1381125"/>
                    <a:gd name="connsiteX39" fmla="*/ 1045369 w 1288256"/>
                    <a:gd name="connsiteY39" fmla="*/ 1300163 h 1381125"/>
                    <a:gd name="connsiteX40" fmla="*/ 1031081 w 1288256"/>
                    <a:gd name="connsiteY40" fmla="*/ 1226344 h 1381125"/>
                    <a:gd name="connsiteX41" fmla="*/ 981075 w 1288256"/>
                    <a:gd name="connsiteY41" fmla="*/ 1245394 h 1381125"/>
                    <a:gd name="connsiteX42" fmla="*/ 876300 w 1288256"/>
                    <a:gd name="connsiteY42" fmla="*/ 1207294 h 1381125"/>
                    <a:gd name="connsiteX43" fmla="*/ 854869 w 1288256"/>
                    <a:gd name="connsiteY43" fmla="*/ 1204913 h 1381125"/>
                    <a:gd name="connsiteX44" fmla="*/ 809625 w 1288256"/>
                    <a:gd name="connsiteY44" fmla="*/ 1171575 h 1381125"/>
                    <a:gd name="connsiteX45" fmla="*/ 769144 w 1288256"/>
                    <a:gd name="connsiteY45" fmla="*/ 1171575 h 1381125"/>
                    <a:gd name="connsiteX46" fmla="*/ 709612 w 1288256"/>
                    <a:gd name="connsiteY46" fmla="*/ 1114425 h 1381125"/>
                    <a:gd name="connsiteX47" fmla="*/ 676275 w 1288256"/>
                    <a:gd name="connsiteY47" fmla="*/ 1145382 h 1381125"/>
                    <a:gd name="connsiteX48" fmla="*/ 614362 w 1288256"/>
                    <a:gd name="connsiteY48" fmla="*/ 1162050 h 1381125"/>
                    <a:gd name="connsiteX49" fmla="*/ 547687 w 1288256"/>
                    <a:gd name="connsiteY49" fmla="*/ 1173957 h 1381125"/>
                    <a:gd name="connsiteX50" fmla="*/ 531019 w 1288256"/>
                    <a:gd name="connsiteY50" fmla="*/ 1138238 h 1381125"/>
                    <a:gd name="connsiteX51" fmla="*/ 502444 w 1288256"/>
                    <a:gd name="connsiteY51" fmla="*/ 1173957 h 1381125"/>
                    <a:gd name="connsiteX52" fmla="*/ 457200 w 1288256"/>
                    <a:gd name="connsiteY52" fmla="*/ 1219200 h 1381125"/>
                    <a:gd name="connsiteX53" fmla="*/ 335756 w 1288256"/>
                    <a:gd name="connsiteY53" fmla="*/ 1273969 h 1381125"/>
                    <a:gd name="connsiteX54" fmla="*/ 307181 w 1288256"/>
                    <a:gd name="connsiteY54" fmla="*/ 1212057 h 1381125"/>
                    <a:gd name="connsiteX55" fmla="*/ 245269 w 1288256"/>
                    <a:gd name="connsiteY55" fmla="*/ 1212057 h 1381125"/>
                    <a:gd name="connsiteX56" fmla="*/ 269081 w 1288256"/>
                    <a:gd name="connsiteY56" fmla="*/ 1157288 h 1381125"/>
                    <a:gd name="connsiteX57" fmla="*/ 209550 w 1288256"/>
                    <a:gd name="connsiteY57" fmla="*/ 1128713 h 1381125"/>
                    <a:gd name="connsiteX58" fmla="*/ 207169 w 1288256"/>
                    <a:gd name="connsiteY58" fmla="*/ 1097757 h 1381125"/>
                    <a:gd name="connsiteX59" fmla="*/ 164306 w 1288256"/>
                    <a:gd name="connsiteY59" fmla="*/ 1085850 h 1381125"/>
                    <a:gd name="connsiteX60" fmla="*/ 119062 w 1288256"/>
                    <a:gd name="connsiteY60" fmla="*/ 1052513 h 1381125"/>
                    <a:gd name="connsiteX61" fmla="*/ 128587 w 1288256"/>
                    <a:gd name="connsiteY61" fmla="*/ 1004888 h 1381125"/>
                    <a:gd name="connsiteX62" fmla="*/ 71437 w 1288256"/>
                    <a:gd name="connsiteY62" fmla="*/ 973932 h 1381125"/>
                    <a:gd name="connsiteX63" fmla="*/ 88106 w 1288256"/>
                    <a:gd name="connsiteY63" fmla="*/ 902494 h 1381125"/>
                    <a:gd name="connsiteX64" fmla="*/ 57150 w 1288256"/>
                    <a:gd name="connsiteY64" fmla="*/ 809625 h 1381125"/>
                    <a:gd name="connsiteX65" fmla="*/ 16669 w 1288256"/>
                    <a:gd name="connsiteY65" fmla="*/ 716757 h 1381125"/>
                    <a:gd name="connsiteX66" fmla="*/ 45244 w 1288256"/>
                    <a:gd name="connsiteY66" fmla="*/ 671513 h 1381125"/>
                    <a:gd name="connsiteX67" fmla="*/ 142875 w 1288256"/>
                    <a:gd name="connsiteY67" fmla="*/ 661988 h 1381125"/>
                    <a:gd name="connsiteX68" fmla="*/ 150019 w 1288256"/>
                    <a:gd name="connsiteY68" fmla="*/ 566738 h 1381125"/>
                    <a:gd name="connsiteX69" fmla="*/ 107156 w 1288256"/>
                    <a:gd name="connsiteY69" fmla="*/ 528638 h 1381125"/>
                    <a:gd name="connsiteX70" fmla="*/ 85725 w 1288256"/>
                    <a:gd name="connsiteY70" fmla="*/ 542925 h 1381125"/>
                    <a:gd name="connsiteX71" fmla="*/ 64294 w 1288256"/>
                    <a:gd name="connsiteY71" fmla="*/ 516732 h 1381125"/>
                    <a:gd name="connsiteX72" fmla="*/ 11906 w 1288256"/>
                    <a:gd name="connsiteY72" fmla="*/ 414338 h 1381125"/>
                    <a:gd name="connsiteX73" fmla="*/ 0 w 1288256"/>
                    <a:gd name="connsiteY73" fmla="*/ 357188 h 1381125"/>
                    <a:gd name="connsiteX74" fmla="*/ 76200 w 1288256"/>
                    <a:gd name="connsiteY74" fmla="*/ 323850 h 1381125"/>
                    <a:gd name="connsiteX75" fmla="*/ 171450 w 1288256"/>
                    <a:gd name="connsiteY75" fmla="*/ 302419 h 1381125"/>
                    <a:gd name="connsiteX76" fmla="*/ 150019 w 1288256"/>
                    <a:gd name="connsiteY76" fmla="*/ 242888 h 1381125"/>
                    <a:gd name="connsiteX77" fmla="*/ 202406 w 1288256"/>
                    <a:gd name="connsiteY77" fmla="*/ 183357 h 1381125"/>
                    <a:gd name="connsiteX78" fmla="*/ 254794 w 1288256"/>
                    <a:gd name="connsiteY78" fmla="*/ 128588 h 1381125"/>
                    <a:gd name="connsiteX79" fmla="*/ 290512 w 1288256"/>
                    <a:gd name="connsiteY79" fmla="*/ 164307 h 1381125"/>
                    <a:gd name="connsiteX80" fmla="*/ 309562 w 1288256"/>
                    <a:gd name="connsiteY80" fmla="*/ 207169 h 1381125"/>
                    <a:gd name="connsiteX81" fmla="*/ 359569 w 1288256"/>
                    <a:gd name="connsiteY81" fmla="*/ 178594 h 1381125"/>
                    <a:gd name="connsiteX82" fmla="*/ 352425 w 1288256"/>
                    <a:gd name="connsiteY82" fmla="*/ 126207 h 1381125"/>
                    <a:gd name="connsiteX83" fmla="*/ 352425 w 1288256"/>
                    <a:gd name="connsiteY83" fmla="*/ 28575 h 1381125"/>
                    <a:gd name="connsiteX0" fmla="*/ 330993 w 1288256"/>
                    <a:gd name="connsiteY0" fmla="*/ 30956 h 1381125"/>
                    <a:gd name="connsiteX1" fmla="*/ 457200 w 1288256"/>
                    <a:gd name="connsiteY1" fmla="*/ 0 h 1381125"/>
                    <a:gd name="connsiteX2" fmla="*/ 471487 w 1288256"/>
                    <a:gd name="connsiteY2" fmla="*/ 64294 h 1381125"/>
                    <a:gd name="connsiteX3" fmla="*/ 566737 w 1288256"/>
                    <a:gd name="connsiteY3" fmla="*/ 150019 h 1381125"/>
                    <a:gd name="connsiteX4" fmla="*/ 659606 w 1288256"/>
                    <a:gd name="connsiteY4" fmla="*/ 192882 h 1381125"/>
                    <a:gd name="connsiteX5" fmla="*/ 738187 w 1288256"/>
                    <a:gd name="connsiteY5" fmla="*/ 190500 h 1381125"/>
                    <a:gd name="connsiteX6" fmla="*/ 766762 w 1288256"/>
                    <a:gd name="connsiteY6" fmla="*/ 192882 h 1381125"/>
                    <a:gd name="connsiteX7" fmla="*/ 847725 w 1288256"/>
                    <a:gd name="connsiteY7" fmla="*/ 240507 h 1381125"/>
                    <a:gd name="connsiteX8" fmla="*/ 966787 w 1288256"/>
                    <a:gd name="connsiteY8" fmla="*/ 288132 h 1381125"/>
                    <a:gd name="connsiteX9" fmla="*/ 926306 w 1288256"/>
                    <a:gd name="connsiteY9" fmla="*/ 333375 h 1381125"/>
                    <a:gd name="connsiteX10" fmla="*/ 942975 w 1288256"/>
                    <a:gd name="connsiteY10" fmla="*/ 366713 h 1381125"/>
                    <a:gd name="connsiteX11" fmla="*/ 940594 w 1288256"/>
                    <a:gd name="connsiteY11" fmla="*/ 402432 h 1381125"/>
                    <a:gd name="connsiteX12" fmla="*/ 873919 w 1288256"/>
                    <a:gd name="connsiteY12" fmla="*/ 419100 h 1381125"/>
                    <a:gd name="connsiteX13" fmla="*/ 869156 w 1288256"/>
                    <a:gd name="connsiteY13" fmla="*/ 483394 h 1381125"/>
                    <a:gd name="connsiteX14" fmla="*/ 890587 w 1288256"/>
                    <a:gd name="connsiteY14" fmla="*/ 535782 h 1381125"/>
                    <a:gd name="connsiteX15" fmla="*/ 928687 w 1288256"/>
                    <a:gd name="connsiteY15" fmla="*/ 500063 h 1381125"/>
                    <a:gd name="connsiteX16" fmla="*/ 952500 w 1288256"/>
                    <a:gd name="connsiteY16" fmla="*/ 585788 h 1381125"/>
                    <a:gd name="connsiteX17" fmla="*/ 914400 w 1288256"/>
                    <a:gd name="connsiteY17" fmla="*/ 638175 h 1381125"/>
                    <a:gd name="connsiteX18" fmla="*/ 959644 w 1288256"/>
                    <a:gd name="connsiteY18" fmla="*/ 633413 h 1381125"/>
                    <a:gd name="connsiteX19" fmla="*/ 1069181 w 1288256"/>
                    <a:gd name="connsiteY19" fmla="*/ 604838 h 1381125"/>
                    <a:gd name="connsiteX20" fmla="*/ 1054894 w 1288256"/>
                    <a:gd name="connsiteY20" fmla="*/ 671513 h 1381125"/>
                    <a:gd name="connsiteX21" fmla="*/ 1028700 w 1288256"/>
                    <a:gd name="connsiteY21" fmla="*/ 742950 h 1381125"/>
                    <a:gd name="connsiteX22" fmla="*/ 995362 w 1288256"/>
                    <a:gd name="connsiteY22" fmla="*/ 800100 h 1381125"/>
                    <a:gd name="connsiteX23" fmla="*/ 978694 w 1288256"/>
                    <a:gd name="connsiteY23" fmla="*/ 869157 h 1381125"/>
                    <a:gd name="connsiteX24" fmla="*/ 1009650 w 1288256"/>
                    <a:gd name="connsiteY24" fmla="*/ 942975 h 1381125"/>
                    <a:gd name="connsiteX25" fmla="*/ 1064419 w 1288256"/>
                    <a:gd name="connsiteY25" fmla="*/ 938213 h 1381125"/>
                    <a:gd name="connsiteX26" fmla="*/ 1062037 w 1288256"/>
                    <a:gd name="connsiteY26" fmla="*/ 864394 h 1381125"/>
                    <a:gd name="connsiteX27" fmla="*/ 1166812 w 1288256"/>
                    <a:gd name="connsiteY27" fmla="*/ 942975 h 1381125"/>
                    <a:gd name="connsiteX28" fmla="*/ 1171575 w 1288256"/>
                    <a:gd name="connsiteY28" fmla="*/ 1031082 h 1381125"/>
                    <a:gd name="connsiteX29" fmla="*/ 1176337 w 1288256"/>
                    <a:gd name="connsiteY29" fmla="*/ 1092994 h 1381125"/>
                    <a:gd name="connsiteX30" fmla="*/ 1238250 w 1288256"/>
                    <a:gd name="connsiteY30" fmla="*/ 1114425 h 1381125"/>
                    <a:gd name="connsiteX31" fmla="*/ 1285875 w 1288256"/>
                    <a:gd name="connsiteY31" fmla="*/ 1135857 h 1381125"/>
                    <a:gd name="connsiteX32" fmla="*/ 1266825 w 1288256"/>
                    <a:gd name="connsiteY32" fmla="*/ 1207294 h 1381125"/>
                    <a:gd name="connsiteX33" fmla="*/ 1288256 w 1288256"/>
                    <a:gd name="connsiteY33" fmla="*/ 1266825 h 1381125"/>
                    <a:gd name="connsiteX34" fmla="*/ 1271587 w 1288256"/>
                    <a:gd name="connsiteY34" fmla="*/ 1381125 h 1381125"/>
                    <a:gd name="connsiteX35" fmla="*/ 1193006 w 1288256"/>
                    <a:gd name="connsiteY35" fmla="*/ 1376363 h 1381125"/>
                    <a:gd name="connsiteX36" fmla="*/ 1157287 w 1288256"/>
                    <a:gd name="connsiteY36" fmla="*/ 1323975 h 1381125"/>
                    <a:gd name="connsiteX37" fmla="*/ 1121569 w 1288256"/>
                    <a:gd name="connsiteY37" fmla="*/ 1312069 h 1381125"/>
                    <a:gd name="connsiteX38" fmla="*/ 1081087 w 1288256"/>
                    <a:gd name="connsiteY38" fmla="*/ 1319213 h 1381125"/>
                    <a:gd name="connsiteX39" fmla="*/ 1045369 w 1288256"/>
                    <a:gd name="connsiteY39" fmla="*/ 1300163 h 1381125"/>
                    <a:gd name="connsiteX40" fmla="*/ 1031081 w 1288256"/>
                    <a:gd name="connsiteY40" fmla="*/ 1226344 h 1381125"/>
                    <a:gd name="connsiteX41" fmla="*/ 981075 w 1288256"/>
                    <a:gd name="connsiteY41" fmla="*/ 1245394 h 1381125"/>
                    <a:gd name="connsiteX42" fmla="*/ 876300 w 1288256"/>
                    <a:gd name="connsiteY42" fmla="*/ 1207294 h 1381125"/>
                    <a:gd name="connsiteX43" fmla="*/ 854869 w 1288256"/>
                    <a:gd name="connsiteY43" fmla="*/ 1204913 h 1381125"/>
                    <a:gd name="connsiteX44" fmla="*/ 809625 w 1288256"/>
                    <a:gd name="connsiteY44" fmla="*/ 1171575 h 1381125"/>
                    <a:gd name="connsiteX45" fmla="*/ 769144 w 1288256"/>
                    <a:gd name="connsiteY45" fmla="*/ 1171575 h 1381125"/>
                    <a:gd name="connsiteX46" fmla="*/ 709612 w 1288256"/>
                    <a:gd name="connsiteY46" fmla="*/ 1114425 h 1381125"/>
                    <a:gd name="connsiteX47" fmla="*/ 676275 w 1288256"/>
                    <a:gd name="connsiteY47" fmla="*/ 1145382 h 1381125"/>
                    <a:gd name="connsiteX48" fmla="*/ 614362 w 1288256"/>
                    <a:gd name="connsiteY48" fmla="*/ 1162050 h 1381125"/>
                    <a:gd name="connsiteX49" fmla="*/ 547687 w 1288256"/>
                    <a:gd name="connsiteY49" fmla="*/ 1173957 h 1381125"/>
                    <a:gd name="connsiteX50" fmla="*/ 531019 w 1288256"/>
                    <a:gd name="connsiteY50" fmla="*/ 1138238 h 1381125"/>
                    <a:gd name="connsiteX51" fmla="*/ 502444 w 1288256"/>
                    <a:gd name="connsiteY51" fmla="*/ 1173957 h 1381125"/>
                    <a:gd name="connsiteX52" fmla="*/ 457200 w 1288256"/>
                    <a:gd name="connsiteY52" fmla="*/ 1219200 h 1381125"/>
                    <a:gd name="connsiteX53" fmla="*/ 335756 w 1288256"/>
                    <a:gd name="connsiteY53" fmla="*/ 1273969 h 1381125"/>
                    <a:gd name="connsiteX54" fmla="*/ 307181 w 1288256"/>
                    <a:gd name="connsiteY54" fmla="*/ 1212057 h 1381125"/>
                    <a:gd name="connsiteX55" fmla="*/ 245269 w 1288256"/>
                    <a:gd name="connsiteY55" fmla="*/ 1212057 h 1381125"/>
                    <a:gd name="connsiteX56" fmla="*/ 269081 w 1288256"/>
                    <a:gd name="connsiteY56" fmla="*/ 1157288 h 1381125"/>
                    <a:gd name="connsiteX57" fmla="*/ 209550 w 1288256"/>
                    <a:gd name="connsiteY57" fmla="*/ 1128713 h 1381125"/>
                    <a:gd name="connsiteX58" fmla="*/ 207169 w 1288256"/>
                    <a:gd name="connsiteY58" fmla="*/ 1097757 h 1381125"/>
                    <a:gd name="connsiteX59" fmla="*/ 164306 w 1288256"/>
                    <a:gd name="connsiteY59" fmla="*/ 1085850 h 1381125"/>
                    <a:gd name="connsiteX60" fmla="*/ 119062 w 1288256"/>
                    <a:gd name="connsiteY60" fmla="*/ 1052513 h 1381125"/>
                    <a:gd name="connsiteX61" fmla="*/ 128587 w 1288256"/>
                    <a:gd name="connsiteY61" fmla="*/ 1004888 h 1381125"/>
                    <a:gd name="connsiteX62" fmla="*/ 71437 w 1288256"/>
                    <a:gd name="connsiteY62" fmla="*/ 973932 h 1381125"/>
                    <a:gd name="connsiteX63" fmla="*/ 88106 w 1288256"/>
                    <a:gd name="connsiteY63" fmla="*/ 902494 h 1381125"/>
                    <a:gd name="connsiteX64" fmla="*/ 57150 w 1288256"/>
                    <a:gd name="connsiteY64" fmla="*/ 809625 h 1381125"/>
                    <a:gd name="connsiteX65" fmla="*/ 16669 w 1288256"/>
                    <a:gd name="connsiteY65" fmla="*/ 716757 h 1381125"/>
                    <a:gd name="connsiteX66" fmla="*/ 45244 w 1288256"/>
                    <a:gd name="connsiteY66" fmla="*/ 671513 h 1381125"/>
                    <a:gd name="connsiteX67" fmla="*/ 142875 w 1288256"/>
                    <a:gd name="connsiteY67" fmla="*/ 661988 h 1381125"/>
                    <a:gd name="connsiteX68" fmla="*/ 150019 w 1288256"/>
                    <a:gd name="connsiteY68" fmla="*/ 566738 h 1381125"/>
                    <a:gd name="connsiteX69" fmla="*/ 107156 w 1288256"/>
                    <a:gd name="connsiteY69" fmla="*/ 528638 h 1381125"/>
                    <a:gd name="connsiteX70" fmla="*/ 85725 w 1288256"/>
                    <a:gd name="connsiteY70" fmla="*/ 542925 h 1381125"/>
                    <a:gd name="connsiteX71" fmla="*/ 64294 w 1288256"/>
                    <a:gd name="connsiteY71" fmla="*/ 516732 h 1381125"/>
                    <a:gd name="connsiteX72" fmla="*/ 11906 w 1288256"/>
                    <a:gd name="connsiteY72" fmla="*/ 414338 h 1381125"/>
                    <a:gd name="connsiteX73" fmla="*/ 0 w 1288256"/>
                    <a:gd name="connsiteY73" fmla="*/ 357188 h 1381125"/>
                    <a:gd name="connsiteX74" fmla="*/ 76200 w 1288256"/>
                    <a:gd name="connsiteY74" fmla="*/ 323850 h 1381125"/>
                    <a:gd name="connsiteX75" fmla="*/ 171450 w 1288256"/>
                    <a:gd name="connsiteY75" fmla="*/ 302419 h 1381125"/>
                    <a:gd name="connsiteX76" fmla="*/ 150019 w 1288256"/>
                    <a:gd name="connsiteY76" fmla="*/ 242888 h 1381125"/>
                    <a:gd name="connsiteX77" fmla="*/ 202406 w 1288256"/>
                    <a:gd name="connsiteY77" fmla="*/ 183357 h 1381125"/>
                    <a:gd name="connsiteX78" fmla="*/ 254794 w 1288256"/>
                    <a:gd name="connsiteY78" fmla="*/ 128588 h 1381125"/>
                    <a:gd name="connsiteX79" fmla="*/ 290512 w 1288256"/>
                    <a:gd name="connsiteY79" fmla="*/ 164307 h 1381125"/>
                    <a:gd name="connsiteX80" fmla="*/ 309562 w 1288256"/>
                    <a:gd name="connsiteY80" fmla="*/ 207169 h 1381125"/>
                    <a:gd name="connsiteX81" fmla="*/ 359569 w 1288256"/>
                    <a:gd name="connsiteY81" fmla="*/ 178594 h 1381125"/>
                    <a:gd name="connsiteX82" fmla="*/ 352425 w 1288256"/>
                    <a:gd name="connsiteY82" fmla="*/ 126207 h 1381125"/>
                    <a:gd name="connsiteX83" fmla="*/ 330993 w 1288256"/>
                    <a:gd name="connsiteY83" fmla="*/ 30956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1288256" h="1381125">
                      <a:moveTo>
                        <a:pt x="330993" y="30956"/>
                      </a:moveTo>
                      <a:lnTo>
                        <a:pt x="457200" y="0"/>
                      </a:lnTo>
                      <a:lnTo>
                        <a:pt x="471487" y="64294"/>
                      </a:lnTo>
                      <a:lnTo>
                        <a:pt x="566737" y="150019"/>
                      </a:lnTo>
                      <a:lnTo>
                        <a:pt x="659606" y="192882"/>
                      </a:lnTo>
                      <a:lnTo>
                        <a:pt x="738187" y="190500"/>
                      </a:lnTo>
                      <a:lnTo>
                        <a:pt x="766762" y="192882"/>
                      </a:lnTo>
                      <a:lnTo>
                        <a:pt x="847725" y="240507"/>
                      </a:lnTo>
                      <a:lnTo>
                        <a:pt x="966787" y="288132"/>
                      </a:lnTo>
                      <a:lnTo>
                        <a:pt x="926306" y="333375"/>
                      </a:lnTo>
                      <a:lnTo>
                        <a:pt x="942975" y="366713"/>
                      </a:lnTo>
                      <a:lnTo>
                        <a:pt x="940594" y="402432"/>
                      </a:lnTo>
                      <a:lnTo>
                        <a:pt x="873919" y="419100"/>
                      </a:lnTo>
                      <a:lnTo>
                        <a:pt x="869156" y="483394"/>
                      </a:lnTo>
                      <a:lnTo>
                        <a:pt x="890587" y="535782"/>
                      </a:lnTo>
                      <a:lnTo>
                        <a:pt x="928687" y="500063"/>
                      </a:lnTo>
                      <a:lnTo>
                        <a:pt x="952500" y="585788"/>
                      </a:lnTo>
                      <a:lnTo>
                        <a:pt x="914400" y="638175"/>
                      </a:lnTo>
                      <a:lnTo>
                        <a:pt x="959644" y="633413"/>
                      </a:lnTo>
                      <a:lnTo>
                        <a:pt x="1069181" y="604838"/>
                      </a:lnTo>
                      <a:lnTo>
                        <a:pt x="1054894" y="671513"/>
                      </a:lnTo>
                      <a:lnTo>
                        <a:pt x="1028700" y="742950"/>
                      </a:lnTo>
                      <a:lnTo>
                        <a:pt x="995362" y="800100"/>
                      </a:lnTo>
                      <a:lnTo>
                        <a:pt x="978694" y="869157"/>
                      </a:lnTo>
                      <a:lnTo>
                        <a:pt x="1009650" y="942975"/>
                      </a:lnTo>
                      <a:lnTo>
                        <a:pt x="1064419" y="938213"/>
                      </a:lnTo>
                      <a:lnTo>
                        <a:pt x="1062037" y="864394"/>
                      </a:lnTo>
                      <a:lnTo>
                        <a:pt x="1166812" y="942975"/>
                      </a:lnTo>
                      <a:lnTo>
                        <a:pt x="1171575" y="1031082"/>
                      </a:lnTo>
                      <a:lnTo>
                        <a:pt x="1176337" y="1092994"/>
                      </a:lnTo>
                      <a:lnTo>
                        <a:pt x="1238250" y="1114425"/>
                      </a:lnTo>
                      <a:lnTo>
                        <a:pt x="1285875" y="1135857"/>
                      </a:lnTo>
                      <a:lnTo>
                        <a:pt x="1266825" y="1207294"/>
                      </a:lnTo>
                      <a:lnTo>
                        <a:pt x="1288256" y="1266825"/>
                      </a:lnTo>
                      <a:lnTo>
                        <a:pt x="1271587" y="1381125"/>
                      </a:lnTo>
                      <a:lnTo>
                        <a:pt x="1193006" y="1376363"/>
                      </a:lnTo>
                      <a:lnTo>
                        <a:pt x="1157287" y="1323975"/>
                      </a:lnTo>
                      <a:lnTo>
                        <a:pt x="1121569" y="1312069"/>
                      </a:lnTo>
                      <a:lnTo>
                        <a:pt x="1081087" y="1319213"/>
                      </a:lnTo>
                      <a:lnTo>
                        <a:pt x="1045369" y="1300163"/>
                      </a:lnTo>
                      <a:lnTo>
                        <a:pt x="1031081" y="1226344"/>
                      </a:lnTo>
                      <a:lnTo>
                        <a:pt x="981075" y="1245394"/>
                      </a:lnTo>
                      <a:lnTo>
                        <a:pt x="876300" y="1207294"/>
                      </a:lnTo>
                      <a:lnTo>
                        <a:pt x="854869" y="1204913"/>
                      </a:lnTo>
                      <a:lnTo>
                        <a:pt x="809625" y="1171575"/>
                      </a:lnTo>
                      <a:lnTo>
                        <a:pt x="769144" y="1171575"/>
                      </a:lnTo>
                      <a:lnTo>
                        <a:pt x="709612" y="1114425"/>
                      </a:lnTo>
                      <a:lnTo>
                        <a:pt x="676275" y="1145382"/>
                      </a:lnTo>
                      <a:lnTo>
                        <a:pt x="614362" y="1162050"/>
                      </a:lnTo>
                      <a:lnTo>
                        <a:pt x="547687" y="1173957"/>
                      </a:lnTo>
                      <a:lnTo>
                        <a:pt x="531019" y="1138238"/>
                      </a:lnTo>
                      <a:lnTo>
                        <a:pt x="502444" y="1173957"/>
                      </a:lnTo>
                      <a:lnTo>
                        <a:pt x="457200" y="1219200"/>
                      </a:lnTo>
                      <a:lnTo>
                        <a:pt x="335756" y="1273969"/>
                      </a:lnTo>
                      <a:lnTo>
                        <a:pt x="307181" y="1212057"/>
                      </a:lnTo>
                      <a:lnTo>
                        <a:pt x="245269" y="1212057"/>
                      </a:lnTo>
                      <a:lnTo>
                        <a:pt x="269081" y="1157288"/>
                      </a:lnTo>
                      <a:lnTo>
                        <a:pt x="209550" y="1128713"/>
                      </a:lnTo>
                      <a:lnTo>
                        <a:pt x="207169" y="1097757"/>
                      </a:lnTo>
                      <a:lnTo>
                        <a:pt x="164306" y="1085850"/>
                      </a:lnTo>
                      <a:lnTo>
                        <a:pt x="119062" y="1052513"/>
                      </a:lnTo>
                      <a:lnTo>
                        <a:pt x="128587" y="1004888"/>
                      </a:lnTo>
                      <a:lnTo>
                        <a:pt x="71437" y="973932"/>
                      </a:lnTo>
                      <a:lnTo>
                        <a:pt x="88106" y="902494"/>
                      </a:lnTo>
                      <a:lnTo>
                        <a:pt x="57150" y="809625"/>
                      </a:lnTo>
                      <a:lnTo>
                        <a:pt x="16669" y="716757"/>
                      </a:lnTo>
                      <a:lnTo>
                        <a:pt x="45244" y="671513"/>
                      </a:lnTo>
                      <a:lnTo>
                        <a:pt x="142875" y="661988"/>
                      </a:lnTo>
                      <a:lnTo>
                        <a:pt x="150019" y="566738"/>
                      </a:lnTo>
                      <a:lnTo>
                        <a:pt x="107156" y="528638"/>
                      </a:lnTo>
                      <a:lnTo>
                        <a:pt x="85725" y="542925"/>
                      </a:lnTo>
                      <a:lnTo>
                        <a:pt x="64294" y="516732"/>
                      </a:lnTo>
                      <a:lnTo>
                        <a:pt x="11906" y="414338"/>
                      </a:lnTo>
                      <a:lnTo>
                        <a:pt x="0" y="357188"/>
                      </a:lnTo>
                      <a:lnTo>
                        <a:pt x="76200" y="323850"/>
                      </a:lnTo>
                      <a:lnTo>
                        <a:pt x="171450" y="302419"/>
                      </a:lnTo>
                      <a:lnTo>
                        <a:pt x="150019" y="242888"/>
                      </a:lnTo>
                      <a:lnTo>
                        <a:pt x="202406" y="183357"/>
                      </a:lnTo>
                      <a:lnTo>
                        <a:pt x="254794" y="128588"/>
                      </a:lnTo>
                      <a:lnTo>
                        <a:pt x="290512" y="164307"/>
                      </a:lnTo>
                      <a:lnTo>
                        <a:pt x="309562" y="207169"/>
                      </a:lnTo>
                      <a:lnTo>
                        <a:pt x="359569" y="178594"/>
                      </a:lnTo>
                      <a:lnTo>
                        <a:pt x="352425" y="126207"/>
                      </a:lnTo>
                      <a:lnTo>
                        <a:pt x="330993" y="3095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Freeform 8"/>
                <p:cNvSpPr/>
                <p:nvPr/>
              </p:nvSpPr>
              <p:spPr bwMode="auto">
                <a:xfrm>
                  <a:off x="5283200" y="1455737"/>
                  <a:ext cx="1450181" cy="1721643"/>
                </a:xfrm>
                <a:custGeom>
                  <a:avLst/>
                  <a:gdLst>
                    <a:gd name="connsiteX0" fmla="*/ 21431 w 1450181"/>
                    <a:gd name="connsiteY0" fmla="*/ 652462 h 1721643"/>
                    <a:gd name="connsiteX1" fmla="*/ 78581 w 1450181"/>
                    <a:gd name="connsiteY1" fmla="*/ 600075 h 1721643"/>
                    <a:gd name="connsiteX2" fmla="*/ 88106 w 1450181"/>
                    <a:gd name="connsiteY2" fmla="*/ 578643 h 1721643"/>
                    <a:gd name="connsiteX3" fmla="*/ 150018 w 1450181"/>
                    <a:gd name="connsiteY3" fmla="*/ 571500 h 1721643"/>
                    <a:gd name="connsiteX4" fmla="*/ 180975 w 1450181"/>
                    <a:gd name="connsiteY4" fmla="*/ 492918 h 1721643"/>
                    <a:gd name="connsiteX5" fmla="*/ 161925 w 1450181"/>
                    <a:gd name="connsiteY5" fmla="*/ 400050 h 1721643"/>
                    <a:gd name="connsiteX6" fmla="*/ 150018 w 1450181"/>
                    <a:gd name="connsiteY6" fmla="*/ 333375 h 1721643"/>
                    <a:gd name="connsiteX7" fmla="*/ 180975 w 1450181"/>
                    <a:gd name="connsiteY7" fmla="*/ 285750 h 1721643"/>
                    <a:gd name="connsiteX8" fmla="*/ 300037 w 1450181"/>
                    <a:gd name="connsiteY8" fmla="*/ 171450 h 1721643"/>
                    <a:gd name="connsiteX9" fmla="*/ 338137 w 1450181"/>
                    <a:gd name="connsiteY9" fmla="*/ 169068 h 1721643"/>
                    <a:gd name="connsiteX10" fmla="*/ 373856 w 1450181"/>
                    <a:gd name="connsiteY10" fmla="*/ 104775 h 1721643"/>
                    <a:gd name="connsiteX11" fmla="*/ 407193 w 1450181"/>
                    <a:gd name="connsiteY11" fmla="*/ 0 h 1721643"/>
                    <a:gd name="connsiteX12" fmla="*/ 459581 w 1450181"/>
                    <a:gd name="connsiteY12" fmla="*/ 16668 h 1721643"/>
                    <a:gd name="connsiteX13" fmla="*/ 492918 w 1450181"/>
                    <a:gd name="connsiteY13" fmla="*/ 107156 h 1721643"/>
                    <a:gd name="connsiteX14" fmla="*/ 540543 w 1450181"/>
                    <a:gd name="connsiteY14" fmla="*/ 97631 h 1721643"/>
                    <a:gd name="connsiteX15" fmla="*/ 583406 w 1450181"/>
                    <a:gd name="connsiteY15" fmla="*/ 116681 h 1721643"/>
                    <a:gd name="connsiteX16" fmla="*/ 647700 w 1450181"/>
                    <a:gd name="connsiteY16" fmla="*/ 171450 h 1721643"/>
                    <a:gd name="connsiteX17" fmla="*/ 692943 w 1450181"/>
                    <a:gd name="connsiteY17" fmla="*/ 254793 h 1721643"/>
                    <a:gd name="connsiteX18" fmla="*/ 764381 w 1450181"/>
                    <a:gd name="connsiteY18" fmla="*/ 247650 h 1721643"/>
                    <a:gd name="connsiteX19" fmla="*/ 785812 w 1450181"/>
                    <a:gd name="connsiteY19" fmla="*/ 97631 h 1721643"/>
                    <a:gd name="connsiteX20" fmla="*/ 883443 w 1450181"/>
                    <a:gd name="connsiteY20" fmla="*/ 116681 h 1721643"/>
                    <a:gd name="connsiteX21" fmla="*/ 954881 w 1450181"/>
                    <a:gd name="connsiteY21" fmla="*/ 145256 h 1721643"/>
                    <a:gd name="connsiteX22" fmla="*/ 978693 w 1450181"/>
                    <a:gd name="connsiteY22" fmla="*/ 102393 h 1721643"/>
                    <a:gd name="connsiteX23" fmla="*/ 1007268 w 1450181"/>
                    <a:gd name="connsiteY23" fmla="*/ 102393 h 1721643"/>
                    <a:gd name="connsiteX24" fmla="*/ 1052512 w 1450181"/>
                    <a:gd name="connsiteY24" fmla="*/ 126206 h 1721643"/>
                    <a:gd name="connsiteX25" fmla="*/ 1040606 w 1450181"/>
                    <a:gd name="connsiteY25" fmla="*/ 211931 h 1721643"/>
                    <a:gd name="connsiteX26" fmla="*/ 1154906 w 1450181"/>
                    <a:gd name="connsiteY26" fmla="*/ 283368 h 1721643"/>
                    <a:gd name="connsiteX27" fmla="*/ 1223962 w 1450181"/>
                    <a:gd name="connsiteY27" fmla="*/ 335756 h 1721643"/>
                    <a:gd name="connsiteX28" fmla="*/ 1231106 w 1450181"/>
                    <a:gd name="connsiteY28" fmla="*/ 428625 h 1721643"/>
                    <a:gd name="connsiteX29" fmla="*/ 1233487 w 1450181"/>
                    <a:gd name="connsiteY29" fmla="*/ 488156 h 1721643"/>
                    <a:gd name="connsiteX30" fmla="*/ 1316831 w 1450181"/>
                    <a:gd name="connsiteY30" fmla="*/ 464343 h 1721643"/>
                    <a:gd name="connsiteX31" fmla="*/ 1362075 w 1450181"/>
                    <a:gd name="connsiteY31" fmla="*/ 347662 h 1721643"/>
                    <a:gd name="connsiteX32" fmla="*/ 1364456 w 1450181"/>
                    <a:gd name="connsiteY32" fmla="*/ 369093 h 1721643"/>
                    <a:gd name="connsiteX33" fmla="*/ 1362075 w 1450181"/>
                    <a:gd name="connsiteY33" fmla="*/ 490537 h 1721643"/>
                    <a:gd name="connsiteX34" fmla="*/ 1450181 w 1450181"/>
                    <a:gd name="connsiteY34" fmla="*/ 552450 h 1721643"/>
                    <a:gd name="connsiteX35" fmla="*/ 1414462 w 1450181"/>
                    <a:gd name="connsiteY35" fmla="*/ 600075 h 1721643"/>
                    <a:gd name="connsiteX36" fmla="*/ 1359693 w 1450181"/>
                    <a:gd name="connsiteY36" fmla="*/ 847725 h 1721643"/>
                    <a:gd name="connsiteX37" fmla="*/ 1269206 w 1450181"/>
                    <a:gd name="connsiteY37" fmla="*/ 892968 h 1721643"/>
                    <a:gd name="connsiteX38" fmla="*/ 1190625 w 1450181"/>
                    <a:gd name="connsiteY38" fmla="*/ 904875 h 1721643"/>
                    <a:gd name="connsiteX39" fmla="*/ 1169193 w 1450181"/>
                    <a:gd name="connsiteY39" fmla="*/ 954881 h 1721643"/>
                    <a:gd name="connsiteX40" fmla="*/ 1281112 w 1450181"/>
                    <a:gd name="connsiteY40" fmla="*/ 1154906 h 1721643"/>
                    <a:gd name="connsiteX41" fmla="*/ 1228725 w 1450181"/>
                    <a:gd name="connsiteY41" fmla="*/ 1314450 h 1721643"/>
                    <a:gd name="connsiteX42" fmla="*/ 1252537 w 1450181"/>
                    <a:gd name="connsiteY42" fmla="*/ 1473993 h 1721643"/>
                    <a:gd name="connsiteX43" fmla="*/ 1183481 w 1450181"/>
                    <a:gd name="connsiteY43" fmla="*/ 1495425 h 1721643"/>
                    <a:gd name="connsiteX44" fmla="*/ 1159668 w 1450181"/>
                    <a:gd name="connsiteY44" fmla="*/ 1457325 h 1721643"/>
                    <a:gd name="connsiteX45" fmla="*/ 1133475 w 1450181"/>
                    <a:gd name="connsiteY45" fmla="*/ 1431131 h 1721643"/>
                    <a:gd name="connsiteX46" fmla="*/ 1047750 w 1450181"/>
                    <a:gd name="connsiteY46" fmla="*/ 1526381 h 1721643"/>
                    <a:gd name="connsiteX47" fmla="*/ 1062037 w 1450181"/>
                    <a:gd name="connsiteY47" fmla="*/ 1590675 h 1721643"/>
                    <a:gd name="connsiteX48" fmla="*/ 888206 w 1450181"/>
                    <a:gd name="connsiteY48" fmla="*/ 1650206 h 1721643"/>
                    <a:gd name="connsiteX49" fmla="*/ 895350 w 1450181"/>
                    <a:gd name="connsiteY49" fmla="*/ 1709737 h 1721643"/>
                    <a:gd name="connsiteX50" fmla="*/ 847725 w 1450181"/>
                    <a:gd name="connsiteY50" fmla="*/ 1721643 h 1721643"/>
                    <a:gd name="connsiteX51" fmla="*/ 831056 w 1450181"/>
                    <a:gd name="connsiteY51" fmla="*/ 1633537 h 1721643"/>
                    <a:gd name="connsiteX52" fmla="*/ 738187 w 1450181"/>
                    <a:gd name="connsiteY52" fmla="*/ 1640681 h 1721643"/>
                    <a:gd name="connsiteX53" fmla="*/ 688181 w 1450181"/>
                    <a:gd name="connsiteY53" fmla="*/ 1576387 h 1721643"/>
                    <a:gd name="connsiteX54" fmla="*/ 676275 w 1450181"/>
                    <a:gd name="connsiteY54" fmla="*/ 1557337 h 1721643"/>
                    <a:gd name="connsiteX55" fmla="*/ 669131 w 1450181"/>
                    <a:gd name="connsiteY55" fmla="*/ 1550193 h 1721643"/>
                    <a:gd name="connsiteX56" fmla="*/ 609600 w 1450181"/>
                    <a:gd name="connsiteY56" fmla="*/ 1519237 h 1721643"/>
                    <a:gd name="connsiteX57" fmla="*/ 590550 w 1450181"/>
                    <a:gd name="connsiteY57" fmla="*/ 1485900 h 1721643"/>
                    <a:gd name="connsiteX58" fmla="*/ 576262 w 1450181"/>
                    <a:gd name="connsiteY58" fmla="*/ 1423987 h 1721643"/>
                    <a:gd name="connsiteX59" fmla="*/ 521493 w 1450181"/>
                    <a:gd name="connsiteY59" fmla="*/ 1404937 h 1721643"/>
                    <a:gd name="connsiteX60" fmla="*/ 428625 w 1450181"/>
                    <a:gd name="connsiteY60" fmla="*/ 1378743 h 1721643"/>
                    <a:gd name="connsiteX61" fmla="*/ 352425 w 1450181"/>
                    <a:gd name="connsiteY61" fmla="*/ 1414462 h 1721643"/>
                    <a:gd name="connsiteX62" fmla="*/ 316706 w 1450181"/>
                    <a:gd name="connsiteY62" fmla="*/ 1369218 h 1721643"/>
                    <a:gd name="connsiteX63" fmla="*/ 323850 w 1450181"/>
                    <a:gd name="connsiteY63" fmla="*/ 1304925 h 1721643"/>
                    <a:gd name="connsiteX64" fmla="*/ 357187 w 1450181"/>
                    <a:gd name="connsiteY64" fmla="*/ 1252537 h 1721643"/>
                    <a:gd name="connsiteX65" fmla="*/ 359568 w 1450181"/>
                    <a:gd name="connsiteY65" fmla="*/ 1162050 h 1721643"/>
                    <a:gd name="connsiteX66" fmla="*/ 352425 w 1450181"/>
                    <a:gd name="connsiteY66" fmla="*/ 1138237 h 1721643"/>
                    <a:gd name="connsiteX67" fmla="*/ 404812 w 1450181"/>
                    <a:gd name="connsiteY67" fmla="*/ 1104900 h 1721643"/>
                    <a:gd name="connsiteX68" fmla="*/ 369093 w 1450181"/>
                    <a:gd name="connsiteY68" fmla="*/ 981075 h 1721643"/>
                    <a:gd name="connsiteX69" fmla="*/ 285750 w 1450181"/>
                    <a:gd name="connsiteY69" fmla="*/ 959643 h 1721643"/>
                    <a:gd name="connsiteX70" fmla="*/ 278606 w 1450181"/>
                    <a:gd name="connsiteY70" fmla="*/ 912018 h 1721643"/>
                    <a:gd name="connsiteX71" fmla="*/ 54768 w 1450181"/>
                    <a:gd name="connsiteY71" fmla="*/ 871537 h 1721643"/>
                    <a:gd name="connsiteX72" fmla="*/ 42862 w 1450181"/>
                    <a:gd name="connsiteY72" fmla="*/ 773906 h 1721643"/>
                    <a:gd name="connsiteX73" fmla="*/ 0 w 1450181"/>
                    <a:gd name="connsiteY73" fmla="*/ 764381 h 1721643"/>
                    <a:gd name="connsiteX74" fmla="*/ 21431 w 1450181"/>
                    <a:gd name="connsiteY74" fmla="*/ 652462 h 1721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450181" h="1721643">
                      <a:moveTo>
                        <a:pt x="21431" y="652462"/>
                      </a:moveTo>
                      <a:lnTo>
                        <a:pt x="78581" y="600075"/>
                      </a:lnTo>
                      <a:lnTo>
                        <a:pt x="88106" y="578643"/>
                      </a:lnTo>
                      <a:lnTo>
                        <a:pt x="150018" y="571500"/>
                      </a:lnTo>
                      <a:lnTo>
                        <a:pt x="180975" y="492918"/>
                      </a:lnTo>
                      <a:lnTo>
                        <a:pt x="161925" y="400050"/>
                      </a:lnTo>
                      <a:lnTo>
                        <a:pt x="150018" y="333375"/>
                      </a:lnTo>
                      <a:lnTo>
                        <a:pt x="180975" y="285750"/>
                      </a:lnTo>
                      <a:lnTo>
                        <a:pt x="300037" y="171450"/>
                      </a:lnTo>
                      <a:lnTo>
                        <a:pt x="338137" y="169068"/>
                      </a:lnTo>
                      <a:lnTo>
                        <a:pt x="373856" y="104775"/>
                      </a:lnTo>
                      <a:lnTo>
                        <a:pt x="407193" y="0"/>
                      </a:lnTo>
                      <a:lnTo>
                        <a:pt x="459581" y="16668"/>
                      </a:lnTo>
                      <a:lnTo>
                        <a:pt x="492918" y="107156"/>
                      </a:lnTo>
                      <a:lnTo>
                        <a:pt x="540543" y="97631"/>
                      </a:lnTo>
                      <a:lnTo>
                        <a:pt x="583406" y="116681"/>
                      </a:lnTo>
                      <a:lnTo>
                        <a:pt x="647700" y="171450"/>
                      </a:lnTo>
                      <a:lnTo>
                        <a:pt x="692943" y="254793"/>
                      </a:lnTo>
                      <a:lnTo>
                        <a:pt x="764381" y="247650"/>
                      </a:lnTo>
                      <a:lnTo>
                        <a:pt x="785812" y="97631"/>
                      </a:lnTo>
                      <a:lnTo>
                        <a:pt x="883443" y="116681"/>
                      </a:lnTo>
                      <a:lnTo>
                        <a:pt x="954881" y="145256"/>
                      </a:lnTo>
                      <a:lnTo>
                        <a:pt x="978693" y="102393"/>
                      </a:lnTo>
                      <a:lnTo>
                        <a:pt x="1007268" y="102393"/>
                      </a:lnTo>
                      <a:lnTo>
                        <a:pt x="1052512" y="126206"/>
                      </a:lnTo>
                      <a:lnTo>
                        <a:pt x="1040606" y="211931"/>
                      </a:lnTo>
                      <a:lnTo>
                        <a:pt x="1154906" y="283368"/>
                      </a:lnTo>
                      <a:lnTo>
                        <a:pt x="1223962" y="335756"/>
                      </a:lnTo>
                      <a:lnTo>
                        <a:pt x="1231106" y="428625"/>
                      </a:lnTo>
                      <a:cubicBezTo>
                        <a:pt x="1231900" y="448469"/>
                        <a:pt x="1232693" y="468312"/>
                        <a:pt x="1233487" y="488156"/>
                      </a:cubicBezTo>
                      <a:lnTo>
                        <a:pt x="1316831" y="464343"/>
                      </a:lnTo>
                      <a:lnTo>
                        <a:pt x="1362075" y="347662"/>
                      </a:lnTo>
                      <a:lnTo>
                        <a:pt x="1364456" y="369093"/>
                      </a:lnTo>
                      <a:cubicBezTo>
                        <a:pt x="1363662" y="409574"/>
                        <a:pt x="1362869" y="450056"/>
                        <a:pt x="1362075" y="490537"/>
                      </a:cubicBezTo>
                      <a:lnTo>
                        <a:pt x="1450181" y="552450"/>
                      </a:lnTo>
                      <a:lnTo>
                        <a:pt x="1414462" y="600075"/>
                      </a:lnTo>
                      <a:lnTo>
                        <a:pt x="1359693" y="847725"/>
                      </a:lnTo>
                      <a:lnTo>
                        <a:pt x="1269206" y="892968"/>
                      </a:lnTo>
                      <a:lnTo>
                        <a:pt x="1190625" y="904875"/>
                      </a:lnTo>
                      <a:lnTo>
                        <a:pt x="1169193" y="954881"/>
                      </a:lnTo>
                      <a:lnTo>
                        <a:pt x="1281112" y="1154906"/>
                      </a:lnTo>
                      <a:lnTo>
                        <a:pt x="1228725" y="1314450"/>
                      </a:lnTo>
                      <a:lnTo>
                        <a:pt x="1252537" y="1473993"/>
                      </a:lnTo>
                      <a:lnTo>
                        <a:pt x="1183481" y="1495425"/>
                      </a:lnTo>
                      <a:lnTo>
                        <a:pt x="1159668" y="1457325"/>
                      </a:lnTo>
                      <a:lnTo>
                        <a:pt x="1133475" y="1431131"/>
                      </a:lnTo>
                      <a:lnTo>
                        <a:pt x="1047750" y="1526381"/>
                      </a:lnTo>
                      <a:lnTo>
                        <a:pt x="1062037" y="1590675"/>
                      </a:lnTo>
                      <a:lnTo>
                        <a:pt x="888206" y="1650206"/>
                      </a:lnTo>
                      <a:lnTo>
                        <a:pt x="895350" y="1709737"/>
                      </a:lnTo>
                      <a:lnTo>
                        <a:pt x="847725" y="1721643"/>
                      </a:lnTo>
                      <a:lnTo>
                        <a:pt x="831056" y="1633537"/>
                      </a:lnTo>
                      <a:lnTo>
                        <a:pt x="738187" y="1640681"/>
                      </a:lnTo>
                      <a:lnTo>
                        <a:pt x="688181" y="1576387"/>
                      </a:lnTo>
                      <a:cubicBezTo>
                        <a:pt x="684212" y="1570037"/>
                        <a:pt x="680679" y="1563393"/>
                        <a:pt x="676275" y="1557337"/>
                      </a:cubicBezTo>
                      <a:cubicBezTo>
                        <a:pt x="674294" y="1554613"/>
                        <a:pt x="669131" y="1550193"/>
                        <a:pt x="669131" y="1550193"/>
                      </a:cubicBezTo>
                      <a:lnTo>
                        <a:pt x="609600" y="1519237"/>
                      </a:lnTo>
                      <a:lnTo>
                        <a:pt x="590550" y="1485900"/>
                      </a:lnTo>
                      <a:lnTo>
                        <a:pt x="576262" y="1423987"/>
                      </a:lnTo>
                      <a:lnTo>
                        <a:pt x="521493" y="1404937"/>
                      </a:lnTo>
                      <a:lnTo>
                        <a:pt x="428625" y="1378743"/>
                      </a:lnTo>
                      <a:lnTo>
                        <a:pt x="352425" y="1414462"/>
                      </a:lnTo>
                      <a:lnTo>
                        <a:pt x="316706" y="1369218"/>
                      </a:lnTo>
                      <a:lnTo>
                        <a:pt x="323850" y="1304925"/>
                      </a:lnTo>
                      <a:lnTo>
                        <a:pt x="357187" y="1252537"/>
                      </a:lnTo>
                      <a:cubicBezTo>
                        <a:pt x="357981" y="1222375"/>
                        <a:pt x="358774" y="1192212"/>
                        <a:pt x="359568" y="1162050"/>
                      </a:cubicBezTo>
                      <a:lnTo>
                        <a:pt x="352425" y="1138237"/>
                      </a:lnTo>
                      <a:lnTo>
                        <a:pt x="404812" y="1104900"/>
                      </a:lnTo>
                      <a:lnTo>
                        <a:pt x="369093" y="981075"/>
                      </a:lnTo>
                      <a:lnTo>
                        <a:pt x="285750" y="959643"/>
                      </a:lnTo>
                      <a:lnTo>
                        <a:pt x="278606" y="912018"/>
                      </a:lnTo>
                      <a:lnTo>
                        <a:pt x="54768" y="871537"/>
                      </a:lnTo>
                      <a:lnTo>
                        <a:pt x="42862" y="773906"/>
                      </a:lnTo>
                      <a:lnTo>
                        <a:pt x="0" y="764381"/>
                      </a:lnTo>
                      <a:lnTo>
                        <a:pt x="21431" y="652462"/>
                      </a:lnTo>
                      <a:close/>
                    </a:path>
                  </a:pathLst>
                </a:custGeom>
                <a:solidFill>
                  <a:srgbClr val="99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Freeform 10"/>
                <p:cNvSpPr/>
                <p:nvPr/>
              </p:nvSpPr>
              <p:spPr bwMode="auto">
                <a:xfrm>
                  <a:off x="5135562" y="3868737"/>
                  <a:ext cx="1252538" cy="1104900"/>
                </a:xfrm>
                <a:custGeom>
                  <a:avLst/>
                  <a:gdLst>
                    <a:gd name="connsiteX0" fmla="*/ 683419 w 1252538"/>
                    <a:gd name="connsiteY0" fmla="*/ 42862 h 1104900"/>
                    <a:gd name="connsiteX1" fmla="*/ 721519 w 1252538"/>
                    <a:gd name="connsiteY1" fmla="*/ 0 h 1104900"/>
                    <a:gd name="connsiteX2" fmla="*/ 771525 w 1252538"/>
                    <a:gd name="connsiteY2" fmla="*/ 28575 h 1104900"/>
                    <a:gd name="connsiteX3" fmla="*/ 804863 w 1252538"/>
                    <a:gd name="connsiteY3" fmla="*/ 90487 h 1104900"/>
                    <a:gd name="connsiteX4" fmla="*/ 885825 w 1252538"/>
                    <a:gd name="connsiteY4" fmla="*/ 126206 h 1104900"/>
                    <a:gd name="connsiteX5" fmla="*/ 1035844 w 1252538"/>
                    <a:gd name="connsiteY5" fmla="*/ 166687 h 1104900"/>
                    <a:gd name="connsiteX6" fmla="*/ 1031081 w 1252538"/>
                    <a:gd name="connsiteY6" fmla="*/ 195262 h 1104900"/>
                    <a:gd name="connsiteX7" fmla="*/ 1083469 w 1252538"/>
                    <a:gd name="connsiteY7" fmla="*/ 247650 h 1104900"/>
                    <a:gd name="connsiteX8" fmla="*/ 1078706 w 1252538"/>
                    <a:gd name="connsiteY8" fmla="*/ 311944 h 1104900"/>
                    <a:gd name="connsiteX9" fmla="*/ 1109663 w 1252538"/>
                    <a:gd name="connsiteY9" fmla="*/ 357187 h 1104900"/>
                    <a:gd name="connsiteX10" fmla="*/ 1135856 w 1252538"/>
                    <a:gd name="connsiteY10" fmla="*/ 352425 h 1104900"/>
                    <a:gd name="connsiteX11" fmla="*/ 1183481 w 1252538"/>
                    <a:gd name="connsiteY11" fmla="*/ 326231 h 1104900"/>
                    <a:gd name="connsiteX12" fmla="*/ 1197769 w 1252538"/>
                    <a:gd name="connsiteY12" fmla="*/ 400050 h 1104900"/>
                    <a:gd name="connsiteX13" fmla="*/ 1252538 w 1252538"/>
                    <a:gd name="connsiteY13" fmla="*/ 423862 h 1104900"/>
                    <a:gd name="connsiteX14" fmla="*/ 1247775 w 1252538"/>
                    <a:gd name="connsiteY14" fmla="*/ 457200 h 1104900"/>
                    <a:gd name="connsiteX15" fmla="*/ 1238250 w 1252538"/>
                    <a:gd name="connsiteY15" fmla="*/ 516731 h 1104900"/>
                    <a:gd name="connsiteX16" fmla="*/ 1240631 w 1252538"/>
                    <a:gd name="connsiteY16" fmla="*/ 600075 h 1104900"/>
                    <a:gd name="connsiteX17" fmla="*/ 1238250 w 1252538"/>
                    <a:gd name="connsiteY17" fmla="*/ 640556 h 1104900"/>
                    <a:gd name="connsiteX18" fmla="*/ 1154906 w 1252538"/>
                    <a:gd name="connsiteY18" fmla="*/ 650081 h 1104900"/>
                    <a:gd name="connsiteX19" fmla="*/ 1126331 w 1252538"/>
                    <a:gd name="connsiteY19" fmla="*/ 688181 h 1104900"/>
                    <a:gd name="connsiteX20" fmla="*/ 1140619 w 1252538"/>
                    <a:gd name="connsiteY20" fmla="*/ 728662 h 1104900"/>
                    <a:gd name="connsiteX21" fmla="*/ 1109663 w 1252538"/>
                    <a:gd name="connsiteY21" fmla="*/ 757237 h 1104900"/>
                    <a:gd name="connsiteX22" fmla="*/ 1121569 w 1252538"/>
                    <a:gd name="connsiteY22" fmla="*/ 802481 h 1104900"/>
                    <a:gd name="connsiteX23" fmla="*/ 1095375 w 1252538"/>
                    <a:gd name="connsiteY23" fmla="*/ 838200 h 1104900"/>
                    <a:gd name="connsiteX24" fmla="*/ 1159669 w 1252538"/>
                    <a:gd name="connsiteY24" fmla="*/ 926306 h 1104900"/>
                    <a:gd name="connsiteX25" fmla="*/ 1107281 w 1252538"/>
                    <a:gd name="connsiteY25" fmla="*/ 976312 h 1104900"/>
                    <a:gd name="connsiteX26" fmla="*/ 1040606 w 1252538"/>
                    <a:gd name="connsiteY26" fmla="*/ 957262 h 1104900"/>
                    <a:gd name="connsiteX27" fmla="*/ 1040606 w 1252538"/>
                    <a:gd name="connsiteY27" fmla="*/ 1002506 h 1104900"/>
                    <a:gd name="connsiteX28" fmla="*/ 1012031 w 1252538"/>
                    <a:gd name="connsiteY28" fmla="*/ 1057275 h 1104900"/>
                    <a:gd name="connsiteX29" fmla="*/ 992981 w 1252538"/>
                    <a:gd name="connsiteY29" fmla="*/ 1014412 h 1104900"/>
                    <a:gd name="connsiteX30" fmla="*/ 823913 w 1252538"/>
                    <a:gd name="connsiteY30" fmla="*/ 1104900 h 1104900"/>
                    <a:gd name="connsiteX31" fmla="*/ 797719 w 1252538"/>
                    <a:gd name="connsiteY31" fmla="*/ 1088231 h 1104900"/>
                    <a:gd name="connsiteX32" fmla="*/ 804863 w 1252538"/>
                    <a:gd name="connsiteY32" fmla="*/ 1057275 h 1104900"/>
                    <a:gd name="connsiteX33" fmla="*/ 781050 w 1252538"/>
                    <a:gd name="connsiteY33" fmla="*/ 1052512 h 1104900"/>
                    <a:gd name="connsiteX34" fmla="*/ 766763 w 1252538"/>
                    <a:gd name="connsiteY34" fmla="*/ 1050131 h 1104900"/>
                    <a:gd name="connsiteX35" fmla="*/ 711994 w 1252538"/>
                    <a:gd name="connsiteY35" fmla="*/ 1035844 h 1104900"/>
                    <a:gd name="connsiteX36" fmla="*/ 647700 w 1252538"/>
                    <a:gd name="connsiteY36" fmla="*/ 1021556 h 1104900"/>
                    <a:gd name="connsiteX37" fmla="*/ 559594 w 1252538"/>
                    <a:gd name="connsiteY37" fmla="*/ 973931 h 1104900"/>
                    <a:gd name="connsiteX38" fmla="*/ 571500 w 1252538"/>
                    <a:gd name="connsiteY38" fmla="*/ 950119 h 1104900"/>
                    <a:gd name="connsiteX39" fmla="*/ 578644 w 1252538"/>
                    <a:gd name="connsiteY39" fmla="*/ 919162 h 1104900"/>
                    <a:gd name="connsiteX40" fmla="*/ 547688 w 1252538"/>
                    <a:gd name="connsiteY40" fmla="*/ 907256 h 1104900"/>
                    <a:gd name="connsiteX41" fmla="*/ 535781 w 1252538"/>
                    <a:gd name="connsiteY41" fmla="*/ 890587 h 1104900"/>
                    <a:gd name="connsiteX42" fmla="*/ 566738 w 1252538"/>
                    <a:gd name="connsiteY42" fmla="*/ 821531 h 1104900"/>
                    <a:gd name="connsiteX43" fmla="*/ 507206 w 1252538"/>
                    <a:gd name="connsiteY43" fmla="*/ 845344 h 1104900"/>
                    <a:gd name="connsiteX44" fmla="*/ 447675 w 1252538"/>
                    <a:gd name="connsiteY44" fmla="*/ 864394 h 1104900"/>
                    <a:gd name="connsiteX45" fmla="*/ 431006 w 1252538"/>
                    <a:gd name="connsiteY45" fmla="*/ 923925 h 1104900"/>
                    <a:gd name="connsiteX46" fmla="*/ 416719 w 1252538"/>
                    <a:gd name="connsiteY46" fmla="*/ 900112 h 1104900"/>
                    <a:gd name="connsiteX47" fmla="*/ 416719 w 1252538"/>
                    <a:gd name="connsiteY47" fmla="*/ 900112 h 1104900"/>
                    <a:gd name="connsiteX48" fmla="*/ 323850 w 1252538"/>
                    <a:gd name="connsiteY48" fmla="*/ 921544 h 1104900"/>
                    <a:gd name="connsiteX49" fmla="*/ 242888 w 1252538"/>
                    <a:gd name="connsiteY49" fmla="*/ 897731 h 1104900"/>
                    <a:gd name="connsiteX50" fmla="*/ 188119 w 1252538"/>
                    <a:gd name="connsiteY50" fmla="*/ 892969 h 1104900"/>
                    <a:gd name="connsiteX51" fmla="*/ 188119 w 1252538"/>
                    <a:gd name="connsiteY51" fmla="*/ 850106 h 1104900"/>
                    <a:gd name="connsiteX52" fmla="*/ 114300 w 1252538"/>
                    <a:gd name="connsiteY52" fmla="*/ 752475 h 1104900"/>
                    <a:gd name="connsiteX53" fmla="*/ 109538 w 1252538"/>
                    <a:gd name="connsiteY53" fmla="*/ 709612 h 1104900"/>
                    <a:gd name="connsiteX54" fmla="*/ 159544 w 1252538"/>
                    <a:gd name="connsiteY54" fmla="*/ 676275 h 1104900"/>
                    <a:gd name="connsiteX55" fmla="*/ 159544 w 1252538"/>
                    <a:gd name="connsiteY55" fmla="*/ 611981 h 1104900"/>
                    <a:gd name="connsiteX56" fmla="*/ 107156 w 1252538"/>
                    <a:gd name="connsiteY56" fmla="*/ 578644 h 1104900"/>
                    <a:gd name="connsiteX57" fmla="*/ 185738 w 1252538"/>
                    <a:gd name="connsiteY57" fmla="*/ 542925 h 1104900"/>
                    <a:gd name="connsiteX58" fmla="*/ 190500 w 1252538"/>
                    <a:gd name="connsiteY58" fmla="*/ 490537 h 1104900"/>
                    <a:gd name="connsiteX59" fmla="*/ 138113 w 1252538"/>
                    <a:gd name="connsiteY59" fmla="*/ 469106 h 1104900"/>
                    <a:gd name="connsiteX60" fmla="*/ 88106 w 1252538"/>
                    <a:gd name="connsiteY60" fmla="*/ 461962 h 1104900"/>
                    <a:gd name="connsiteX61" fmla="*/ 45244 w 1252538"/>
                    <a:gd name="connsiteY61" fmla="*/ 511969 h 1104900"/>
                    <a:gd name="connsiteX62" fmla="*/ 26194 w 1252538"/>
                    <a:gd name="connsiteY62" fmla="*/ 528637 h 1104900"/>
                    <a:gd name="connsiteX63" fmla="*/ 0 w 1252538"/>
                    <a:gd name="connsiteY63" fmla="*/ 457200 h 1104900"/>
                    <a:gd name="connsiteX64" fmla="*/ 23813 w 1252538"/>
                    <a:gd name="connsiteY64" fmla="*/ 452437 h 1104900"/>
                    <a:gd name="connsiteX65" fmla="*/ 52388 w 1252538"/>
                    <a:gd name="connsiteY65" fmla="*/ 435769 h 1104900"/>
                    <a:gd name="connsiteX66" fmla="*/ 26194 w 1252538"/>
                    <a:gd name="connsiteY66" fmla="*/ 381000 h 1104900"/>
                    <a:gd name="connsiteX67" fmla="*/ 21431 w 1252538"/>
                    <a:gd name="connsiteY67" fmla="*/ 326231 h 1104900"/>
                    <a:gd name="connsiteX68" fmla="*/ 66675 w 1252538"/>
                    <a:gd name="connsiteY68" fmla="*/ 280987 h 1104900"/>
                    <a:gd name="connsiteX69" fmla="*/ 90488 w 1252538"/>
                    <a:gd name="connsiteY69" fmla="*/ 316706 h 1104900"/>
                    <a:gd name="connsiteX70" fmla="*/ 85725 w 1252538"/>
                    <a:gd name="connsiteY70" fmla="*/ 359569 h 1104900"/>
                    <a:gd name="connsiteX71" fmla="*/ 161925 w 1252538"/>
                    <a:gd name="connsiteY71" fmla="*/ 385762 h 1104900"/>
                    <a:gd name="connsiteX72" fmla="*/ 185738 w 1252538"/>
                    <a:gd name="connsiteY72" fmla="*/ 397669 h 1104900"/>
                    <a:gd name="connsiteX73" fmla="*/ 221456 w 1252538"/>
                    <a:gd name="connsiteY73" fmla="*/ 330994 h 1104900"/>
                    <a:gd name="connsiteX74" fmla="*/ 278606 w 1252538"/>
                    <a:gd name="connsiteY74" fmla="*/ 311944 h 1104900"/>
                    <a:gd name="connsiteX75" fmla="*/ 340519 w 1252538"/>
                    <a:gd name="connsiteY75" fmla="*/ 333375 h 1104900"/>
                    <a:gd name="connsiteX76" fmla="*/ 311944 w 1252538"/>
                    <a:gd name="connsiteY76" fmla="*/ 219075 h 1104900"/>
                    <a:gd name="connsiteX77" fmla="*/ 400050 w 1252538"/>
                    <a:gd name="connsiteY77" fmla="*/ 171450 h 1104900"/>
                    <a:gd name="connsiteX78" fmla="*/ 454819 w 1252538"/>
                    <a:gd name="connsiteY78" fmla="*/ 185737 h 1104900"/>
                    <a:gd name="connsiteX79" fmla="*/ 438150 w 1252538"/>
                    <a:gd name="connsiteY79" fmla="*/ 128587 h 1104900"/>
                    <a:gd name="connsiteX80" fmla="*/ 509588 w 1252538"/>
                    <a:gd name="connsiteY80" fmla="*/ 83344 h 1104900"/>
                    <a:gd name="connsiteX81" fmla="*/ 519113 w 1252538"/>
                    <a:gd name="connsiteY81" fmla="*/ 45244 h 1104900"/>
                    <a:gd name="connsiteX82" fmla="*/ 545306 w 1252538"/>
                    <a:gd name="connsiteY82" fmla="*/ 45244 h 1104900"/>
                    <a:gd name="connsiteX83" fmla="*/ 559594 w 1252538"/>
                    <a:gd name="connsiteY83" fmla="*/ 121444 h 1104900"/>
                    <a:gd name="connsiteX84" fmla="*/ 609600 w 1252538"/>
                    <a:gd name="connsiteY84" fmla="*/ 80962 h 1104900"/>
                    <a:gd name="connsiteX85" fmla="*/ 683419 w 1252538"/>
                    <a:gd name="connsiteY85" fmla="*/ 42862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252538" h="1104900">
                      <a:moveTo>
                        <a:pt x="683419" y="42862"/>
                      </a:moveTo>
                      <a:lnTo>
                        <a:pt x="721519" y="0"/>
                      </a:lnTo>
                      <a:lnTo>
                        <a:pt x="771525" y="28575"/>
                      </a:lnTo>
                      <a:lnTo>
                        <a:pt x="804863" y="90487"/>
                      </a:lnTo>
                      <a:lnTo>
                        <a:pt x="885825" y="126206"/>
                      </a:lnTo>
                      <a:lnTo>
                        <a:pt x="1035844" y="166687"/>
                      </a:lnTo>
                      <a:lnTo>
                        <a:pt x="1031081" y="195262"/>
                      </a:lnTo>
                      <a:lnTo>
                        <a:pt x="1083469" y="247650"/>
                      </a:lnTo>
                      <a:lnTo>
                        <a:pt x="1078706" y="311944"/>
                      </a:lnTo>
                      <a:lnTo>
                        <a:pt x="1109663" y="357187"/>
                      </a:lnTo>
                      <a:lnTo>
                        <a:pt x="1135856" y="352425"/>
                      </a:lnTo>
                      <a:lnTo>
                        <a:pt x="1183481" y="326231"/>
                      </a:lnTo>
                      <a:lnTo>
                        <a:pt x="1197769" y="400050"/>
                      </a:lnTo>
                      <a:lnTo>
                        <a:pt x="1252538" y="423862"/>
                      </a:lnTo>
                      <a:lnTo>
                        <a:pt x="1247775" y="457200"/>
                      </a:lnTo>
                      <a:lnTo>
                        <a:pt x="1238250" y="516731"/>
                      </a:lnTo>
                      <a:cubicBezTo>
                        <a:pt x="1239044" y="544512"/>
                        <a:pt x="1239837" y="572294"/>
                        <a:pt x="1240631" y="600075"/>
                      </a:cubicBezTo>
                      <a:lnTo>
                        <a:pt x="1238250" y="640556"/>
                      </a:lnTo>
                      <a:lnTo>
                        <a:pt x="1154906" y="650081"/>
                      </a:lnTo>
                      <a:lnTo>
                        <a:pt x="1126331" y="688181"/>
                      </a:lnTo>
                      <a:lnTo>
                        <a:pt x="1140619" y="728662"/>
                      </a:lnTo>
                      <a:lnTo>
                        <a:pt x="1109663" y="757237"/>
                      </a:lnTo>
                      <a:lnTo>
                        <a:pt x="1121569" y="802481"/>
                      </a:lnTo>
                      <a:lnTo>
                        <a:pt x="1095375" y="838200"/>
                      </a:lnTo>
                      <a:lnTo>
                        <a:pt x="1159669" y="926306"/>
                      </a:lnTo>
                      <a:lnTo>
                        <a:pt x="1107281" y="976312"/>
                      </a:lnTo>
                      <a:lnTo>
                        <a:pt x="1040606" y="957262"/>
                      </a:lnTo>
                      <a:lnTo>
                        <a:pt x="1040606" y="1002506"/>
                      </a:lnTo>
                      <a:lnTo>
                        <a:pt x="1012031" y="1057275"/>
                      </a:lnTo>
                      <a:lnTo>
                        <a:pt x="992981" y="1014412"/>
                      </a:lnTo>
                      <a:lnTo>
                        <a:pt x="823913" y="1104900"/>
                      </a:lnTo>
                      <a:lnTo>
                        <a:pt x="797719" y="1088231"/>
                      </a:lnTo>
                      <a:lnTo>
                        <a:pt x="804863" y="1057275"/>
                      </a:lnTo>
                      <a:lnTo>
                        <a:pt x="781050" y="1052512"/>
                      </a:lnTo>
                      <a:cubicBezTo>
                        <a:pt x="776305" y="1051622"/>
                        <a:pt x="766763" y="1050131"/>
                        <a:pt x="766763" y="1050131"/>
                      </a:cubicBezTo>
                      <a:lnTo>
                        <a:pt x="711994" y="1035844"/>
                      </a:lnTo>
                      <a:lnTo>
                        <a:pt x="647700" y="1021556"/>
                      </a:lnTo>
                      <a:lnTo>
                        <a:pt x="559594" y="973931"/>
                      </a:lnTo>
                      <a:lnTo>
                        <a:pt x="571500" y="950119"/>
                      </a:lnTo>
                      <a:lnTo>
                        <a:pt x="578644" y="919162"/>
                      </a:lnTo>
                      <a:cubicBezTo>
                        <a:pt x="558100" y="904488"/>
                        <a:pt x="568803" y="907256"/>
                        <a:pt x="547688" y="907256"/>
                      </a:cubicBezTo>
                      <a:lnTo>
                        <a:pt x="535781" y="890587"/>
                      </a:lnTo>
                      <a:lnTo>
                        <a:pt x="566738" y="821531"/>
                      </a:lnTo>
                      <a:lnTo>
                        <a:pt x="507206" y="845344"/>
                      </a:lnTo>
                      <a:lnTo>
                        <a:pt x="447675" y="864394"/>
                      </a:lnTo>
                      <a:lnTo>
                        <a:pt x="431006" y="923925"/>
                      </a:lnTo>
                      <a:lnTo>
                        <a:pt x="416719" y="900112"/>
                      </a:lnTo>
                      <a:lnTo>
                        <a:pt x="416719" y="900112"/>
                      </a:lnTo>
                      <a:lnTo>
                        <a:pt x="323850" y="921544"/>
                      </a:lnTo>
                      <a:lnTo>
                        <a:pt x="242888" y="897731"/>
                      </a:lnTo>
                      <a:lnTo>
                        <a:pt x="188119" y="892969"/>
                      </a:lnTo>
                      <a:lnTo>
                        <a:pt x="188119" y="850106"/>
                      </a:lnTo>
                      <a:lnTo>
                        <a:pt x="114300" y="752475"/>
                      </a:lnTo>
                      <a:lnTo>
                        <a:pt x="109538" y="709612"/>
                      </a:lnTo>
                      <a:lnTo>
                        <a:pt x="159544" y="676275"/>
                      </a:lnTo>
                      <a:lnTo>
                        <a:pt x="159544" y="611981"/>
                      </a:lnTo>
                      <a:lnTo>
                        <a:pt x="107156" y="578644"/>
                      </a:lnTo>
                      <a:lnTo>
                        <a:pt x="185738" y="542925"/>
                      </a:lnTo>
                      <a:lnTo>
                        <a:pt x="190500" y="490537"/>
                      </a:lnTo>
                      <a:lnTo>
                        <a:pt x="138113" y="469106"/>
                      </a:lnTo>
                      <a:lnTo>
                        <a:pt x="88106" y="461962"/>
                      </a:lnTo>
                      <a:lnTo>
                        <a:pt x="45244" y="511969"/>
                      </a:lnTo>
                      <a:lnTo>
                        <a:pt x="26194" y="528637"/>
                      </a:lnTo>
                      <a:lnTo>
                        <a:pt x="0" y="457200"/>
                      </a:lnTo>
                      <a:lnTo>
                        <a:pt x="23813" y="452437"/>
                      </a:lnTo>
                      <a:lnTo>
                        <a:pt x="52388" y="435769"/>
                      </a:lnTo>
                      <a:lnTo>
                        <a:pt x="26194" y="381000"/>
                      </a:lnTo>
                      <a:lnTo>
                        <a:pt x="21431" y="326231"/>
                      </a:lnTo>
                      <a:lnTo>
                        <a:pt x="66675" y="280987"/>
                      </a:lnTo>
                      <a:lnTo>
                        <a:pt x="90488" y="316706"/>
                      </a:lnTo>
                      <a:lnTo>
                        <a:pt x="85725" y="359569"/>
                      </a:lnTo>
                      <a:lnTo>
                        <a:pt x="161925" y="385762"/>
                      </a:lnTo>
                      <a:lnTo>
                        <a:pt x="185738" y="397669"/>
                      </a:lnTo>
                      <a:lnTo>
                        <a:pt x="221456" y="330994"/>
                      </a:lnTo>
                      <a:lnTo>
                        <a:pt x="278606" y="311944"/>
                      </a:lnTo>
                      <a:lnTo>
                        <a:pt x="340519" y="333375"/>
                      </a:lnTo>
                      <a:lnTo>
                        <a:pt x="311944" y="219075"/>
                      </a:lnTo>
                      <a:lnTo>
                        <a:pt x="400050" y="171450"/>
                      </a:lnTo>
                      <a:lnTo>
                        <a:pt x="454819" y="185737"/>
                      </a:lnTo>
                      <a:lnTo>
                        <a:pt x="438150" y="128587"/>
                      </a:lnTo>
                      <a:lnTo>
                        <a:pt x="509588" y="83344"/>
                      </a:lnTo>
                      <a:lnTo>
                        <a:pt x="519113" y="45244"/>
                      </a:lnTo>
                      <a:lnTo>
                        <a:pt x="545306" y="45244"/>
                      </a:lnTo>
                      <a:lnTo>
                        <a:pt x="559594" y="121444"/>
                      </a:lnTo>
                      <a:lnTo>
                        <a:pt x="609600" y="80962"/>
                      </a:lnTo>
                      <a:lnTo>
                        <a:pt x="683419" y="42862"/>
                      </a:lnTo>
                      <a:close/>
                    </a:path>
                  </a:pathLst>
                </a:custGeom>
                <a:solidFill>
                  <a:srgbClr val="99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Freeform 12"/>
                <p:cNvSpPr/>
                <p:nvPr/>
              </p:nvSpPr>
              <p:spPr bwMode="auto">
                <a:xfrm>
                  <a:off x="3879850" y="1404937"/>
                  <a:ext cx="1293548" cy="1283494"/>
                </a:xfrm>
                <a:custGeom>
                  <a:avLst/>
                  <a:gdLst>
                    <a:gd name="connsiteX0" fmla="*/ 5292 w 1293548"/>
                    <a:gd name="connsiteY0" fmla="*/ 828675 h 1283494"/>
                    <a:gd name="connsiteX1" fmla="*/ 76729 w 1293548"/>
                    <a:gd name="connsiteY1" fmla="*/ 828675 h 1283494"/>
                    <a:gd name="connsiteX2" fmla="*/ 95779 w 1293548"/>
                    <a:gd name="connsiteY2" fmla="*/ 809625 h 1283494"/>
                    <a:gd name="connsiteX3" fmla="*/ 136261 w 1293548"/>
                    <a:gd name="connsiteY3" fmla="*/ 792957 h 1283494"/>
                    <a:gd name="connsiteX4" fmla="*/ 138642 w 1293548"/>
                    <a:gd name="connsiteY4" fmla="*/ 752475 h 1283494"/>
                    <a:gd name="connsiteX5" fmla="*/ 171979 w 1293548"/>
                    <a:gd name="connsiteY5" fmla="*/ 731044 h 1283494"/>
                    <a:gd name="connsiteX6" fmla="*/ 257704 w 1293548"/>
                    <a:gd name="connsiteY6" fmla="*/ 671513 h 1283494"/>
                    <a:gd name="connsiteX7" fmla="*/ 252942 w 1293548"/>
                    <a:gd name="connsiteY7" fmla="*/ 597694 h 1283494"/>
                    <a:gd name="connsiteX8" fmla="*/ 267229 w 1293548"/>
                    <a:gd name="connsiteY8" fmla="*/ 552450 h 1283494"/>
                    <a:gd name="connsiteX9" fmla="*/ 245798 w 1293548"/>
                    <a:gd name="connsiteY9" fmla="*/ 516732 h 1283494"/>
                    <a:gd name="connsiteX10" fmla="*/ 314854 w 1293548"/>
                    <a:gd name="connsiteY10" fmla="*/ 433388 h 1283494"/>
                    <a:gd name="connsiteX11" fmla="*/ 336286 w 1293548"/>
                    <a:gd name="connsiteY11" fmla="*/ 457200 h 1283494"/>
                    <a:gd name="connsiteX12" fmla="*/ 362479 w 1293548"/>
                    <a:gd name="connsiteY12" fmla="*/ 400050 h 1283494"/>
                    <a:gd name="connsiteX13" fmla="*/ 314854 w 1293548"/>
                    <a:gd name="connsiteY13" fmla="*/ 292894 h 1283494"/>
                    <a:gd name="connsiteX14" fmla="*/ 355336 w 1293548"/>
                    <a:gd name="connsiteY14" fmla="*/ 269082 h 1283494"/>
                    <a:gd name="connsiteX15" fmla="*/ 333904 w 1293548"/>
                    <a:gd name="connsiteY15" fmla="*/ 219075 h 1283494"/>
                    <a:gd name="connsiteX16" fmla="*/ 336286 w 1293548"/>
                    <a:gd name="connsiteY16" fmla="*/ 130969 h 1283494"/>
                    <a:gd name="connsiteX17" fmla="*/ 402961 w 1293548"/>
                    <a:gd name="connsiteY17" fmla="*/ 104775 h 1283494"/>
                    <a:gd name="connsiteX18" fmla="*/ 422011 w 1293548"/>
                    <a:gd name="connsiteY18" fmla="*/ 114300 h 1283494"/>
                    <a:gd name="connsiteX19" fmla="*/ 526786 w 1293548"/>
                    <a:gd name="connsiteY19" fmla="*/ 166688 h 1283494"/>
                    <a:gd name="connsiteX20" fmla="*/ 552979 w 1293548"/>
                    <a:gd name="connsiteY20" fmla="*/ 183357 h 1283494"/>
                    <a:gd name="connsiteX21" fmla="*/ 531548 w 1293548"/>
                    <a:gd name="connsiteY21" fmla="*/ 188119 h 1283494"/>
                    <a:gd name="connsiteX22" fmla="*/ 514879 w 1293548"/>
                    <a:gd name="connsiteY22" fmla="*/ 204788 h 1283494"/>
                    <a:gd name="connsiteX23" fmla="*/ 505354 w 1293548"/>
                    <a:gd name="connsiteY23" fmla="*/ 226219 h 1283494"/>
                    <a:gd name="connsiteX24" fmla="*/ 533929 w 1293548"/>
                    <a:gd name="connsiteY24" fmla="*/ 245269 h 1283494"/>
                    <a:gd name="connsiteX25" fmla="*/ 581554 w 1293548"/>
                    <a:gd name="connsiteY25" fmla="*/ 245269 h 1283494"/>
                    <a:gd name="connsiteX26" fmla="*/ 631561 w 1293548"/>
                    <a:gd name="connsiteY26" fmla="*/ 240507 h 1283494"/>
                    <a:gd name="connsiteX27" fmla="*/ 595842 w 1293548"/>
                    <a:gd name="connsiteY27" fmla="*/ 190500 h 1283494"/>
                    <a:gd name="connsiteX28" fmla="*/ 710142 w 1293548"/>
                    <a:gd name="connsiteY28" fmla="*/ 135732 h 1283494"/>
                    <a:gd name="connsiteX29" fmla="*/ 714904 w 1293548"/>
                    <a:gd name="connsiteY29" fmla="*/ 59532 h 1283494"/>
                    <a:gd name="connsiteX30" fmla="*/ 810154 w 1293548"/>
                    <a:gd name="connsiteY30" fmla="*/ 0 h 1283494"/>
                    <a:gd name="connsiteX31" fmla="*/ 800629 w 1293548"/>
                    <a:gd name="connsiteY31" fmla="*/ 23813 h 1283494"/>
                    <a:gd name="connsiteX32" fmla="*/ 805392 w 1293548"/>
                    <a:gd name="connsiteY32" fmla="*/ 102394 h 1283494"/>
                    <a:gd name="connsiteX33" fmla="*/ 864923 w 1293548"/>
                    <a:gd name="connsiteY33" fmla="*/ 80963 h 1283494"/>
                    <a:gd name="connsiteX34" fmla="*/ 883973 w 1293548"/>
                    <a:gd name="connsiteY34" fmla="*/ 90488 h 1283494"/>
                    <a:gd name="connsiteX35" fmla="*/ 924454 w 1293548"/>
                    <a:gd name="connsiteY35" fmla="*/ 123825 h 1283494"/>
                    <a:gd name="connsiteX36" fmla="*/ 948267 w 1293548"/>
                    <a:gd name="connsiteY36" fmla="*/ 171450 h 1283494"/>
                    <a:gd name="connsiteX37" fmla="*/ 993511 w 1293548"/>
                    <a:gd name="connsiteY37" fmla="*/ 240507 h 1283494"/>
                    <a:gd name="connsiteX38" fmla="*/ 1038754 w 1293548"/>
                    <a:gd name="connsiteY38" fmla="*/ 188119 h 1283494"/>
                    <a:gd name="connsiteX39" fmla="*/ 1043517 w 1293548"/>
                    <a:gd name="connsiteY39" fmla="*/ 209550 h 1283494"/>
                    <a:gd name="connsiteX40" fmla="*/ 1050661 w 1293548"/>
                    <a:gd name="connsiteY40" fmla="*/ 223838 h 1283494"/>
                    <a:gd name="connsiteX41" fmla="*/ 1050661 w 1293548"/>
                    <a:gd name="connsiteY41" fmla="*/ 223838 h 1283494"/>
                    <a:gd name="connsiteX42" fmla="*/ 1079236 w 1293548"/>
                    <a:gd name="connsiteY42" fmla="*/ 223838 h 1283494"/>
                    <a:gd name="connsiteX43" fmla="*/ 1083998 w 1293548"/>
                    <a:gd name="connsiteY43" fmla="*/ 257175 h 1283494"/>
                    <a:gd name="connsiteX44" fmla="*/ 1010179 w 1293548"/>
                    <a:gd name="connsiteY44" fmla="*/ 316707 h 1283494"/>
                    <a:gd name="connsiteX45" fmla="*/ 1017323 w 1293548"/>
                    <a:gd name="connsiteY45" fmla="*/ 335757 h 1283494"/>
                    <a:gd name="connsiteX46" fmla="*/ 1036373 w 1293548"/>
                    <a:gd name="connsiteY46" fmla="*/ 352425 h 1283494"/>
                    <a:gd name="connsiteX47" fmla="*/ 1105429 w 1293548"/>
                    <a:gd name="connsiteY47" fmla="*/ 340519 h 1283494"/>
                    <a:gd name="connsiteX48" fmla="*/ 1126861 w 1293548"/>
                    <a:gd name="connsiteY48" fmla="*/ 371475 h 1283494"/>
                    <a:gd name="connsiteX49" fmla="*/ 1131623 w 1293548"/>
                    <a:gd name="connsiteY49" fmla="*/ 419100 h 1283494"/>
                    <a:gd name="connsiteX50" fmla="*/ 1131623 w 1293548"/>
                    <a:gd name="connsiteY50" fmla="*/ 440532 h 1283494"/>
                    <a:gd name="connsiteX51" fmla="*/ 1098286 w 1293548"/>
                    <a:gd name="connsiteY51" fmla="*/ 490538 h 1283494"/>
                    <a:gd name="connsiteX52" fmla="*/ 1179248 w 1293548"/>
                    <a:gd name="connsiteY52" fmla="*/ 583407 h 1283494"/>
                    <a:gd name="connsiteX53" fmla="*/ 1293548 w 1293548"/>
                    <a:gd name="connsiteY53" fmla="*/ 611982 h 1283494"/>
                    <a:gd name="connsiteX54" fmla="*/ 1284023 w 1293548"/>
                    <a:gd name="connsiteY54" fmla="*/ 633413 h 1283494"/>
                    <a:gd name="connsiteX55" fmla="*/ 1222111 w 1293548"/>
                    <a:gd name="connsiteY55" fmla="*/ 609600 h 1283494"/>
                    <a:gd name="connsiteX56" fmla="*/ 1250686 w 1293548"/>
                    <a:gd name="connsiteY56" fmla="*/ 721519 h 1283494"/>
                    <a:gd name="connsiteX57" fmla="*/ 1212586 w 1293548"/>
                    <a:gd name="connsiteY57" fmla="*/ 719138 h 1283494"/>
                    <a:gd name="connsiteX58" fmla="*/ 1143529 w 1293548"/>
                    <a:gd name="connsiteY58" fmla="*/ 659607 h 1283494"/>
                    <a:gd name="connsiteX59" fmla="*/ 1091142 w 1293548"/>
                    <a:gd name="connsiteY59" fmla="*/ 683419 h 1283494"/>
                    <a:gd name="connsiteX60" fmla="*/ 1083998 w 1293548"/>
                    <a:gd name="connsiteY60" fmla="*/ 700088 h 1283494"/>
                    <a:gd name="connsiteX61" fmla="*/ 1003036 w 1293548"/>
                    <a:gd name="connsiteY61" fmla="*/ 683419 h 1283494"/>
                    <a:gd name="connsiteX62" fmla="*/ 991129 w 1293548"/>
                    <a:gd name="connsiteY62" fmla="*/ 709613 h 1283494"/>
                    <a:gd name="connsiteX63" fmla="*/ 919692 w 1293548"/>
                    <a:gd name="connsiteY63" fmla="*/ 747713 h 1283494"/>
                    <a:gd name="connsiteX64" fmla="*/ 867304 w 1293548"/>
                    <a:gd name="connsiteY64" fmla="*/ 828675 h 1283494"/>
                    <a:gd name="connsiteX65" fmla="*/ 857779 w 1293548"/>
                    <a:gd name="connsiteY65" fmla="*/ 776288 h 1283494"/>
                    <a:gd name="connsiteX66" fmla="*/ 831586 w 1293548"/>
                    <a:gd name="connsiteY66" fmla="*/ 764382 h 1283494"/>
                    <a:gd name="connsiteX67" fmla="*/ 745861 w 1293548"/>
                    <a:gd name="connsiteY67" fmla="*/ 869157 h 1283494"/>
                    <a:gd name="connsiteX68" fmla="*/ 736336 w 1293548"/>
                    <a:gd name="connsiteY68" fmla="*/ 864394 h 1283494"/>
                    <a:gd name="connsiteX69" fmla="*/ 619654 w 1293548"/>
                    <a:gd name="connsiteY69" fmla="*/ 976313 h 1283494"/>
                    <a:gd name="connsiteX70" fmla="*/ 638704 w 1293548"/>
                    <a:gd name="connsiteY70" fmla="*/ 1023938 h 1283494"/>
                    <a:gd name="connsiteX71" fmla="*/ 622036 w 1293548"/>
                    <a:gd name="connsiteY71" fmla="*/ 1081088 h 1283494"/>
                    <a:gd name="connsiteX72" fmla="*/ 662517 w 1293548"/>
                    <a:gd name="connsiteY72" fmla="*/ 1119188 h 1283494"/>
                    <a:gd name="connsiteX73" fmla="*/ 614892 w 1293548"/>
                    <a:gd name="connsiteY73" fmla="*/ 1223963 h 1283494"/>
                    <a:gd name="connsiteX74" fmla="*/ 579173 w 1293548"/>
                    <a:gd name="connsiteY74" fmla="*/ 1283494 h 1283494"/>
                    <a:gd name="connsiteX75" fmla="*/ 507736 w 1293548"/>
                    <a:gd name="connsiteY75" fmla="*/ 1273969 h 1283494"/>
                    <a:gd name="connsiteX76" fmla="*/ 512498 w 1293548"/>
                    <a:gd name="connsiteY76" fmla="*/ 1223963 h 1283494"/>
                    <a:gd name="connsiteX77" fmla="*/ 491067 w 1293548"/>
                    <a:gd name="connsiteY77" fmla="*/ 1216819 h 1283494"/>
                    <a:gd name="connsiteX78" fmla="*/ 474398 w 1293548"/>
                    <a:gd name="connsiteY78" fmla="*/ 1212057 h 1283494"/>
                    <a:gd name="connsiteX79" fmla="*/ 426773 w 1293548"/>
                    <a:gd name="connsiteY79" fmla="*/ 1197769 h 1283494"/>
                    <a:gd name="connsiteX80" fmla="*/ 372004 w 1293548"/>
                    <a:gd name="connsiteY80" fmla="*/ 1209675 h 1283494"/>
                    <a:gd name="connsiteX81" fmla="*/ 219604 w 1293548"/>
                    <a:gd name="connsiteY81" fmla="*/ 1181100 h 1283494"/>
                    <a:gd name="connsiteX82" fmla="*/ 198173 w 1293548"/>
                    <a:gd name="connsiteY82" fmla="*/ 1171575 h 1283494"/>
                    <a:gd name="connsiteX83" fmla="*/ 74348 w 1293548"/>
                    <a:gd name="connsiteY83" fmla="*/ 1031082 h 1283494"/>
                    <a:gd name="connsiteX84" fmla="*/ 88636 w 1293548"/>
                    <a:gd name="connsiteY84" fmla="*/ 942975 h 1283494"/>
                    <a:gd name="connsiteX85" fmla="*/ 12436 w 1293548"/>
                    <a:gd name="connsiteY85" fmla="*/ 950119 h 1283494"/>
                    <a:gd name="connsiteX86" fmla="*/ 529 w 1293548"/>
                    <a:gd name="connsiteY86" fmla="*/ 892969 h 1283494"/>
                    <a:gd name="connsiteX87" fmla="*/ 5292 w 1293548"/>
                    <a:gd name="connsiteY87" fmla="*/ 828675 h 1283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1293548" h="1283494">
                      <a:moveTo>
                        <a:pt x="5292" y="828675"/>
                      </a:moveTo>
                      <a:lnTo>
                        <a:pt x="76729" y="828675"/>
                      </a:lnTo>
                      <a:lnTo>
                        <a:pt x="95779" y="809625"/>
                      </a:lnTo>
                      <a:lnTo>
                        <a:pt x="136261" y="792957"/>
                      </a:lnTo>
                      <a:lnTo>
                        <a:pt x="138642" y="752475"/>
                      </a:lnTo>
                      <a:lnTo>
                        <a:pt x="171979" y="731044"/>
                      </a:lnTo>
                      <a:lnTo>
                        <a:pt x="257704" y="671513"/>
                      </a:lnTo>
                      <a:lnTo>
                        <a:pt x="252942" y="597694"/>
                      </a:lnTo>
                      <a:lnTo>
                        <a:pt x="267229" y="552450"/>
                      </a:lnTo>
                      <a:lnTo>
                        <a:pt x="245798" y="516732"/>
                      </a:lnTo>
                      <a:lnTo>
                        <a:pt x="314854" y="433388"/>
                      </a:lnTo>
                      <a:lnTo>
                        <a:pt x="336286" y="457200"/>
                      </a:lnTo>
                      <a:lnTo>
                        <a:pt x="362479" y="400050"/>
                      </a:lnTo>
                      <a:lnTo>
                        <a:pt x="314854" y="292894"/>
                      </a:lnTo>
                      <a:lnTo>
                        <a:pt x="355336" y="269082"/>
                      </a:lnTo>
                      <a:lnTo>
                        <a:pt x="333904" y="219075"/>
                      </a:lnTo>
                      <a:lnTo>
                        <a:pt x="336286" y="130969"/>
                      </a:lnTo>
                      <a:lnTo>
                        <a:pt x="402961" y="104775"/>
                      </a:lnTo>
                      <a:lnTo>
                        <a:pt x="422011" y="114300"/>
                      </a:lnTo>
                      <a:lnTo>
                        <a:pt x="526786" y="166688"/>
                      </a:lnTo>
                      <a:lnTo>
                        <a:pt x="552979" y="183357"/>
                      </a:lnTo>
                      <a:cubicBezTo>
                        <a:pt x="545835" y="184944"/>
                        <a:pt x="537926" y="184531"/>
                        <a:pt x="531548" y="188119"/>
                      </a:cubicBezTo>
                      <a:cubicBezTo>
                        <a:pt x="524699" y="191971"/>
                        <a:pt x="514879" y="204788"/>
                        <a:pt x="514879" y="204788"/>
                      </a:cubicBezTo>
                      <a:lnTo>
                        <a:pt x="505354" y="226219"/>
                      </a:lnTo>
                      <a:lnTo>
                        <a:pt x="533929" y="245269"/>
                      </a:lnTo>
                      <a:lnTo>
                        <a:pt x="581554" y="245269"/>
                      </a:lnTo>
                      <a:lnTo>
                        <a:pt x="631561" y="240507"/>
                      </a:lnTo>
                      <a:lnTo>
                        <a:pt x="595842" y="190500"/>
                      </a:lnTo>
                      <a:lnTo>
                        <a:pt x="710142" y="135732"/>
                      </a:lnTo>
                      <a:lnTo>
                        <a:pt x="714904" y="59532"/>
                      </a:lnTo>
                      <a:lnTo>
                        <a:pt x="810154" y="0"/>
                      </a:lnTo>
                      <a:lnTo>
                        <a:pt x="800629" y="23813"/>
                      </a:lnTo>
                      <a:lnTo>
                        <a:pt x="805392" y="102394"/>
                      </a:lnTo>
                      <a:lnTo>
                        <a:pt x="864923" y="80963"/>
                      </a:lnTo>
                      <a:lnTo>
                        <a:pt x="883973" y="90488"/>
                      </a:lnTo>
                      <a:lnTo>
                        <a:pt x="924454" y="123825"/>
                      </a:lnTo>
                      <a:lnTo>
                        <a:pt x="948267" y="171450"/>
                      </a:lnTo>
                      <a:lnTo>
                        <a:pt x="993511" y="240507"/>
                      </a:lnTo>
                      <a:lnTo>
                        <a:pt x="1038754" y="188119"/>
                      </a:lnTo>
                      <a:cubicBezTo>
                        <a:pt x="1040342" y="195263"/>
                        <a:pt x="1041203" y="202608"/>
                        <a:pt x="1043517" y="209550"/>
                      </a:cubicBezTo>
                      <a:cubicBezTo>
                        <a:pt x="1045201" y="214602"/>
                        <a:pt x="1050661" y="223838"/>
                        <a:pt x="1050661" y="223838"/>
                      </a:cubicBezTo>
                      <a:lnTo>
                        <a:pt x="1050661" y="223838"/>
                      </a:lnTo>
                      <a:lnTo>
                        <a:pt x="1079236" y="223838"/>
                      </a:lnTo>
                      <a:lnTo>
                        <a:pt x="1083998" y="257175"/>
                      </a:lnTo>
                      <a:lnTo>
                        <a:pt x="1010179" y="316707"/>
                      </a:lnTo>
                      <a:lnTo>
                        <a:pt x="1017323" y="335757"/>
                      </a:lnTo>
                      <a:lnTo>
                        <a:pt x="1036373" y="352425"/>
                      </a:lnTo>
                      <a:lnTo>
                        <a:pt x="1105429" y="340519"/>
                      </a:lnTo>
                      <a:lnTo>
                        <a:pt x="1126861" y="371475"/>
                      </a:lnTo>
                      <a:lnTo>
                        <a:pt x="1131623" y="419100"/>
                      </a:lnTo>
                      <a:lnTo>
                        <a:pt x="1131623" y="440532"/>
                      </a:lnTo>
                      <a:lnTo>
                        <a:pt x="1098286" y="490538"/>
                      </a:lnTo>
                      <a:lnTo>
                        <a:pt x="1179248" y="583407"/>
                      </a:lnTo>
                      <a:lnTo>
                        <a:pt x="1293548" y="611982"/>
                      </a:lnTo>
                      <a:lnTo>
                        <a:pt x="1284023" y="633413"/>
                      </a:lnTo>
                      <a:lnTo>
                        <a:pt x="1222111" y="609600"/>
                      </a:lnTo>
                      <a:lnTo>
                        <a:pt x="1250686" y="721519"/>
                      </a:lnTo>
                      <a:lnTo>
                        <a:pt x="1212586" y="719138"/>
                      </a:lnTo>
                      <a:lnTo>
                        <a:pt x="1143529" y="659607"/>
                      </a:lnTo>
                      <a:cubicBezTo>
                        <a:pt x="1091865" y="679289"/>
                        <a:pt x="1101500" y="662703"/>
                        <a:pt x="1091142" y="683419"/>
                      </a:cubicBezTo>
                      <a:lnTo>
                        <a:pt x="1083998" y="700088"/>
                      </a:lnTo>
                      <a:lnTo>
                        <a:pt x="1003036" y="683419"/>
                      </a:lnTo>
                      <a:lnTo>
                        <a:pt x="991129" y="709613"/>
                      </a:lnTo>
                      <a:lnTo>
                        <a:pt x="919692" y="747713"/>
                      </a:lnTo>
                      <a:lnTo>
                        <a:pt x="867304" y="828675"/>
                      </a:lnTo>
                      <a:lnTo>
                        <a:pt x="857779" y="776288"/>
                      </a:lnTo>
                      <a:lnTo>
                        <a:pt x="831586" y="764382"/>
                      </a:lnTo>
                      <a:lnTo>
                        <a:pt x="745861" y="869157"/>
                      </a:lnTo>
                      <a:lnTo>
                        <a:pt x="736336" y="864394"/>
                      </a:lnTo>
                      <a:lnTo>
                        <a:pt x="619654" y="976313"/>
                      </a:lnTo>
                      <a:lnTo>
                        <a:pt x="638704" y="1023938"/>
                      </a:lnTo>
                      <a:lnTo>
                        <a:pt x="622036" y="1081088"/>
                      </a:lnTo>
                      <a:lnTo>
                        <a:pt x="662517" y="1119188"/>
                      </a:lnTo>
                      <a:lnTo>
                        <a:pt x="614892" y="1223963"/>
                      </a:lnTo>
                      <a:lnTo>
                        <a:pt x="579173" y="1283494"/>
                      </a:lnTo>
                      <a:lnTo>
                        <a:pt x="507736" y="1273969"/>
                      </a:lnTo>
                      <a:lnTo>
                        <a:pt x="512498" y="1223963"/>
                      </a:lnTo>
                      <a:cubicBezTo>
                        <a:pt x="505354" y="1221582"/>
                        <a:pt x="498254" y="1219065"/>
                        <a:pt x="491067" y="1216819"/>
                      </a:cubicBezTo>
                      <a:cubicBezTo>
                        <a:pt x="485551" y="1215095"/>
                        <a:pt x="474398" y="1212057"/>
                        <a:pt x="474398" y="1212057"/>
                      </a:cubicBezTo>
                      <a:lnTo>
                        <a:pt x="426773" y="1197769"/>
                      </a:lnTo>
                      <a:lnTo>
                        <a:pt x="372004" y="1209675"/>
                      </a:lnTo>
                      <a:lnTo>
                        <a:pt x="219604" y="1181100"/>
                      </a:lnTo>
                      <a:lnTo>
                        <a:pt x="198173" y="1171575"/>
                      </a:lnTo>
                      <a:lnTo>
                        <a:pt x="74348" y="1031082"/>
                      </a:lnTo>
                      <a:lnTo>
                        <a:pt x="88636" y="942975"/>
                      </a:lnTo>
                      <a:lnTo>
                        <a:pt x="12436" y="950119"/>
                      </a:lnTo>
                      <a:lnTo>
                        <a:pt x="529" y="892969"/>
                      </a:lnTo>
                      <a:cubicBezTo>
                        <a:pt x="-265" y="870744"/>
                        <a:pt x="-1058" y="848519"/>
                        <a:pt x="5292" y="828675"/>
                      </a:cubicBez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Freeform 13"/>
                <p:cNvSpPr/>
                <p:nvPr/>
              </p:nvSpPr>
              <p:spPr bwMode="auto">
                <a:xfrm>
                  <a:off x="4479925" y="2033587"/>
                  <a:ext cx="1219200" cy="1321594"/>
                </a:xfrm>
                <a:custGeom>
                  <a:avLst/>
                  <a:gdLst>
                    <a:gd name="connsiteX0" fmla="*/ 619125 w 1219200"/>
                    <a:gd name="connsiteY0" fmla="*/ 30957 h 1321594"/>
                    <a:gd name="connsiteX1" fmla="*/ 695325 w 1219200"/>
                    <a:gd name="connsiteY1" fmla="*/ 52388 h 1321594"/>
                    <a:gd name="connsiteX2" fmla="*/ 804863 w 1219200"/>
                    <a:gd name="connsiteY2" fmla="*/ 0 h 1321594"/>
                    <a:gd name="connsiteX3" fmla="*/ 800100 w 1219200"/>
                    <a:gd name="connsiteY3" fmla="*/ 50007 h 1321594"/>
                    <a:gd name="connsiteX4" fmla="*/ 838200 w 1219200"/>
                    <a:gd name="connsiteY4" fmla="*/ 78582 h 1321594"/>
                    <a:gd name="connsiteX5" fmla="*/ 814388 w 1219200"/>
                    <a:gd name="connsiteY5" fmla="*/ 176213 h 1321594"/>
                    <a:gd name="connsiteX6" fmla="*/ 850107 w 1219200"/>
                    <a:gd name="connsiteY6" fmla="*/ 190500 h 1321594"/>
                    <a:gd name="connsiteX7" fmla="*/ 866775 w 1219200"/>
                    <a:gd name="connsiteY7" fmla="*/ 280988 h 1321594"/>
                    <a:gd name="connsiteX8" fmla="*/ 1097757 w 1219200"/>
                    <a:gd name="connsiteY8" fmla="*/ 321469 h 1321594"/>
                    <a:gd name="connsiteX9" fmla="*/ 1097757 w 1219200"/>
                    <a:gd name="connsiteY9" fmla="*/ 366713 h 1321594"/>
                    <a:gd name="connsiteX10" fmla="*/ 1121569 w 1219200"/>
                    <a:gd name="connsiteY10" fmla="*/ 373857 h 1321594"/>
                    <a:gd name="connsiteX11" fmla="*/ 1193007 w 1219200"/>
                    <a:gd name="connsiteY11" fmla="*/ 404813 h 1321594"/>
                    <a:gd name="connsiteX12" fmla="*/ 1219200 w 1219200"/>
                    <a:gd name="connsiteY12" fmla="*/ 519113 h 1321594"/>
                    <a:gd name="connsiteX13" fmla="*/ 1171575 w 1219200"/>
                    <a:gd name="connsiteY13" fmla="*/ 571500 h 1321594"/>
                    <a:gd name="connsiteX14" fmla="*/ 1166813 w 1219200"/>
                    <a:gd name="connsiteY14" fmla="*/ 678657 h 1321594"/>
                    <a:gd name="connsiteX15" fmla="*/ 1138238 w 1219200"/>
                    <a:gd name="connsiteY15" fmla="*/ 723900 h 1321594"/>
                    <a:gd name="connsiteX16" fmla="*/ 1131094 w 1219200"/>
                    <a:gd name="connsiteY16" fmla="*/ 754857 h 1321594"/>
                    <a:gd name="connsiteX17" fmla="*/ 1147763 w 1219200"/>
                    <a:gd name="connsiteY17" fmla="*/ 807244 h 1321594"/>
                    <a:gd name="connsiteX18" fmla="*/ 1123950 w 1219200"/>
                    <a:gd name="connsiteY18" fmla="*/ 945357 h 1321594"/>
                    <a:gd name="connsiteX19" fmla="*/ 1100138 w 1219200"/>
                    <a:gd name="connsiteY19" fmla="*/ 945357 h 1321594"/>
                    <a:gd name="connsiteX20" fmla="*/ 1081088 w 1219200"/>
                    <a:gd name="connsiteY20" fmla="*/ 966788 h 1321594"/>
                    <a:gd name="connsiteX21" fmla="*/ 1033463 w 1219200"/>
                    <a:gd name="connsiteY21" fmla="*/ 962025 h 1321594"/>
                    <a:gd name="connsiteX22" fmla="*/ 992982 w 1219200"/>
                    <a:gd name="connsiteY22" fmla="*/ 1066800 h 1321594"/>
                    <a:gd name="connsiteX23" fmla="*/ 992982 w 1219200"/>
                    <a:gd name="connsiteY23" fmla="*/ 1066800 h 1321594"/>
                    <a:gd name="connsiteX24" fmla="*/ 945357 w 1219200"/>
                    <a:gd name="connsiteY24" fmla="*/ 1147763 h 1321594"/>
                    <a:gd name="connsiteX25" fmla="*/ 885825 w 1219200"/>
                    <a:gd name="connsiteY25" fmla="*/ 1133475 h 1321594"/>
                    <a:gd name="connsiteX26" fmla="*/ 881063 w 1219200"/>
                    <a:gd name="connsiteY26" fmla="*/ 1090613 h 1321594"/>
                    <a:gd name="connsiteX27" fmla="*/ 828675 w 1219200"/>
                    <a:gd name="connsiteY27" fmla="*/ 1126332 h 1321594"/>
                    <a:gd name="connsiteX28" fmla="*/ 776288 w 1219200"/>
                    <a:gd name="connsiteY28" fmla="*/ 1140619 h 1321594"/>
                    <a:gd name="connsiteX29" fmla="*/ 745332 w 1219200"/>
                    <a:gd name="connsiteY29" fmla="*/ 1150144 h 1321594"/>
                    <a:gd name="connsiteX30" fmla="*/ 773907 w 1219200"/>
                    <a:gd name="connsiteY30" fmla="*/ 1195388 h 1321594"/>
                    <a:gd name="connsiteX31" fmla="*/ 769144 w 1219200"/>
                    <a:gd name="connsiteY31" fmla="*/ 1285875 h 1321594"/>
                    <a:gd name="connsiteX32" fmla="*/ 721519 w 1219200"/>
                    <a:gd name="connsiteY32" fmla="*/ 1290638 h 1321594"/>
                    <a:gd name="connsiteX33" fmla="*/ 676275 w 1219200"/>
                    <a:gd name="connsiteY33" fmla="*/ 1262063 h 1321594"/>
                    <a:gd name="connsiteX34" fmla="*/ 569119 w 1219200"/>
                    <a:gd name="connsiteY34" fmla="*/ 1321594 h 1321594"/>
                    <a:gd name="connsiteX35" fmla="*/ 495300 w 1219200"/>
                    <a:gd name="connsiteY35" fmla="*/ 1235869 h 1321594"/>
                    <a:gd name="connsiteX36" fmla="*/ 476250 w 1219200"/>
                    <a:gd name="connsiteY36" fmla="*/ 1214438 h 1321594"/>
                    <a:gd name="connsiteX37" fmla="*/ 497682 w 1219200"/>
                    <a:gd name="connsiteY37" fmla="*/ 1193007 h 1321594"/>
                    <a:gd name="connsiteX38" fmla="*/ 478632 w 1219200"/>
                    <a:gd name="connsiteY38" fmla="*/ 1183482 h 1321594"/>
                    <a:gd name="connsiteX39" fmla="*/ 400050 w 1219200"/>
                    <a:gd name="connsiteY39" fmla="*/ 1188244 h 1321594"/>
                    <a:gd name="connsiteX40" fmla="*/ 371475 w 1219200"/>
                    <a:gd name="connsiteY40" fmla="*/ 1195388 h 1321594"/>
                    <a:gd name="connsiteX41" fmla="*/ 335757 w 1219200"/>
                    <a:gd name="connsiteY41" fmla="*/ 1166813 h 1321594"/>
                    <a:gd name="connsiteX42" fmla="*/ 314325 w 1219200"/>
                    <a:gd name="connsiteY42" fmla="*/ 1169194 h 1321594"/>
                    <a:gd name="connsiteX43" fmla="*/ 221457 w 1219200"/>
                    <a:gd name="connsiteY43" fmla="*/ 1157288 h 1321594"/>
                    <a:gd name="connsiteX44" fmla="*/ 197644 w 1219200"/>
                    <a:gd name="connsiteY44" fmla="*/ 1123950 h 1321594"/>
                    <a:gd name="connsiteX45" fmla="*/ 202407 w 1219200"/>
                    <a:gd name="connsiteY45" fmla="*/ 1085850 h 1321594"/>
                    <a:gd name="connsiteX46" fmla="*/ 178594 w 1219200"/>
                    <a:gd name="connsiteY46" fmla="*/ 1059657 h 1321594"/>
                    <a:gd name="connsiteX47" fmla="*/ 269082 w 1219200"/>
                    <a:gd name="connsiteY47" fmla="*/ 1100138 h 1321594"/>
                    <a:gd name="connsiteX48" fmla="*/ 292894 w 1219200"/>
                    <a:gd name="connsiteY48" fmla="*/ 1023938 h 1321594"/>
                    <a:gd name="connsiteX49" fmla="*/ 235744 w 1219200"/>
                    <a:gd name="connsiteY49" fmla="*/ 1014413 h 1321594"/>
                    <a:gd name="connsiteX50" fmla="*/ 254794 w 1219200"/>
                    <a:gd name="connsiteY50" fmla="*/ 962025 h 1321594"/>
                    <a:gd name="connsiteX51" fmla="*/ 202407 w 1219200"/>
                    <a:gd name="connsiteY51" fmla="*/ 1004888 h 1321594"/>
                    <a:gd name="connsiteX52" fmla="*/ 104775 w 1219200"/>
                    <a:gd name="connsiteY52" fmla="*/ 1000125 h 1321594"/>
                    <a:gd name="connsiteX53" fmla="*/ 111919 w 1219200"/>
                    <a:gd name="connsiteY53" fmla="*/ 852488 h 1321594"/>
                    <a:gd name="connsiteX54" fmla="*/ 190500 w 1219200"/>
                    <a:gd name="connsiteY54" fmla="*/ 723900 h 1321594"/>
                    <a:gd name="connsiteX55" fmla="*/ 152400 w 1219200"/>
                    <a:gd name="connsiteY55" fmla="*/ 692944 h 1321594"/>
                    <a:gd name="connsiteX56" fmla="*/ 147638 w 1219200"/>
                    <a:gd name="connsiteY56" fmla="*/ 661988 h 1321594"/>
                    <a:gd name="connsiteX57" fmla="*/ 0 w 1219200"/>
                    <a:gd name="connsiteY57" fmla="*/ 604838 h 1321594"/>
                    <a:gd name="connsiteX58" fmla="*/ 47625 w 1219200"/>
                    <a:gd name="connsiteY58" fmla="*/ 500063 h 1321594"/>
                    <a:gd name="connsiteX59" fmla="*/ 14288 w 1219200"/>
                    <a:gd name="connsiteY59" fmla="*/ 461963 h 1321594"/>
                    <a:gd name="connsiteX60" fmla="*/ 28575 w 1219200"/>
                    <a:gd name="connsiteY60" fmla="*/ 400050 h 1321594"/>
                    <a:gd name="connsiteX61" fmla="*/ 4763 w 1219200"/>
                    <a:gd name="connsiteY61" fmla="*/ 340519 h 1321594"/>
                    <a:gd name="connsiteX62" fmla="*/ 147638 w 1219200"/>
                    <a:gd name="connsiteY62" fmla="*/ 223838 h 1321594"/>
                    <a:gd name="connsiteX63" fmla="*/ 150019 w 1219200"/>
                    <a:gd name="connsiteY63" fmla="*/ 228600 h 1321594"/>
                    <a:gd name="connsiteX64" fmla="*/ 240507 w 1219200"/>
                    <a:gd name="connsiteY64" fmla="*/ 123825 h 1321594"/>
                    <a:gd name="connsiteX65" fmla="*/ 273844 w 1219200"/>
                    <a:gd name="connsiteY65" fmla="*/ 140494 h 1321594"/>
                    <a:gd name="connsiteX66" fmla="*/ 271463 w 1219200"/>
                    <a:gd name="connsiteY66" fmla="*/ 171450 h 1321594"/>
                    <a:gd name="connsiteX67" fmla="*/ 300038 w 1219200"/>
                    <a:gd name="connsiteY67" fmla="*/ 104775 h 1321594"/>
                    <a:gd name="connsiteX68" fmla="*/ 376238 w 1219200"/>
                    <a:gd name="connsiteY68" fmla="*/ 69057 h 1321594"/>
                    <a:gd name="connsiteX69" fmla="*/ 397669 w 1219200"/>
                    <a:gd name="connsiteY69" fmla="*/ 47625 h 1321594"/>
                    <a:gd name="connsiteX70" fmla="*/ 483394 w 1219200"/>
                    <a:gd name="connsiteY70" fmla="*/ 61913 h 1321594"/>
                    <a:gd name="connsiteX71" fmla="*/ 495300 w 1219200"/>
                    <a:gd name="connsiteY71" fmla="*/ 23813 h 1321594"/>
                    <a:gd name="connsiteX72" fmla="*/ 542925 w 1219200"/>
                    <a:gd name="connsiteY72" fmla="*/ 21432 h 1321594"/>
                    <a:gd name="connsiteX73" fmla="*/ 619125 w 1219200"/>
                    <a:gd name="connsiteY73" fmla="*/ 30957 h 1321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1219200" h="1321594">
                      <a:moveTo>
                        <a:pt x="619125" y="30957"/>
                      </a:moveTo>
                      <a:lnTo>
                        <a:pt x="695325" y="52388"/>
                      </a:lnTo>
                      <a:lnTo>
                        <a:pt x="804863" y="0"/>
                      </a:lnTo>
                      <a:lnTo>
                        <a:pt x="800100" y="50007"/>
                      </a:lnTo>
                      <a:lnTo>
                        <a:pt x="838200" y="78582"/>
                      </a:lnTo>
                      <a:lnTo>
                        <a:pt x="814388" y="176213"/>
                      </a:lnTo>
                      <a:lnTo>
                        <a:pt x="850107" y="190500"/>
                      </a:lnTo>
                      <a:lnTo>
                        <a:pt x="866775" y="280988"/>
                      </a:lnTo>
                      <a:lnTo>
                        <a:pt x="1097757" y="321469"/>
                      </a:lnTo>
                      <a:lnTo>
                        <a:pt x="1097757" y="366713"/>
                      </a:lnTo>
                      <a:lnTo>
                        <a:pt x="1121569" y="373857"/>
                      </a:lnTo>
                      <a:lnTo>
                        <a:pt x="1193007" y="404813"/>
                      </a:lnTo>
                      <a:lnTo>
                        <a:pt x="1219200" y="519113"/>
                      </a:lnTo>
                      <a:lnTo>
                        <a:pt x="1171575" y="571500"/>
                      </a:lnTo>
                      <a:lnTo>
                        <a:pt x="1166813" y="678657"/>
                      </a:lnTo>
                      <a:lnTo>
                        <a:pt x="1138238" y="723900"/>
                      </a:lnTo>
                      <a:lnTo>
                        <a:pt x="1131094" y="754857"/>
                      </a:lnTo>
                      <a:lnTo>
                        <a:pt x="1147763" y="807244"/>
                      </a:lnTo>
                      <a:lnTo>
                        <a:pt x="1123950" y="945357"/>
                      </a:lnTo>
                      <a:lnTo>
                        <a:pt x="1100138" y="945357"/>
                      </a:lnTo>
                      <a:lnTo>
                        <a:pt x="1081088" y="966788"/>
                      </a:lnTo>
                      <a:lnTo>
                        <a:pt x="1033463" y="962025"/>
                      </a:lnTo>
                      <a:lnTo>
                        <a:pt x="992982" y="1066800"/>
                      </a:lnTo>
                      <a:lnTo>
                        <a:pt x="992982" y="1066800"/>
                      </a:lnTo>
                      <a:lnTo>
                        <a:pt x="945357" y="1147763"/>
                      </a:lnTo>
                      <a:lnTo>
                        <a:pt x="885825" y="1133475"/>
                      </a:lnTo>
                      <a:lnTo>
                        <a:pt x="881063" y="1090613"/>
                      </a:lnTo>
                      <a:lnTo>
                        <a:pt x="828675" y="1126332"/>
                      </a:lnTo>
                      <a:lnTo>
                        <a:pt x="776288" y="1140619"/>
                      </a:lnTo>
                      <a:lnTo>
                        <a:pt x="745332" y="1150144"/>
                      </a:lnTo>
                      <a:lnTo>
                        <a:pt x="773907" y="1195388"/>
                      </a:lnTo>
                      <a:lnTo>
                        <a:pt x="769144" y="1285875"/>
                      </a:lnTo>
                      <a:lnTo>
                        <a:pt x="721519" y="1290638"/>
                      </a:lnTo>
                      <a:lnTo>
                        <a:pt x="676275" y="1262063"/>
                      </a:lnTo>
                      <a:lnTo>
                        <a:pt x="569119" y="1321594"/>
                      </a:lnTo>
                      <a:lnTo>
                        <a:pt x="495300" y="1235869"/>
                      </a:lnTo>
                      <a:cubicBezTo>
                        <a:pt x="477377" y="1217945"/>
                        <a:pt x="482147" y="1226227"/>
                        <a:pt x="476250" y="1214438"/>
                      </a:cubicBezTo>
                      <a:lnTo>
                        <a:pt x="497682" y="1193007"/>
                      </a:lnTo>
                      <a:lnTo>
                        <a:pt x="478632" y="1183482"/>
                      </a:lnTo>
                      <a:lnTo>
                        <a:pt x="400050" y="1188244"/>
                      </a:lnTo>
                      <a:lnTo>
                        <a:pt x="371475" y="1195388"/>
                      </a:lnTo>
                      <a:lnTo>
                        <a:pt x="335757" y="1166813"/>
                      </a:lnTo>
                      <a:lnTo>
                        <a:pt x="314325" y="1169194"/>
                      </a:lnTo>
                      <a:lnTo>
                        <a:pt x="221457" y="1157288"/>
                      </a:lnTo>
                      <a:lnTo>
                        <a:pt x="197644" y="1123950"/>
                      </a:lnTo>
                      <a:lnTo>
                        <a:pt x="202407" y="1085850"/>
                      </a:lnTo>
                      <a:lnTo>
                        <a:pt x="178594" y="1059657"/>
                      </a:lnTo>
                      <a:lnTo>
                        <a:pt x="269082" y="1100138"/>
                      </a:lnTo>
                      <a:lnTo>
                        <a:pt x="292894" y="1023938"/>
                      </a:lnTo>
                      <a:lnTo>
                        <a:pt x="235744" y="1014413"/>
                      </a:lnTo>
                      <a:lnTo>
                        <a:pt x="254794" y="962025"/>
                      </a:lnTo>
                      <a:lnTo>
                        <a:pt x="202407" y="1004888"/>
                      </a:lnTo>
                      <a:lnTo>
                        <a:pt x="104775" y="1000125"/>
                      </a:lnTo>
                      <a:lnTo>
                        <a:pt x="111919" y="852488"/>
                      </a:lnTo>
                      <a:lnTo>
                        <a:pt x="190500" y="723900"/>
                      </a:lnTo>
                      <a:lnTo>
                        <a:pt x="152400" y="692944"/>
                      </a:lnTo>
                      <a:lnTo>
                        <a:pt x="147638" y="661988"/>
                      </a:lnTo>
                      <a:lnTo>
                        <a:pt x="0" y="604838"/>
                      </a:lnTo>
                      <a:lnTo>
                        <a:pt x="47625" y="500063"/>
                      </a:lnTo>
                      <a:lnTo>
                        <a:pt x="14288" y="461963"/>
                      </a:lnTo>
                      <a:lnTo>
                        <a:pt x="28575" y="400050"/>
                      </a:lnTo>
                      <a:lnTo>
                        <a:pt x="4763" y="340519"/>
                      </a:lnTo>
                      <a:lnTo>
                        <a:pt x="147638" y="223838"/>
                      </a:lnTo>
                      <a:lnTo>
                        <a:pt x="150019" y="228600"/>
                      </a:lnTo>
                      <a:lnTo>
                        <a:pt x="240507" y="123825"/>
                      </a:lnTo>
                      <a:lnTo>
                        <a:pt x="273844" y="140494"/>
                      </a:lnTo>
                      <a:lnTo>
                        <a:pt x="271463" y="171450"/>
                      </a:lnTo>
                      <a:lnTo>
                        <a:pt x="300038" y="104775"/>
                      </a:lnTo>
                      <a:lnTo>
                        <a:pt x="376238" y="69057"/>
                      </a:lnTo>
                      <a:lnTo>
                        <a:pt x="397669" y="47625"/>
                      </a:lnTo>
                      <a:lnTo>
                        <a:pt x="483394" y="61913"/>
                      </a:lnTo>
                      <a:lnTo>
                        <a:pt x="495300" y="23813"/>
                      </a:lnTo>
                      <a:lnTo>
                        <a:pt x="542925" y="21432"/>
                      </a:lnTo>
                      <a:lnTo>
                        <a:pt x="619125" y="30957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Freeform 14"/>
                <p:cNvSpPr/>
                <p:nvPr/>
              </p:nvSpPr>
              <p:spPr bwMode="auto">
                <a:xfrm>
                  <a:off x="4332287" y="3173412"/>
                  <a:ext cx="1493044" cy="1109662"/>
                </a:xfrm>
                <a:custGeom>
                  <a:avLst/>
                  <a:gdLst>
                    <a:gd name="connsiteX0" fmla="*/ 371475 w 1493044"/>
                    <a:gd name="connsiteY0" fmla="*/ 0 h 1109662"/>
                    <a:gd name="connsiteX1" fmla="*/ 488156 w 1493044"/>
                    <a:gd name="connsiteY1" fmla="*/ 14287 h 1109662"/>
                    <a:gd name="connsiteX2" fmla="*/ 511969 w 1493044"/>
                    <a:gd name="connsiteY2" fmla="*/ 52387 h 1109662"/>
                    <a:gd name="connsiteX3" fmla="*/ 561975 w 1493044"/>
                    <a:gd name="connsiteY3" fmla="*/ 28575 h 1109662"/>
                    <a:gd name="connsiteX4" fmla="*/ 650081 w 1493044"/>
                    <a:gd name="connsiteY4" fmla="*/ 40481 h 1109662"/>
                    <a:gd name="connsiteX5" fmla="*/ 638175 w 1493044"/>
                    <a:gd name="connsiteY5" fmla="*/ 80962 h 1109662"/>
                    <a:gd name="connsiteX6" fmla="*/ 714375 w 1493044"/>
                    <a:gd name="connsiteY6" fmla="*/ 169069 h 1109662"/>
                    <a:gd name="connsiteX7" fmla="*/ 819150 w 1493044"/>
                    <a:gd name="connsiteY7" fmla="*/ 109537 h 1109662"/>
                    <a:gd name="connsiteX8" fmla="*/ 876300 w 1493044"/>
                    <a:gd name="connsiteY8" fmla="*/ 135731 h 1109662"/>
                    <a:gd name="connsiteX9" fmla="*/ 919162 w 1493044"/>
                    <a:gd name="connsiteY9" fmla="*/ 140494 h 1109662"/>
                    <a:gd name="connsiteX10" fmla="*/ 909637 w 1493044"/>
                    <a:gd name="connsiteY10" fmla="*/ 197644 h 1109662"/>
                    <a:gd name="connsiteX11" fmla="*/ 954881 w 1493044"/>
                    <a:gd name="connsiteY11" fmla="*/ 233362 h 1109662"/>
                    <a:gd name="connsiteX12" fmla="*/ 976312 w 1493044"/>
                    <a:gd name="connsiteY12" fmla="*/ 202406 h 1109662"/>
                    <a:gd name="connsiteX13" fmla="*/ 1054894 w 1493044"/>
                    <a:gd name="connsiteY13" fmla="*/ 214312 h 1109662"/>
                    <a:gd name="connsiteX14" fmla="*/ 1119187 w 1493044"/>
                    <a:gd name="connsiteY14" fmla="*/ 176212 h 1109662"/>
                    <a:gd name="connsiteX15" fmla="*/ 1157287 w 1493044"/>
                    <a:gd name="connsiteY15" fmla="*/ 216694 h 1109662"/>
                    <a:gd name="connsiteX16" fmla="*/ 1221581 w 1493044"/>
                    <a:gd name="connsiteY16" fmla="*/ 233362 h 1109662"/>
                    <a:gd name="connsiteX17" fmla="*/ 1152525 w 1493044"/>
                    <a:gd name="connsiteY17" fmla="*/ 352425 h 1109662"/>
                    <a:gd name="connsiteX18" fmla="*/ 1250156 w 1493044"/>
                    <a:gd name="connsiteY18" fmla="*/ 490537 h 1109662"/>
                    <a:gd name="connsiteX19" fmla="*/ 1259681 w 1493044"/>
                    <a:gd name="connsiteY19" fmla="*/ 511969 h 1109662"/>
                    <a:gd name="connsiteX20" fmla="*/ 1252537 w 1493044"/>
                    <a:gd name="connsiteY20" fmla="*/ 545306 h 1109662"/>
                    <a:gd name="connsiteX21" fmla="*/ 1266825 w 1493044"/>
                    <a:gd name="connsiteY21" fmla="*/ 552450 h 1109662"/>
                    <a:gd name="connsiteX22" fmla="*/ 1285875 w 1493044"/>
                    <a:gd name="connsiteY22" fmla="*/ 600075 h 1109662"/>
                    <a:gd name="connsiteX23" fmla="*/ 1331119 w 1493044"/>
                    <a:gd name="connsiteY23" fmla="*/ 569119 h 1109662"/>
                    <a:gd name="connsiteX24" fmla="*/ 1464469 w 1493044"/>
                    <a:gd name="connsiteY24" fmla="*/ 547687 h 1109662"/>
                    <a:gd name="connsiteX25" fmla="*/ 1493044 w 1493044"/>
                    <a:gd name="connsiteY25" fmla="*/ 578644 h 1109662"/>
                    <a:gd name="connsiteX26" fmla="*/ 1443037 w 1493044"/>
                    <a:gd name="connsiteY26" fmla="*/ 609600 h 1109662"/>
                    <a:gd name="connsiteX27" fmla="*/ 1445419 w 1493044"/>
                    <a:gd name="connsiteY27" fmla="*/ 626269 h 1109662"/>
                    <a:gd name="connsiteX28" fmla="*/ 1490662 w 1493044"/>
                    <a:gd name="connsiteY28" fmla="*/ 623887 h 1109662"/>
                    <a:gd name="connsiteX29" fmla="*/ 1493044 w 1493044"/>
                    <a:gd name="connsiteY29" fmla="*/ 759619 h 1109662"/>
                    <a:gd name="connsiteX30" fmla="*/ 1407319 w 1493044"/>
                    <a:gd name="connsiteY30" fmla="*/ 802481 h 1109662"/>
                    <a:gd name="connsiteX31" fmla="*/ 1352550 w 1493044"/>
                    <a:gd name="connsiteY31" fmla="*/ 835819 h 1109662"/>
                    <a:gd name="connsiteX32" fmla="*/ 1333500 w 1493044"/>
                    <a:gd name="connsiteY32" fmla="*/ 750094 h 1109662"/>
                    <a:gd name="connsiteX33" fmla="*/ 1333500 w 1493044"/>
                    <a:gd name="connsiteY33" fmla="*/ 750094 h 1109662"/>
                    <a:gd name="connsiteX34" fmla="*/ 1297781 w 1493044"/>
                    <a:gd name="connsiteY34" fmla="*/ 797719 h 1109662"/>
                    <a:gd name="connsiteX35" fmla="*/ 1254919 w 1493044"/>
                    <a:gd name="connsiteY35" fmla="*/ 828675 h 1109662"/>
                    <a:gd name="connsiteX36" fmla="*/ 1271587 w 1493044"/>
                    <a:gd name="connsiteY36" fmla="*/ 895350 h 1109662"/>
                    <a:gd name="connsiteX37" fmla="*/ 1202531 w 1493044"/>
                    <a:gd name="connsiteY37" fmla="*/ 878681 h 1109662"/>
                    <a:gd name="connsiteX38" fmla="*/ 1133475 w 1493044"/>
                    <a:gd name="connsiteY38" fmla="*/ 914400 h 1109662"/>
                    <a:gd name="connsiteX39" fmla="*/ 1154906 w 1493044"/>
                    <a:gd name="connsiteY39" fmla="*/ 1040606 h 1109662"/>
                    <a:gd name="connsiteX40" fmla="*/ 1081087 w 1493044"/>
                    <a:gd name="connsiteY40" fmla="*/ 1023937 h 1109662"/>
                    <a:gd name="connsiteX41" fmla="*/ 1033462 w 1493044"/>
                    <a:gd name="connsiteY41" fmla="*/ 1033462 h 1109662"/>
                    <a:gd name="connsiteX42" fmla="*/ 988219 w 1493044"/>
                    <a:gd name="connsiteY42" fmla="*/ 1109662 h 1109662"/>
                    <a:gd name="connsiteX43" fmla="*/ 873919 w 1493044"/>
                    <a:gd name="connsiteY43" fmla="*/ 1069181 h 1109662"/>
                    <a:gd name="connsiteX44" fmla="*/ 878681 w 1493044"/>
                    <a:gd name="connsiteY44" fmla="*/ 1016794 h 1109662"/>
                    <a:gd name="connsiteX45" fmla="*/ 866775 w 1493044"/>
                    <a:gd name="connsiteY45" fmla="*/ 997744 h 1109662"/>
                    <a:gd name="connsiteX46" fmla="*/ 838200 w 1493044"/>
                    <a:gd name="connsiteY46" fmla="*/ 1023937 h 1109662"/>
                    <a:gd name="connsiteX47" fmla="*/ 788194 w 1493044"/>
                    <a:gd name="connsiteY47" fmla="*/ 1004887 h 1109662"/>
                    <a:gd name="connsiteX48" fmla="*/ 738187 w 1493044"/>
                    <a:gd name="connsiteY48" fmla="*/ 985837 h 1109662"/>
                    <a:gd name="connsiteX49" fmla="*/ 688181 w 1493044"/>
                    <a:gd name="connsiteY49" fmla="*/ 1021556 h 1109662"/>
                    <a:gd name="connsiteX50" fmla="*/ 685800 w 1493044"/>
                    <a:gd name="connsiteY50" fmla="*/ 1073944 h 1109662"/>
                    <a:gd name="connsiteX51" fmla="*/ 666750 w 1493044"/>
                    <a:gd name="connsiteY51" fmla="*/ 983456 h 1109662"/>
                    <a:gd name="connsiteX52" fmla="*/ 597694 w 1493044"/>
                    <a:gd name="connsiteY52" fmla="*/ 914400 h 1109662"/>
                    <a:gd name="connsiteX53" fmla="*/ 557212 w 1493044"/>
                    <a:gd name="connsiteY53" fmla="*/ 928687 h 1109662"/>
                    <a:gd name="connsiteX54" fmla="*/ 454819 w 1493044"/>
                    <a:gd name="connsiteY54" fmla="*/ 952500 h 1109662"/>
                    <a:gd name="connsiteX55" fmla="*/ 383381 w 1493044"/>
                    <a:gd name="connsiteY55" fmla="*/ 700087 h 1109662"/>
                    <a:gd name="connsiteX56" fmla="*/ 326231 w 1493044"/>
                    <a:gd name="connsiteY56" fmla="*/ 697706 h 1109662"/>
                    <a:gd name="connsiteX57" fmla="*/ 280987 w 1493044"/>
                    <a:gd name="connsiteY57" fmla="*/ 714375 h 1109662"/>
                    <a:gd name="connsiteX58" fmla="*/ 254794 w 1493044"/>
                    <a:gd name="connsiteY58" fmla="*/ 700087 h 1109662"/>
                    <a:gd name="connsiteX59" fmla="*/ 235744 w 1493044"/>
                    <a:gd name="connsiteY59" fmla="*/ 750094 h 1109662"/>
                    <a:gd name="connsiteX60" fmla="*/ 166687 w 1493044"/>
                    <a:gd name="connsiteY60" fmla="*/ 714375 h 1109662"/>
                    <a:gd name="connsiteX61" fmla="*/ 133350 w 1493044"/>
                    <a:gd name="connsiteY61" fmla="*/ 726281 h 1109662"/>
                    <a:gd name="connsiteX62" fmla="*/ 116681 w 1493044"/>
                    <a:gd name="connsiteY62" fmla="*/ 762000 h 1109662"/>
                    <a:gd name="connsiteX63" fmla="*/ 78581 w 1493044"/>
                    <a:gd name="connsiteY63" fmla="*/ 726281 h 1109662"/>
                    <a:gd name="connsiteX64" fmla="*/ 23812 w 1493044"/>
                    <a:gd name="connsiteY64" fmla="*/ 745331 h 1109662"/>
                    <a:gd name="connsiteX65" fmla="*/ 0 w 1493044"/>
                    <a:gd name="connsiteY65" fmla="*/ 702469 h 1109662"/>
                    <a:gd name="connsiteX66" fmla="*/ 35719 w 1493044"/>
                    <a:gd name="connsiteY66" fmla="*/ 659606 h 1109662"/>
                    <a:gd name="connsiteX67" fmla="*/ 76200 w 1493044"/>
                    <a:gd name="connsiteY67" fmla="*/ 581025 h 1109662"/>
                    <a:gd name="connsiteX68" fmla="*/ 116681 w 1493044"/>
                    <a:gd name="connsiteY68" fmla="*/ 550069 h 1109662"/>
                    <a:gd name="connsiteX69" fmla="*/ 140494 w 1493044"/>
                    <a:gd name="connsiteY69" fmla="*/ 550069 h 1109662"/>
                    <a:gd name="connsiteX70" fmla="*/ 185737 w 1493044"/>
                    <a:gd name="connsiteY70" fmla="*/ 516731 h 1109662"/>
                    <a:gd name="connsiteX71" fmla="*/ 173831 w 1493044"/>
                    <a:gd name="connsiteY71" fmla="*/ 471487 h 1109662"/>
                    <a:gd name="connsiteX72" fmla="*/ 238125 w 1493044"/>
                    <a:gd name="connsiteY72" fmla="*/ 466725 h 1109662"/>
                    <a:gd name="connsiteX73" fmla="*/ 216694 w 1493044"/>
                    <a:gd name="connsiteY73" fmla="*/ 423862 h 1109662"/>
                    <a:gd name="connsiteX74" fmla="*/ 247650 w 1493044"/>
                    <a:gd name="connsiteY74" fmla="*/ 350044 h 1109662"/>
                    <a:gd name="connsiteX75" fmla="*/ 245269 w 1493044"/>
                    <a:gd name="connsiteY75" fmla="*/ 307181 h 1109662"/>
                    <a:gd name="connsiteX76" fmla="*/ 283369 w 1493044"/>
                    <a:gd name="connsiteY76" fmla="*/ 247650 h 1109662"/>
                    <a:gd name="connsiteX77" fmla="*/ 242887 w 1493044"/>
                    <a:gd name="connsiteY77" fmla="*/ 221456 h 1109662"/>
                    <a:gd name="connsiteX78" fmla="*/ 254794 w 1493044"/>
                    <a:gd name="connsiteY78" fmla="*/ 178594 h 1109662"/>
                    <a:gd name="connsiteX79" fmla="*/ 330994 w 1493044"/>
                    <a:gd name="connsiteY79" fmla="*/ 166687 h 1109662"/>
                    <a:gd name="connsiteX80" fmla="*/ 364331 w 1493044"/>
                    <a:gd name="connsiteY80" fmla="*/ 111919 h 1109662"/>
                    <a:gd name="connsiteX81" fmla="*/ 404812 w 1493044"/>
                    <a:gd name="connsiteY81" fmla="*/ 100012 h 1109662"/>
                    <a:gd name="connsiteX82" fmla="*/ 371475 w 1493044"/>
                    <a:gd name="connsiteY82" fmla="*/ 0 h 1109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1493044" h="1109662">
                      <a:moveTo>
                        <a:pt x="371475" y="0"/>
                      </a:moveTo>
                      <a:lnTo>
                        <a:pt x="488156" y="14287"/>
                      </a:lnTo>
                      <a:lnTo>
                        <a:pt x="511969" y="52387"/>
                      </a:lnTo>
                      <a:lnTo>
                        <a:pt x="561975" y="28575"/>
                      </a:lnTo>
                      <a:lnTo>
                        <a:pt x="650081" y="40481"/>
                      </a:lnTo>
                      <a:lnTo>
                        <a:pt x="638175" y="80962"/>
                      </a:lnTo>
                      <a:lnTo>
                        <a:pt x="714375" y="169069"/>
                      </a:lnTo>
                      <a:lnTo>
                        <a:pt x="819150" y="109537"/>
                      </a:lnTo>
                      <a:lnTo>
                        <a:pt x="876300" y="135731"/>
                      </a:lnTo>
                      <a:lnTo>
                        <a:pt x="919162" y="140494"/>
                      </a:lnTo>
                      <a:lnTo>
                        <a:pt x="909637" y="197644"/>
                      </a:lnTo>
                      <a:lnTo>
                        <a:pt x="954881" y="233362"/>
                      </a:lnTo>
                      <a:lnTo>
                        <a:pt x="976312" y="202406"/>
                      </a:lnTo>
                      <a:lnTo>
                        <a:pt x="1054894" y="214312"/>
                      </a:lnTo>
                      <a:lnTo>
                        <a:pt x="1119187" y="176212"/>
                      </a:lnTo>
                      <a:lnTo>
                        <a:pt x="1157287" y="216694"/>
                      </a:lnTo>
                      <a:lnTo>
                        <a:pt x="1221581" y="233362"/>
                      </a:lnTo>
                      <a:lnTo>
                        <a:pt x="1152525" y="352425"/>
                      </a:lnTo>
                      <a:lnTo>
                        <a:pt x="1250156" y="490537"/>
                      </a:lnTo>
                      <a:cubicBezTo>
                        <a:pt x="1257694" y="510638"/>
                        <a:pt x="1252506" y="504791"/>
                        <a:pt x="1259681" y="511969"/>
                      </a:cubicBezTo>
                      <a:lnTo>
                        <a:pt x="1252537" y="545306"/>
                      </a:lnTo>
                      <a:lnTo>
                        <a:pt x="1266825" y="552450"/>
                      </a:lnTo>
                      <a:lnTo>
                        <a:pt x="1285875" y="600075"/>
                      </a:lnTo>
                      <a:lnTo>
                        <a:pt x="1331119" y="569119"/>
                      </a:lnTo>
                      <a:lnTo>
                        <a:pt x="1464469" y="547687"/>
                      </a:lnTo>
                      <a:lnTo>
                        <a:pt x="1493044" y="578644"/>
                      </a:lnTo>
                      <a:lnTo>
                        <a:pt x="1443037" y="609600"/>
                      </a:lnTo>
                      <a:lnTo>
                        <a:pt x="1445419" y="626269"/>
                      </a:lnTo>
                      <a:lnTo>
                        <a:pt x="1490662" y="623887"/>
                      </a:lnTo>
                      <a:lnTo>
                        <a:pt x="1493044" y="759619"/>
                      </a:lnTo>
                      <a:lnTo>
                        <a:pt x="1407319" y="802481"/>
                      </a:lnTo>
                      <a:lnTo>
                        <a:pt x="1352550" y="835819"/>
                      </a:lnTo>
                      <a:lnTo>
                        <a:pt x="1333500" y="750094"/>
                      </a:lnTo>
                      <a:lnTo>
                        <a:pt x="1333500" y="750094"/>
                      </a:lnTo>
                      <a:lnTo>
                        <a:pt x="1297781" y="797719"/>
                      </a:lnTo>
                      <a:lnTo>
                        <a:pt x="1254919" y="828675"/>
                      </a:lnTo>
                      <a:lnTo>
                        <a:pt x="1271587" y="895350"/>
                      </a:lnTo>
                      <a:lnTo>
                        <a:pt x="1202531" y="878681"/>
                      </a:lnTo>
                      <a:lnTo>
                        <a:pt x="1133475" y="914400"/>
                      </a:lnTo>
                      <a:lnTo>
                        <a:pt x="1154906" y="1040606"/>
                      </a:lnTo>
                      <a:lnTo>
                        <a:pt x="1081087" y="1023937"/>
                      </a:lnTo>
                      <a:lnTo>
                        <a:pt x="1033462" y="1033462"/>
                      </a:lnTo>
                      <a:lnTo>
                        <a:pt x="988219" y="1109662"/>
                      </a:lnTo>
                      <a:lnTo>
                        <a:pt x="873919" y="1069181"/>
                      </a:lnTo>
                      <a:lnTo>
                        <a:pt x="878681" y="1016794"/>
                      </a:lnTo>
                      <a:lnTo>
                        <a:pt x="866775" y="997744"/>
                      </a:lnTo>
                      <a:lnTo>
                        <a:pt x="838200" y="1023937"/>
                      </a:lnTo>
                      <a:lnTo>
                        <a:pt x="788194" y="1004887"/>
                      </a:lnTo>
                      <a:lnTo>
                        <a:pt x="738187" y="985837"/>
                      </a:lnTo>
                      <a:lnTo>
                        <a:pt x="688181" y="1021556"/>
                      </a:lnTo>
                      <a:lnTo>
                        <a:pt x="685800" y="1073944"/>
                      </a:lnTo>
                      <a:lnTo>
                        <a:pt x="666750" y="983456"/>
                      </a:lnTo>
                      <a:lnTo>
                        <a:pt x="597694" y="914400"/>
                      </a:lnTo>
                      <a:lnTo>
                        <a:pt x="557212" y="928687"/>
                      </a:lnTo>
                      <a:lnTo>
                        <a:pt x="454819" y="952500"/>
                      </a:lnTo>
                      <a:lnTo>
                        <a:pt x="383381" y="700087"/>
                      </a:lnTo>
                      <a:lnTo>
                        <a:pt x="326231" y="697706"/>
                      </a:lnTo>
                      <a:lnTo>
                        <a:pt x="280987" y="714375"/>
                      </a:lnTo>
                      <a:lnTo>
                        <a:pt x="254794" y="700087"/>
                      </a:lnTo>
                      <a:lnTo>
                        <a:pt x="235744" y="750094"/>
                      </a:lnTo>
                      <a:lnTo>
                        <a:pt x="166687" y="714375"/>
                      </a:lnTo>
                      <a:lnTo>
                        <a:pt x="133350" y="726281"/>
                      </a:lnTo>
                      <a:lnTo>
                        <a:pt x="116681" y="762000"/>
                      </a:lnTo>
                      <a:lnTo>
                        <a:pt x="78581" y="726281"/>
                      </a:lnTo>
                      <a:lnTo>
                        <a:pt x="23812" y="745331"/>
                      </a:lnTo>
                      <a:lnTo>
                        <a:pt x="0" y="702469"/>
                      </a:lnTo>
                      <a:lnTo>
                        <a:pt x="35719" y="659606"/>
                      </a:lnTo>
                      <a:lnTo>
                        <a:pt x="76200" y="581025"/>
                      </a:lnTo>
                      <a:lnTo>
                        <a:pt x="116681" y="550069"/>
                      </a:lnTo>
                      <a:lnTo>
                        <a:pt x="140494" y="550069"/>
                      </a:lnTo>
                      <a:lnTo>
                        <a:pt x="185737" y="516731"/>
                      </a:lnTo>
                      <a:lnTo>
                        <a:pt x="173831" y="471487"/>
                      </a:lnTo>
                      <a:lnTo>
                        <a:pt x="238125" y="466725"/>
                      </a:lnTo>
                      <a:lnTo>
                        <a:pt x="216694" y="423862"/>
                      </a:lnTo>
                      <a:lnTo>
                        <a:pt x="247650" y="350044"/>
                      </a:lnTo>
                      <a:lnTo>
                        <a:pt x="245269" y="307181"/>
                      </a:lnTo>
                      <a:lnTo>
                        <a:pt x="283369" y="247650"/>
                      </a:lnTo>
                      <a:lnTo>
                        <a:pt x="242887" y="221456"/>
                      </a:lnTo>
                      <a:lnTo>
                        <a:pt x="254794" y="178594"/>
                      </a:lnTo>
                      <a:lnTo>
                        <a:pt x="330994" y="166687"/>
                      </a:lnTo>
                      <a:lnTo>
                        <a:pt x="364331" y="111919"/>
                      </a:lnTo>
                      <a:lnTo>
                        <a:pt x="404812" y="100012"/>
                      </a:lnTo>
                      <a:lnTo>
                        <a:pt x="371475" y="0"/>
                      </a:lnTo>
                      <a:close/>
                    </a:path>
                  </a:pathLst>
                </a:custGeom>
                <a:solidFill>
                  <a:srgbClr val="9A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Freeform 15"/>
                <p:cNvSpPr/>
                <p:nvPr/>
              </p:nvSpPr>
              <p:spPr bwMode="auto">
                <a:xfrm>
                  <a:off x="4554537" y="4071937"/>
                  <a:ext cx="1443038" cy="1371600"/>
                </a:xfrm>
                <a:custGeom>
                  <a:avLst/>
                  <a:gdLst>
                    <a:gd name="connsiteX0" fmla="*/ 240506 w 1443038"/>
                    <a:gd name="connsiteY0" fmla="*/ 28575 h 1371600"/>
                    <a:gd name="connsiteX1" fmla="*/ 376238 w 1443038"/>
                    <a:gd name="connsiteY1" fmla="*/ 0 h 1371600"/>
                    <a:gd name="connsiteX2" fmla="*/ 445294 w 1443038"/>
                    <a:gd name="connsiteY2" fmla="*/ 61913 h 1371600"/>
                    <a:gd name="connsiteX3" fmla="*/ 454819 w 1443038"/>
                    <a:gd name="connsiteY3" fmla="*/ 102394 h 1371600"/>
                    <a:gd name="connsiteX4" fmla="*/ 507206 w 1443038"/>
                    <a:gd name="connsiteY4" fmla="*/ 80963 h 1371600"/>
                    <a:gd name="connsiteX5" fmla="*/ 609600 w 1443038"/>
                    <a:gd name="connsiteY5" fmla="*/ 109538 h 1371600"/>
                    <a:gd name="connsiteX6" fmla="*/ 621506 w 1443038"/>
                    <a:gd name="connsiteY6" fmla="*/ 169069 h 1371600"/>
                    <a:gd name="connsiteX7" fmla="*/ 640556 w 1443038"/>
                    <a:gd name="connsiteY7" fmla="*/ 221457 h 1371600"/>
                    <a:gd name="connsiteX8" fmla="*/ 602456 w 1443038"/>
                    <a:gd name="connsiteY8" fmla="*/ 264319 h 1371600"/>
                    <a:gd name="connsiteX9" fmla="*/ 611981 w 1443038"/>
                    <a:gd name="connsiteY9" fmla="*/ 302419 h 1371600"/>
                    <a:gd name="connsiteX10" fmla="*/ 657225 w 1443038"/>
                    <a:gd name="connsiteY10" fmla="*/ 250032 h 1371600"/>
                    <a:gd name="connsiteX11" fmla="*/ 735806 w 1443038"/>
                    <a:gd name="connsiteY11" fmla="*/ 264319 h 1371600"/>
                    <a:gd name="connsiteX12" fmla="*/ 785813 w 1443038"/>
                    <a:gd name="connsiteY12" fmla="*/ 283369 h 1371600"/>
                    <a:gd name="connsiteX13" fmla="*/ 771525 w 1443038"/>
                    <a:gd name="connsiteY13" fmla="*/ 333375 h 1371600"/>
                    <a:gd name="connsiteX14" fmla="*/ 711994 w 1443038"/>
                    <a:gd name="connsiteY14" fmla="*/ 376238 h 1371600"/>
                    <a:gd name="connsiteX15" fmla="*/ 757238 w 1443038"/>
                    <a:gd name="connsiteY15" fmla="*/ 395288 h 1371600"/>
                    <a:gd name="connsiteX16" fmla="*/ 754856 w 1443038"/>
                    <a:gd name="connsiteY16" fmla="*/ 488157 h 1371600"/>
                    <a:gd name="connsiteX17" fmla="*/ 700088 w 1443038"/>
                    <a:gd name="connsiteY17" fmla="*/ 514350 h 1371600"/>
                    <a:gd name="connsiteX18" fmla="*/ 714375 w 1443038"/>
                    <a:gd name="connsiteY18" fmla="*/ 552450 h 1371600"/>
                    <a:gd name="connsiteX19" fmla="*/ 738188 w 1443038"/>
                    <a:gd name="connsiteY19" fmla="*/ 564357 h 1371600"/>
                    <a:gd name="connsiteX20" fmla="*/ 781050 w 1443038"/>
                    <a:gd name="connsiteY20" fmla="*/ 640557 h 1371600"/>
                    <a:gd name="connsiteX21" fmla="*/ 783431 w 1443038"/>
                    <a:gd name="connsiteY21" fmla="*/ 683419 h 1371600"/>
                    <a:gd name="connsiteX22" fmla="*/ 831056 w 1443038"/>
                    <a:gd name="connsiteY22" fmla="*/ 678657 h 1371600"/>
                    <a:gd name="connsiteX23" fmla="*/ 904875 w 1443038"/>
                    <a:gd name="connsiteY23" fmla="*/ 704850 h 1371600"/>
                    <a:gd name="connsiteX24" fmla="*/ 978694 w 1443038"/>
                    <a:gd name="connsiteY24" fmla="*/ 685800 h 1371600"/>
                    <a:gd name="connsiteX25" fmla="*/ 1004888 w 1443038"/>
                    <a:gd name="connsiteY25" fmla="*/ 692944 h 1371600"/>
                    <a:gd name="connsiteX26" fmla="*/ 1023938 w 1443038"/>
                    <a:gd name="connsiteY26" fmla="*/ 642938 h 1371600"/>
                    <a:gd name="connsiteX27" fmla="*/ 1159669 w 1443038"/>
                    <a:gd name="connsiteY27" fmla="*/ 602457 h 1371600"/>
                    <a:gd name="connsiteX28" fmla="*/ 1128713 w 1443038"/>
                    <a:gd name="connsiteY28" fmla="*/ 690563 h 1371600"/>
                    <a:gd name="connsiteX29" fmla="*/ 1176338 w 1443038"/>
                    <a:gd name="connsiteY29" fmla="*/ 702469 h 1371600"/>
                    <a:gd name="connsiteX30" fmla="*/ 1147763 w 1443038"/>
                    <a:gd name="connsiteY30" fmla="*/ 764382 h 1371600"/>
                    <a:gd name="connsiteX31" fmla="*/ 1231106 w 1443038"/>
                    <a:gd name="connsiteY31" fmla="*/ 795338 h 1371600"/>
                    <a:gd name="connsiteX32" fmla="*/ 1388269 w 1443038"/>
                    <a:gd name="connsiteY32" fmla="*/ 831057 h 1371600"/>
                    <a:gd name="connsiteX33" fmla="*/ 1395413 w 1443038"/>
                    <a:gd name="connsiteY33" fmla="*/ 864394 h 1371600"/>
                    <a:gd name="connsiteX34" fmla="*/ 1423988 w 1443038"/>
                    <a:gd name="connsiteY34" fmla="*/ 892969 h 1371600"/>
                    <a:gd name="connsiteX35" fmla="*/ 1428750 w 1443038"/>
                    <a:gd name="connsiteY35" fmla="*/ 957263 h 1371600"/>
                    <a:gd name="connsiteX36" fmla="*/ 1443038 w 1443038"/>
                    <a:gd name="connsiteY36" fmla="*/ 1028700 h 1371600"/>
                    <a:gd name="connsiteX37" fmla="*/ 1416844 w 1443038"/>
                    <a:gd name="connsiteY37" fmla="*/ 1071563 h 1371600"/>
                    <a:gd name="connsiteX38" fmla="*/ 1376363 w 1443038"/>
                    <a:gd name="connsiteY38" fmla="*/ 1095375 h 1371600"/>
                    <a:gd name="connsiteX39" fmla="*/ 1345406 w 1443038"/>
                    <a:gd name="connsiteY39" fmla="*/ 1150144 h 1371600"/>
                    <a:gd name="connsiteX40" fmla="*/ 1366838 w 1443038"/>
                    <a:gd name="connsiteY40" fmla="*/ 1235869 h 1371600"/>
                    <a:gd name="connsiteX41" fmla="*/ 1388269 w 1443038"/>
                    <a:gd name="connsiteY41" fmla="*/ 1293019 h 1371600"/>
                    <a:gd name="connsiteX42" fmla="*/ 1378744 w 1443038"/>
                    <a:gd name="connsiteY42" fmla="*/ 1316832 h 1371600"/>
                    <a:gd name="connsiteX43" fmla="*/ 1371600 w 1443038"/>
                    <a:gd name="connsiteY43" fmla="*/ 1326357 h 1371600"/>
                    <a:gd name="connsiteX44" fmla="*/ 1333500 w 1443038"/>
                    <a:gd name="connsiteY44" fmla="*/ 1364457 h 1371600"/>
                    <a:gd name="connsiteX45" fmla="*/ 1323975 w 1443038"/>
                    <a:gd name="connsiteY45" fmla="*/ 1350169 h 1371600"/>
                    <a:gd name="connsiteX46" fmla="*/ 1271588 w 1443038"/>
                    <a:gd name="connsiteY46" fmla="*/ 1340644 h 1371600"/>
                    <a:gd name="connsiteX47" fmla="*/ 1302544 w 1443038"/>
                    <a:gd name="connsiteY47" fmla="*/ 1269207 h 1371600"/>
                    <a:gd name="connsiteX48" fmla="*/ 1276350 w 1443038"/>
                    <a:gd name="connsiteY48" fmla="*/ 1262063 h 1371600"/>
                    <a:gd name="connsiteX49" fmla="*/ 1181100 w 1443038"/>
                    <a:gd name="connsiteY49" fmla="*/ 1257300 h 1371600"/>
                    <a:gd name="connsiteX50" fmla="*/ 1181100 w 1443038"/>
                    <a:gd name="connsiteY50" fmla="*/ 1304925 h 1371600"/>
                    <a:gd name="connsiteX51" fmla="*/ 1154906 w 1443038"/>
                    <a:gd name="connsiteY51" fmla="*/ 1328738 h 1371600"/>
                    <a:gd name="connsiteX52" fmla="*/ 1100138 w 1443038"/>
                    <a:gd name="connsiteY52" fmla="*/ 1269207 h 1371600"/>
                    <a:gd name="connsiteX53" fmla="*/ 1050131 w 1443038"/>
                    <a:gd name="connsiteY53" fmla="*/ 1271588 h 1371600"/>
                    <a:gd name="connsiteX54" fmla="*/ 1023938 w 1443038"/>
                    <a:gd name="connsiteY54" fmla="*/ 1293019 h 1371600"/>
                    <a:gd name="connsiteX55" fmla="*/ 900113 w 1443038"/>
                    <a:gd name="connsiteY55" fmla="*/ 1278732 h 1371600"/>
                    <a:gd name="connsiteX56" fmla="*/ 835819 w 1443038"/>
                    <a:gd name="connsiteY56" fmla="*/ 1319213 h 1371600"/>
                    <a:gd name="connsiteX57" fmla="*/ 778669 w 1443038"/>
                    <a:gd name="connsiteY57" fmla="*/ 1371600 h 1371600"/>
                    <a:gd name="connsiteX58" fmla="*/ 700088 w 1443038"/>
                    <a:gd name="connsiteY58" fmla="*/ 1343025 h 1371600"/>
                    <a:gd name="connsiteX59" fmla="*/ 714375 w 1443038"/>
                    <a:gd name="connsiteY59" fmla="*/ 1264444 h 1371600"/>
                    <a:gd name="connsiteX60" fmla="*/ 690563 w 1443038"/>
                    <a:gd name="connsiteY60" fmla="*/ 1269207 h 1371600"/>
                    <a:gd name="connsiteX61" fmla="*/ 635794 w 1443038"/>
                    <a:gd name="connsiteY61" fmla="*/ 1278732 h 1371600"/>
                    <a:gd name="connsiteX62" fmla="*/ 609600 w 1443038"/>
                    <a:gd name="connsiteY62" fmla="*/ 1214438 h 1371600"/>
                    <a:gd name="connsiteX63" fmla="*/ 557213 w 1443038"/>
                    <a:gd name="connsiteY63" fmla="*/ 1221582 h 1371600"/>
                    <a:gd name="connsiteX64" fmla="*/ 521494 w 1443038"/>
                    <a:gd name="connsiteY64" fmla="*/ 1221582 h 1371600"/>
                    <a:gd name="connsiteX65" fmla="*/ 531019 w 1443038"/>
                    <a:gd name="connsiteY65" fmla="*/ 1181100 h 1371600"/>
                    <a:gd name="connsiteX66" fmla="*/ 507206 w 1443038"/>
                    <a:gd name="connsiteY66" fmla="*/ 1176338 h 1371600"/>
                    <a:gd name="connsiteX67" fmla="*/ 431006 w 1443038"/>
                    <a:gd name="connsiteY67" fmla="*/ 1147763 h 1371600"/>
                    <a:gd name="connsiteX68" fmla="*/ 423863 w 1443038"/>
                    <a:gd name="connsiteY68" fmla="*/ 1092994 h 1371600"/>
                    <a:gd name="connsiteX69" fmla="*/ 347663 w 1443038"/>
                    <a:gd name="connsiteY69" fmla="*/ 1114425 h 1371600"/>
                    <a:gd name="connsiteX70" fmla="*/ 278606 w 1443038"/>
                    <a:gd name="connsiteY70" fmla="*/ 1083469 h 1371600"/>
                    <a:gd name="connsiteX71" fmla="*/ 261938 w 1443038"/>
                    <a:gd name="connsiteY71" fmla="*/ 1071563 h 1371600"/>
                    <a:gd name="connsiteX72" fmla="*/ 209550 w 1443038"/>
                    <a:gd name="connsiteY72" fmla="*/ 1016794 h 1371600"/>
                    <a:gd name="connsiteX73" fmla="*/ 269081 w 1443038"/>
                    <a:gd name="connsiteY73" fmla="*/ 1140619 h 1371600"/>
                    <a:gd name="connsiteX74" fmla="*/ 152400 w 1443038"/>
                    <a:gd name="connsiteY74" fmla="*/ 1154907 h 1371600"/>
                    <a:gd name="connsiteX75" fmla="*/ 71438 w 1443038"/>
                    <a:gd name="connsiteY75" fmla="*/ 1197769 h 1371600"/>
                    <a:gd name="connsiteX76" fmla="*/ 26194 w 1443038"/>
                    <a:gd name="connsiteY76" fmla="*/ 1173957 h 1371600"/>
                    <a:gd name="connsiteX77" fmla="*/ 0 w 1443038"/>
                    <a:gd name="connsiteY77" fmla="*/ 957263 h 1371600"/>
                    <a:gd name="connsiteX78" fmla="*/ 42863 w 1443038"/>
                    <a:gd name="connsiteY78" fmla="*/ 952500 h 1371600"/>
                    <a:gd name="connsiteX79" fmla="*/ 19050 w 1443038"/>
                    <a:gd name="connsiteY79" fmla="*/ 792957 h 1371600"/>
                    <a:gd name="connsiteX80" fmla="*/ 45244 w 1443038"/>
                    <a:gd name="connsiteY80" fmla="*/ 783432 h 1371600"/>
                    <a:gd name="connsiteX81" fmla="*/ 35719 w 1443038"/>
                    <a:gd name="connsiteY81" fmla="*/ 719138 h 1371600"/>
                    <a:gd name="connsiteX82" fmla="*/ 107156 w 1443038"/>
                    <a:gd name="connsiteY82" fmla="*/ 778669 h 1371600"/>
                    <a:gd name="connsiteX83" fmla="*/ 123825 w 1443038"/>
                    <a:gd name="connsiteY83" fmla="*/ 757238 h 1371600"/>
                    <a:gd name="connsiteX84" fmla="*/ 116681 w 1443038"/>
                    <a:gd name="connsiteY84" fmla="*/ 695325 h 1371600"/>
                    <a:gd name="connsiteX85" fmla="*/ 133350 w 1443038"/>
                    <a:gd name="connsiteY85" fmla="*/ 626269 h 1371600"/>
                    <a:gd name="connsiteX86" fmla="*/ 183356 w 1443038"/>
                    <a:gd name="connsiteY86" fmla="*/ 614363 h 1371600"/>
                    <a:gd name="connsiteX87" fmla="*/ 271463 w 1443038"/>
                    <a:gd name="connsiteY87" fmla="*/ 669132 h 1371600"/>
                    <a:gd name="connsiteX88" fmla="*/ 264319 w 1443038"/>
                    <a:gd name="connsiteY88" fmla="*/ 581025 h 1371600"/>
                    <a:gd name="connsiteX89" fmla="*/ 226219 w 1443038"/>
                    <a:gd name="connsiteY89" fmla="*/ 447675 h 1371600"/>
                    <a:gd name="connsiteX90" fmla="*/ 233363 w 1443038"/>
                    <a:gd name="connsiteY90" fmla="*/ 388144 h 1371600"/>
                    <a:gd name="connsiteX91" fmla="*/ 188119 w 1443038"/>
                    <a:gd name="connsiteY91" fmla="*/ 264319 h 1371600"/>
                    <a:gd name="connsiteX92" fmla="*/ 285750 w 1443038"/>
                    <a:gd name="connsiteY92" fmla="*/ 128588 h 1371600"/>
                    <a:gd name="connsiteX93" fmla="*/ 240506 w 1443038"/>
                    <a:gd name="connsiteY93" fmla="*/ 28575 h 1371600"/>
                    <a:gd name="connsiteX0" fmla="*/ 240506 w 1443038"/>
                    <a:gd name="connsiteY0" fmla="*/ 28575 h 1371600"/>
                    <a:gd name="connsiteX1" fmla="*/ 376238 w 1443038"/>
                    <a:gd name="connsiteY1" fmla="*/ 0 h 1371600"/>
                    <a:gd name="connsiteX2" fmla="*/ 445294 w 1443038"/>
                    <a:gd name="connsiteY2" fmla="*/ 61913 h 1371600"/>
                    <a:gd name="connsiteX3" fmla="*/ 454819 w 1443038"/>
                    <a:gd name="connsiteY3" fmla="*/ 102394 h 1371600"/>
                    <a:gd name="connsiteX4" fmla="*/ 507206 w 1443038"/>
                    <a:gd name="connsiteY4" fmla="*/ 80963 h 1371600"/>
                    <a:gd name="connsiteX5" fmla="*/ 609600 w 1443038"/>
                    <a:gd name="connsiteY5" fmla="*/ 109538 h 1371600"/>
                    <a:gd name="connsiteX6" fmla="*/ 621506 w 1443038"/>
                    <a:gd name="connsiteY6" fmla="*/ 169069 h 1371600"/>
                    <a:gd name="connsiteX7" fmla="*/ 640556 w 1443038"/>
                    <a:gd name="connsiteY7" fmla="*/ 221457 h 1371600"/>
                    <a:gd name="connsiteX8" fmla="*/ 602456 w 1443038"/>
                    <a:gd name="connsiteY8" fmla="*/ 264319 h 1371600"/>
                    <a:gd name="connsiteX9" fmla="*/ 611981 w 1443038"/>
                    <a:gd name="connsiteY9" fmla="*/ 302419 h 1371600"/>
                    <a:gd name="connsiteX10" fmla="*/ 657225 w 1443038"/>
                    <a:gd name="connsiteY10" fmla="*/ 250032 h 1371600"/>
                    <a:gd name="connsiteX11" fmla="*/ 735806 w 1443038"/>
                    <a:gd name="connsiteY11" fmla="*/ 264319 h 1371600"/>
                    <a:gd name="connsiteX12" fmla="*/ 785813 w 1443038"/>
                    <a:gd name="connsiteY12" fmla="*/ 283369 h 1371600"/>
                    <a:gd name="connsiteX13" fmla="*/ 771525 w 1443038"/>
                    <a:gd name="connsiteY13" fmla="*/ 333375 h 1371600"/>
                    <a:gd name="connsiteX14" fmla="*/ 711994 w 1443038"/>
                    <a:gd name="connsiteY14" fmla="*/ 376238 h 1371600"/>
                    <a:gd name="connsiteX15" fmla="*/ 757238 w 1443038"/>
                    <a:gd name="connsiteY15" fmla="*/ 395288 h 1371600"/>
                    <a:gd name="connsiteX16" fmla="*/ 754856 w 1443038"/>
                    <a:gd name="connsiteY16" fmla="*/ 488157 h 1371600"/>
                    <a:gd name="connsiteX17" fmla="*/ 700088 w 1443038"/>
                    <a:gd name="connsiteY17" fmla="*/ 514350 h 1371600"/>
                    <a:gd name="connsiteX18" fmla="*/ 714375 w 1443038"/>
                    <a:gd name="connsiteY18" fmla="*/ 552450 h 1371600"/>
                    <a:gd name="connsiteX19" fmla="*/ 738188 w 1443038"/>
                    <a:gd name="connsiteY19" fmla="*/ 564357 h 1371600"/>
                    <a:gd name="connsiteX20" fmla="*/ 781050 w 1443038"/>
                    <a:gd name="connsiteY20" fmla="*/ 640557 h 1371600"/>
                    <a:gd name="connsiteX21" fmla="*/ 783431 w 1443038"/>
                    <a:gd name="connsiteY21" fmla="*/ 683419 h 1371600"/>
                    <a:gd name="connsiteX22" fmla="*/ 831056 w 1443038"/>
                    <a:gd name="connsiteY22" fmla="*/ 678657 h 1371600"/>
                    <a:gd name="connsiteX23" fmla="*/ 904875 w 1443038"/>
                    <a:gd name="connsiteY23" fmla="*/ 704850 h 1371600"/>
                    <a:gd name="connsiteX24" fmla="*/ 978694 w 1443038"/>
                    <a:gd name="connsiteY24" fmla="*/ 685800 h 1371600"/>
                    <a:gd name="connsiteX25" fmla="*/ 1004888 w 1443038"/>
                    <a:gd name="connsiteY25" fmla="*/ 692944 h 1371600"/>
                    <a:gd name="connsiteX26" fmla="*/ 1023938 w 1443038"/>
                    <a:gd name="connsiteY26" fmla="*/ 642938 h 1371600"/>
                    <a:gd name="connsiteX27" fmla="*/ 1159669 w 1443038"/>
                    <a:gd name="connsiteY27" fmla="*/ 602457 h 1371600"/>
                    <a:gd name="connsiteX28" fmla="*/ 1128713 w 1443038"/>
                    <a:gd name="connsiteY28" fmla="*/ 690563 h 1371600"/>
                    <a:gd name="connsiteX29" fmla="*/ 1176338 w 1443038"/>
                    <a:gd name="connsiteY29" fmla="*/ 702469 h 1371600"/>
                    <a:gd name="connsiteX30" fmla="*/ 1147763 w 1443038"/>
                    <a:gd name="connsiteY30" fmla="*/ 764382 h 1371600"/>
                    <a:gd name="connsiteX31" fmla="*/ 1231106 w 1443038"/>
                    <a:gd name="connsiteY31" fmla="*/ 795338 h 1371600"/>
                    <a:gd name="connsiteX32" fmla="*/ 1388269 w 1443038"/>
                    <a:gd name="connsiteY32" fmla="*/ 831057 h 1371600"/>
                    <a:gd name="connsiteX33" fmla="*/ 1395413 w 1443038"/>
                    <a:gd name="connsiteY33" fmla="*/ 864394 h 1371600"/>
                    <a:gd name="connsiteX34" fmla="*/ 1423988 w 1443038"/>
                    <a:gd name="connsiteY34" fmla="*/ 892969 h 1371600"/>
                    <a:gd name="connsiteX35" fmla="*/ 1428750 w 1443038"/>
                    <a:gd name="connsiteY35" fmla="*/ 957263 h 1371600"/>
                    <a:gd name="connsiteX36" fmla="*/ 1443038 w 1443038"/>
                    <a:gd name="connsiteY36" fmla="*/ 1028700 h 1371600"/>
                    <a:gd name="connsiteX37" fmla="*/ 1416844 w 1443038"/>
                    <a:gd name="connsiteY37" fmla="*/ 1071563 h 1371600"/>
                    <a:gd name="connsiteX38" fmla="*/ 1376363 w 1443038"/>
                    <a:gd name="connsiteY38" fmla="*/ 1095375 h 1371600"/>
                    <a:gd name="connsiteX39" fmla="*/ 1345406 w 1443038"/>
                    <a:gd name="connsiteY39" fmla="*/ 1150144 h 1371600"/>
                    <a:gd name="connsiteX40" fmla="*/ 1366838 w 1443038"/>
                    <a:gd name="connsiteY40" fmla="*/ 1235869 h 1371600"/>
                    <a:gd name="connsiteX41" fmla="*/ 1388269 w 1443038"/>
                    <a:gd name="connsiteY41" fmla="*/ 1293019 h 1371600"/>
                    <a:gd name="connsiteX42" fmla="*/ 1378744 w 1443038"/>
                    <a:gd name="connsiteY42" fmla="*/ 1316832 h 1371600"/>
                    <a:gd name="connsiteX43" fmla="*/ 1371600 w 1443038"/>
                    <a:gd name="connsiteY43" fmla="*/ 1326357 h 1371600"/>
                    <a:gd name="connsiteX44" fmla="*/ 1333500 w 1443038"/>
                    <a:gd name="connsiteY44" fmla="*/ 1364457 h 1371600"/>
                    <a:gd name="connsiteX45" fmla="*/ 1323975 w 1443038"/>
                    <a:gd name="connsiteY45" fmla="*/ 1350169 h 1371600"/>
                    <a:gd name="connsiteX46" fmla="*/ 1271588 w 1443038"/>
                    <a:gd name="connsiteY46" fmla="*/ 1340644 h 1371600"/>
                    <a:gd name="connsiteX47" fmla="*/ 1302544 w 1443038"/>
                    <a:gd name="connsiteY47" fmla="*/ 1269207 h 1371600"/>
                    <a:gd name="connsiteX48" fmla="*/ 1276350 w 1443038"/>
                    <a:gd name="connsiteY48" fmla="*/ 1262063 h 1371600"/>
                    <a:gd name="connsiteX49" fmla="*/ 1181100 w 1443038"/>
                    <a:gd name="connsiteY49" fmla="*/ 1257300 h 1371600"/>
                    <a:gd name="connsiteX50" fmla="*/ 1181100 w 1443038"/>
                    <a:gd name="connsiteY50" fmla="*/ 1304925 h 1371600"/>
                    <a:gd name="connsiteX51" fmla="*/ 1154906 w 1443038"/>
                    <a:gd name="connsiteY51" fmla="*/ 1328738 h 1371600"/>
                    <a:gd name="connsiteX52" fmla="*/ 1100138 w 1443038"/>
                    <a:gd name="connsiteY52" fmla="*/ 1269207 h 1371600"/>
                    <a:gd name="connsiteX53" fmla="*/ 1050131 w 1443038"/>
                    <a:gd name="connsiteY53" fmla="*/ 1271588 h 1371600"/>
                    <a:gd name="connsiteX54" fmla="*/ 1023938 w 1443038"/>
                    <a:gd name="connsiteY54" fmla="*/ 1293019 h 1371600"/>
                    <a:gd name="connsiteX55" fmla="*/ 900113 w 1443038"/>
                    <a:gd name="connsiteY55" fmla="*/ 1278732 h 1371600"/>
                    <a:gd name="connsiteX56" fmla="*/ 835819 w 1443038"/>
                    <a:gd name="connsiteY56" fmla="*/ 1319213 h 1371600"/>
                    <a:gd name="connsiteX57" fmla="*/ 778669 w 1443038"/>
                    <a:gd name="connsiteY57" fmla="*/ 1371600 h 1371600"/>
                    <a:gd name="connsiteX58" fmla="*/ 700088 w 1443038"/>
                    <a:gd name="connsiteY58" fmla="*/ 1343025 h 1371600"/>
                    <a:gd name="connsiteX59" fmla="*/ 714375 w 1443038"/>
                    <a:gd name="connsiteY59" fmla="*/ 1264444 h 1371600"/>
                    <a:gd name="connsiteX60" fmla="*/ 690563 w 1443038"/>
                    <a:gd name="connsiteY60" fmla="*/ 1269207 h 1371600"/>
                    <a:gd name="connsiteX61" fmla="*/ 635794 w 1443038"/>
                    <a:gd name="connsiteY61" fmla="*/ 1278732 h 1371600"/>
                    <a:gd name="connsiteX62" fmla="*/ 609600 w 1443038"/>
                    <a:gd name="connsiteY62" fmla="*/ 1214438 h 1371600"/>
                    <a:gd name="connsiteX63" fmla="*/ 557213 w 1443038"/>
                    <a:gd name="connsiteY63" fmla="*/ 1221582 h 1371600"/>
                    <a:gd name="connsiteX64" fmla="*/ 521494 w 1443038"/>
                    <a:gd name="connsiteY64" fmla="*/ 1221582 h 1371600"/>
                    <a:gd name="connsiteX65" fmla="*/ 531019 w 1443038"/>
                    <a:gd name="connsiteY65" fmla="*/ 1181100 h 1371600"/>
                    <a:gd name="connsiteX66" fmla="*/ 507206 w 1443038"/>
                    <a:gd name="connsiteY66" fmla="*/ 1176338 h 1371600"/>
                    <a:gd name="connsiteX67" fmla="*/ 431006 w 1443038"/>
                    <a:gd name="connsiteY67" fmla="*/ 1147763 h 1371600"/>
                    <a:gd name="connsiteX68" fmla="*/ 423863 w 1443038"/>
                    <a:gd name="connsiteY68" fmla="*/ 1092994 h 1371600"/>
                    <a:gd name="connsiteX69" fmla="*/ 347663 w 1443038"/>
                    <a:gd name="connsiteY69" fmla="*/ 1114425 h 1371600"/>
                    <a:gd name="connsiteX70" fmla="*/ 278606 w 1443038"/>
                    <a:gd name="connsiteY70" fmla="*/ 1083469 h 1371600"/>
                    <a:gd name="connsiteX71" fmla="*/ 261938 w 1443038"/>
                    <a:gd name="connsiteY71" fmla="*/ 1071563 h 1371600"/>
                    <a:gd name="connsiteX72" fmla="*/ 209550 w 1443038"/>
                    <a:gd name="connsiteY72" fmla="*/ 1016794 h 1371600"/>
                    <a:gd name="connsiteX73" fmla="*/ 269081 w 1443038"/>
                    <a:gd name="connsiteY73" fmla="*/ 1140619 h 1371600"/>
                    <a:gd name="connsiteX74" fmla="*/ 152400 w 1443038"/>
                    <a:gd name="connsiteY74" fmla="*/ 1154907 h 1371600"/>
                    <a:gd name="connsiteX75" fmla="*/ 71438 w 1443038"/>
                    <a:gd name="connsiteY75" fmla="*/ 1197769 h 1371600"/>
                    <a:gd name="connsiteX76" fmla="*/ 26194 w 1443038"/>
                    <a:gd name="connsiteY76" fmla="*/ 1173957 h 1371600"/>
                    <a:gd name="connsiteX77" fmla="*/ 0 w 1443038"/>
                    <a:gd name="connsiteY77" fmla="*/ 957263 h 1371600"/>
                    <a:gd name="connsiteX78" fmla="*/ 42863 w 1443038"/>
                    <a:gd name="connsiteY78" fmla="*/ 952500 h 1371600"/>
                    <a:gd name="connsiteX79" fmla="*/ 19050 w 1443038"/>
                    <a:gd name="connsiteY79" fmla="*/ 792957 h 1371600"/>
                    <a:gd name="connsiteX80" fmla="*/ 45244 w 1443038"/>
                    <a:gd name="connsiteY80" fmla="*/ 783432 h 1371600"/>
                    <a:gd name="connsiteX81" fmla="*/ 35719 w 1443038"/>
                    <a:gd name="connsiteY81" fmla="*/ 719138 h 1371600"/>
                    <a:gd name="connsiteX82" fmla="*/ 107156 w 1443038"/>
                    <a:gd name="connsiteY82" fmla="*/ 778669 h 1371600"/>
                    <a:gd name="connsiteX83" fmla="*/ 123825 w 1443038"/>
                    <a:gd name="connsiteY83" fmla="*/ 757238 h 1371600"/>
                    <a:gd name="connsiteX84" fmla="*/ 116681 w 1443038"/>
                    <a:gd name="connsiteY84" fmla="*/ 695325 h 1371600"/>
                    <a:gd name="connsiteX85" fmla="*/ 133350 w 1443038"/>
                    <a:gd name="connsiteY85" fmla="*/ 626269 h 1371600"/>
                    <a:gd name="connsiteX86" fmla="*/ 183356 w 1443038"/>
                    <a:gd name="connsiteY86" fmla="*/ 614363 h 1371600"/>
                    <a:gd name="connsiteX87" fmla="*/ 271463 w 1443038"/>
                    <a:gd name="connsiteY87" fmla="*/ 669132 h 1371600"/>
                    <a:gd name="connsiteX88" fmla="*/ 264319 w 1443038"/>
                    <a:gd name="connsiteY88" fmla="*/ 581025 h 1371600"/>
                    <a:gd name="connsiteX89" fmla="*/ 226219 w 1443038"/>
                    <a:gd name="connsiteY89" fmla="*/ 447675 h 1371600"/>
                    <a:gd name="connsiteX90" fmla="*/ 233363 w 1443038"/>
                    <a:gd name="connsiteY90" fmla="*/ 388144 h 1371600"/>
                    <a:gd name="connsiteX91" fmla="*/ 188119 w 1443038"/>
                    <a:gd name="connsiteY91" fmla="*/ 264319 h 1371600"/>
                    <a:gd name="connsiteX92" fmla="*/ 285750 w 1443038"/>
                    <a:gd name="connsiteY92" fmla="*/ 128588 h 1371600"/>
                    <a:gd name="connsiteX93" fmla="*/ 204788 w 1443038"/>
                    <a:gd name="connsiteY93" fmla="*/ 90488 h 1371600"/>
                    <a:gd name="connsiteX94" fmla="*/ 240506 w 1443038"/>
                    <a:gd name="connsiteY94" fmla="*/ 28575 h 137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1443038" h="1371600">
                      <a:moveTo>
                        <a:pt x="240506" y="28575"/>
                      </a:moveTo>
                      <a:lnTo>
                        <a:pt x="376238" y="0"/>
                      </a:lnTo>
                      <a:lnTo>
                        <a:pt x="445294" y="61913"/>
                      </a:lnTo>
                      <a:lnTo>
                        <a:pt x="454819" y="102394"/>
                      </a:lnTo>
                      <a:lnTo>
                        <a:pt x="507206" y="80963"/>
                      </a:lnTo>
                      <a:lnTo>
                        <a:pt x="609600" y="109538"/>
                      </a:lnTo>
                      <a:lnTo>
                        <a:pt x="621506" y="169069"/>
                      </a:lnTo>
                      <a:lnTo>
                        <a:pt x="640556" y="221457"/>
                      </a:lnTo>
                      <a:lnTo>
                        <a:pt x="602456" y="264319"/>
                      </a:lnTo>
                      <a:lnTo>
                        <a:pt x="611981" y="302419"/>
                      </a:lnTo>
                      <a:lnTo>
                        <a:pt x="657225" y="250032"/>
                      </a:lnTo>
                      <a:lnTo>
                        <a:pt x="735806" y="264319"/>
                      </a:lnTo>
                      <a:lnTo>
                        <a:pt x="785813" y="283369"/>
                      </a:lnTo>
                      <a:lnTo>
                        <a:pt x="771525" y="333375"/>
                      </a:lnTo>
                      <a:lnTo>
                        <a:pt x="711994" y="376238"/>
                      </a:lnTo>
                      <a:lnTo>
                        <a:pt x="757238" y="395288"/>
                      </a:lnTo>
                      <a:lnTo>
                        <a:pt x="754856" y="488157"/>
                      </a:lnTo>
                      <a:lnTo>
                        <a:pt x="700088" y="514350"/>
                      </a:lnTo>
                      <a:lnTo>
                        <a:pt x="714375" y="552450"/>
                      </a:lnTo>
                      <a:lnTo>
                        <a:pt x="738188" y="564357"/>
                      </a:lnTo>
                      <a:lnTo>
                        <a:pt x="781050" y="640557"/>
                      </a:lnTo>
                      <a:lnTo>
                        <a:pt x="783431" y="683419"/>
                      </a:lnTo>
                      <a:lnTo>
                        <a:pt x="831056" y="678657"/>
                      </a:lnTo>
                      <a:lnTo>
                        <a:pt x="904875" y="704850"/>
                      </a:lnTo>
                      <a:lnTo>
                        <a:pt x="978694" y="685800"/>
                      </a:lnTo>
                      <a:lnTo>
                        <a:pt x="1004888" y="692944"/>
                      </a:lnTo>
                      <a:lnTo>
                        <a:pt x="1023938" y="642938"/>
                      </a:lnTo>
                      <a:lnTo>
                        <a:pt x="1159669" y="602457"/>
                      </a:lnTo>
                      <a:lnTo>
                        <a:pt x="1128713" y="690563"/>
                      </a:lnTo>
                      <a:lnTo>
                        <a:pt x="1176338" y="702469"/>
                      </a:lnTo>
                      <a:lnTo>
                        <a:pt x="1147763" y="764382"/>
                      </a:lnTo>
                      <a:lnTo>
                        <a:pt x="1231106" y="795338"/>
                      </a:lnTo>
                      <a:lnTo>
                        <a:pt x="1388269" y="831057"/>
                      </a:lnTo>
                      <a:lnTo>
                        <a:pt x="1395413" y="864394"/>
                      </a:lnTo>
                      <a:lnTo>
                        <a:pt x="1423988" y="892969"/>
                      </a:lnTo>
                      <a:lnTo>
                        <a:pt x="1428750" y="957263"/>
                      </a:lnTo>
                      <a:lnTo>
                        <a:pt x="1443038" y="1028700"/>
                      </a:lnTo>
                      <a:lnTo>
                        <a:pt x="1416844" y="1071563"/>
                      </a:lnTo>
                      <a:lnTo>
                        <a:pt x="1376363" y="1095375"/>
                      </a:lnTo>
                      <a:lnTo>
                        <a:pt x="1345406" y="1150144"/>
                      </a:lnTo>
                      <a:lnTo>
                        <a:pt x="1366838" y="1235869"/>
                      </a:lnTo>
                      <a:lnTo>
                        <a:pt x="1388269" y="1293019"/>
                      </a:lnTo>
                      <a:cubicBezTo>
                        <a:pt x="1385094" y="1300957"/>
                        <a:pt x="1382567" y="1309185"/>
                        <a:pt x="1378744" y="1316832"/>
                      </a:cubicBezTo>
                      <a:cubicBezTo>
                        <a:pt x="1376969" y="1320382"/>
                        <a:pt x="1371600" y="1326357"/>
                        <a:pt x="1371600" y="1326357"/>
                      </a:cubicBezTo>
                      <a:lnTo>
                        <a:pt x="1333500" y="1364457"/>
                      </a:lnTo>
                      <a:lnTo>
                        <a:pt x="1323975" y="1350169"/>
                      </a:lnTo>
                      <a:lnTo>
                        <a:pt x="1271588" y="1340644"/>
                      </a:lnTo>
                      <a:lnTo>
                        <a:pt x="1302544" y="1269207"/>
                      </a:lnTo>
                      <a:cubicBezTo>
                        <a:pt x="1281264" y="1261227"/>
                        <a:pt x="1290276" y="1262063"/>
                        <a:pt x="1276350" y="1262063"/>
                      </a:cubicBezTo>
                      <a:lnTo>
                        <a:pt x="1181100" y="1257300"/>
                      </a:lnTo>
                      <a:lnTo>
                        <a:pt x="1181100" y="1304925"/>
                      </a:lnTo>
                      <a:lnTo>
                        <a:pt x="1154906" y="1328738"/>
                      </a:lnTo>
                      <a:lnTo>
                        <a:pt x="1100138" y="1269207"/>
                      </a:lnTo>
                      <a:lnTo>
                        <a:pt x="1050131" y="1271588"/>
                      </a:lnTo>
                      <a:lnTo>
                        <a:pt x="1023938" y="1293019"/>
                      </a:lnTo>
                      <a:lnTo>
                        <a:pt x="900113" y="1278732"/>
                      </a:lnTo>
                      <a:lnTo>
                        <a:pt x="835819" y="1319213"/>
                      </a:lnTo>
                      <a:lnTo>
                        <a:pt x="778669" y="1371600"/>
                      </a:lnTo>
                      <a:lnTo>
                        <a:pt x="700088" y="1343025"/>
                      </a:lnTo>
                      <a:lnTo>
                        <a:pt x="714375" y="1264444"/>
                      </a:lnTo>
                      <a:lnTo>
                        <a:pt x="690563" y="1269207"/>
                      </a:lnTo>
                      <a:lnTo>
                        <a:pt x="635794" y="1278732"/>
                      </a:lnTo>
                      <a:lnTo>
                        <a:pt x="609600" y="1214438"/>
                      </a:lnTo>
                      <a:lnTo>
                        <a:pt x="557213" y="1221582"/>
                      </a:lnTo>
                      <a:lnTo>
                        <a:pt x="521494" y="1221582"/>
                      </a:lnTo>
                      <a:lnTo>
                        <a:pt x="531019" y="1181100"/>
                      </a:lnTo>
                      <a:lnTo>
                        <a:pt x="507206" y="1176338"/>
                      </a:lnTo>
                      <a:lnTo>
                        <a:pt x="431006" y="1147763"/>
                      </a:lnTo>
                      <a:lnTo>
                        <a:pt x="423863" y="1092994"/>
                      </a:lnTo>
                      <a:lnTo>
                        <a:pt x="347663" y="1114425"/>
                      </a:lnTo>
                      <a:lnTo>
                        <a:pt x="278606" y="1083469"/>
                      </a:lnTo>
                      <a:lnTo>
                        <a:pt x="261938" y="1071563"/>
                      </a:lnTo>
                      <a:lnTo>
                        <a:pt x="209550" y="1016794"/>
                      </a:lnTo>
                      <a:lnTo>
                        <a:pt x="269081" y="1140619"/>
                      </a:lnTo>
                      <a:lnTo>
                        <a:pt x="152400" y="1154907"/>
                      </a:lnTo>
                      <a:lnTo>
                        <a:pt x="71438" y="1197769"/>
                      </a:lnTo>
                      <a:lnTo>
                        <a:pt x="26194" y="1173957"/>
                      </a:lnTo>
                      <a:lnTo>
                        <a:pt x="0" y="957263"/>
                      </a:lnTo>
                      <a:lnTo>
                        <a:pt x="42863" y="952500"/>
                      </a:lnTo>
                      <a:lnTo>
                        <a:pt x="19050" y="792957"/>
                      </a:lnTo>
                      <a:cubicBezTo>
                        <a:pt x="42165" y="785252"/>
                        <a:pt x="33746" y="789180"/>
                        <a:pt x="45244" y="783432"/>
                      </a:cubicBezTo>
                      <a:lnTo>
                        <a:pt x="35719" y="719138"/>
                      </a:lnTo>
                      <a:lnTo>
                        <a:pt x="107156" y="778669"/>
                      </a:lnTo>
                      <a:lnTo>
                        <a:pt x="123825" y="757238"/>
                      </a:lnTo>
                      <a:lnTo>
                        <a:pt x="116681" y="695325"/>
                      </a:lnTo>
                      <a:lnTo>
                        <a:pt x="133350" y="626269"/>
                      </a:lnTo>
                      <a:lnTo>
                        <a:pt x="183356" y="614363"/>
                      </a:lnTo>
                      <a:lnTo>
                        <a:pt x="271463" y="669132"/>
                      </a:lnTo>
                      <a:lnTo>
                        <a:pt x="264319" y="581025"/>
                      </a:lnTo>
                      <a:lnTo>
                        <a:pt x="226219" y="447675"/>
                      </a:lnTo>
                      <a:lnTo>
                        <a:pt x="233363" y="388144"/>
                      </a:lnTo>
                      <a:lnTo>
                        <a:pt x="188119" y="264319"/>
                      </a:lnTo>
                      <a:lnTo>
                        <a:pt x="285750" y="128588"/>
                      </a:lnTo>
                      <a:cubicBezTo>
                        <a:pt x="276225" y="111125"/>
                        <a:pt x="214313" y="107951"/>
                        <a:pt x="204788" y="90488"/>
                      </a:cubicBezTo>
                      <a:lnTo>
                        <a:pt x="240506" y="28575"/>
                      </a:lnTo>
                      <a:close/>
                    </a:path>
                  </a:pathLst>
                </a:custGeom>
                <a:solidFill>
                  <a:srgbClr val="F79F57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Freeform 16"/>
                <p:cNvSpPr/>
                <p:nvPr/>
              </p:nvSpPr>
              <p:spPr bwMode="auto">
                <a:xfrm>
                  <a:off x="4227512" y="5075237"/>
                  <a:ext cx="1109662" cy="1016793"/>
                </a:xfrm>
                <a:custGeom>
                  <a:avLst/>
                  <a:gdLst>
                    <a:gd name="connsiteX0" fmla="*/ 366712 w 1109662"/>
                    <a:gd name="connsiteY0" fmla="*/ 142875 h 1016793"/>
                    <a:gd name="connsiteX1" fmla="*/ 400050 w 1109662"/>
                    <a:gd name="connsiteY1" fmla="*/ 178593 h 1016793"/>
                    <a:gd name="connsiteX2" fmla="*/ 459581 w 1109662"/>
                    <a:gd name="connsiteY2" fmla="*/ 140493 h 1016793"/>
                    <a:gd name="connsiteX3" fmla="*/ 566737 w 1109662"/>
                    <a:gd name="connsiteY3" fmla="*/ 116681 h 1016793"/>
                    <a:gd name="connsiteX4" fmla="*/ 516731 w 1109662"/>
                    <a:gd name="connsiteY4" fmla="*/ 0 h 1016793"/>
                    <a:gd name="connsiteX5" fmla="*/ 564356 w 1109662"/>
                    <a:gd name="connsiteY5" fmla="*/ 19050 h 1016793"/>
                    <a:gd name="connsiteX6" fmla="*/ 607219 w 1109662"/>
                    <a:gd name="connsiteY6" fmla="*/ 66675 h 1016793"/>
                    <a:gd name="connsiteX7" fmla="*/ 664369 w 1109662"/>
                    <a:gd name="connsiteY7" fmla="*/ 92868 h 1016793"/>
                    <a:gd name="connsiteX8" fmla="*/ 747712 w 1109662"/>
                    <a:gd name="connsiteY8" fmla="*/ 69056 h 1016793"/>
                    <a:gd name="connsiteX9" fmla="*/ 773906 w 1109662"/>
                    <a:gd name="connsiteY9" fmla="*/ 140493 h 1016793"/>
                    <a:gd name="connsiteX10" fmla="*/ 864394 w 1109662"/>
                    <a:gd name="connsiteY10" fmla="*/ 166687 h 1016793"/>
                    <a:gd name="connsiteX11" fmla="*/ 862012 w 1109662"/>
                    <a:gd name="connsiteY11" fmla="*/ 204787 h 1016793"/>
                    <a:gd name="connsiteX12" fmla="*/ 945356 w 1109662"/>
                    <a:gd name="connsiteY12" fmla="*/ 197643 h 1016793"/>
                    <a:gd name="connsiteX13" fmla="*/ 976312 w 1109662"/>
                    <a:gd name="connsiteY13" fmla="*/ 261937 h 1016793"/>
                    <a:gd name="connsiteX14" fmla="*/ 1050131 w 1109662"/>
                    <a:gd name="connsiteY14" fmla="*/ 245268 h 1016793"/>
                    <a:gd name="connsiteX15" fmla="*/ 1042987 w 1109662"/>
                    <a:gd name="connsiteY15" fmla="*/ 328612 h 1016793"/>
                    <a:gd name="connsiteX16" fmla="*/ 1073944 w 1109662"/>
                    <a:gd name="connsiteY16" fmla="*/ 335756 h 1016793"/>
                    <a:gd name="connsiteX17" fmla="*/ 1109662 w 1109662"/>
                    <a:gd name="connsiteY17" fmla="*/ 366712 h 1016793"/>
                    <a:gd name="connsiteX18" fmla="*/ 1059656 w 1109662"/>
                    <a:gd name="connsiteY18" fmla="*/ 366712 h 1016793"/>
                    <a:gd name="connsiteX19" fmla="*/ 1059656 w 1109662"/>
                    <a:gd name="connsiteY19" fmla="*/ 457200 h 1016793"/>
                    <a:gd name="connsiteX20" fmla="*/ 1054894 w 1109662"/>
                    <a:gd name="connsiteY20" fmla="*/ 478631 h 1016793"/>
                    <a:gd name="connsiteX21" fmla="*/ 1019175 w 1109662"/>
                    <a:gd name="connsiteY21" fmla="*/ 507206 h 1016793"/>
                    <a:gd name="connsiteX22" fmla="*/ 990600 w 1109662"/>
                    <a:gd name="connsiteY22" fmla="*/ 519112 h 1016793"/>
                    <a:gd name="connsiteX23" fmla="*/ 940594 w 1109662"/>
                    <a:gd name="connsiteY23" fmla="*/ 492918 h 1016793"/>
                    <a:gd name="connsiteX24" fmla="*/ 919162 w 1109662"/>
                    <a:gd name="connsiteY24" fmla="*/ 561975 h 1016793"/>
                    <a:gd name="connsiteX25" fmla="*/ 831056 w 1109662"/>
                    <a:gd name="connsiteY25" fmla="*/ 628650 h 1016793"/>
                    <a:gd name="connsiteX26" fmla="*/ 776287 w 1109662"/>
                    <a:gd name="connsiteY26" fmla="*/ 654843 h 1016793"/>
                    <a:gd name="connsiteX27" fmla="*/ 781050 w 1109662"/>
                    <a:gd name="connsiteY27" fmla="*/ 716756 h 1016793"/>
                    <a:gd name="connsiteX28" fmla="*/ 711994 w 1109662"/>
                    <a:gd name="connsiteY28" fmla="*/ 716756 h 1016793"/>
                    <a:gd name="connsiteX29" fmla="*/ 681037 w 1109662"/>
                    <a:gd name="connsiteY29" fmla="*/ 709612 h 1016793"/>
                    <a:gd name="connsiteX30" fmla="*/ 676275 w 1109662"/>
                    <a:gd name="connsiteY30" fmla="*/ 707231 h 1016793"/>
                    <a:gd name="connsiteX31" fmla="*/ 631031 w 1109662"/>
                    <a:gd name="connsiteY31" fmla="*/ 654843 h 1016793"/>
                    <a:gd name="connsiteX32" fmla="*/ 611981 w 1109662"/>
                    <a:gd name="connsiteY32" fmla="*/ 704850 h 1016793"/>
                    <a:gd name="connsiteX33" fmla="*/ 635794 w 1109662"/>
                    <a:gd name="connsiteY33" fmla="*/ 781050 h 1016793"/>
                    <a:gd name="connsiteX34" fmla="*/ 588169 w 1109662"/>
                    <a:gd name="connsiteY34" fmla="*/ 783431 h 1016793"/>
                    <a:gd name="connsiteX35" fmla="*/ 550069 w 1109662"/>
                    <a:gd name="connsiteY35" fmla="*/ 814387 h 1016793"/>
                    <a:gd name="connsiteX36" fmla="*/ 495300 w 1109662"/>
                    <a:gd name="connsiteY36" fmla="*/ 814387 h 1016793"/>
                    <a:gd name="connsiteX37" fmla="*/ 440531 w 1109662"/>
                    <a:gd name="connsiteY37" fmla="*/ 828675 h 1016793"/>
                    <a:gd name="connsiteX38" fmla="*/ 433387 w 1109662"/>
                    <a:gd name="connsiteY38" fmla="*/ 862012 h 1016793"/>
                    <a:gd name="connsiteX39" fmla="*/ 388144 w 1109662"/>
                    <a:gd name="connsiteY39" fmla="*/ 857250 h 1016793"/>
                    <a:gd name="connsiteX40" fmla="*/ 350044 w 1109662"/>
                    <a:gd name="connsiteY40" fmla="*/ 940593 h 1016793"/>
                    <a:gd name="connsiteX41" fmla="*/ 314325 w 1109662"/>
                    <a:gd name="connsiteY41" fmla="*/ 945356 h 1016793"/>
                    <a:gd name="connsiteX42" fmla="*/ 297656 w 1109662"/>
                    <a:gd name="connsiteY42" fmla="*/ 947737 h 1016793"/>
                    <a:gd name="connsiteX43" fmla="*/ 290512 w 1109662"/>
                    <a:gd name="connsiteY43" fmla="*/ 973931 h 1016793"/>
                    <a:gd name="connsiteX44" fmla="*/ 264319 w 1109662"/>
                    <a:gd name="connsiteY44" fmla="*/ 1000125 h 1016793"/>
                    <a:gd name="connsiteX45" fmla="*/ 245269 w 1109662"/>
                    <a:gd name="connsiteY45" fmla="*/ 1016793 h 1016793"/>
                    <a:gd name="connsiteX46" fmla="*/ 230981 w 1109662"/>
                    <a:gd name="connsiteY46" fmla="*/ 997743 h 1016793"/>
                    <a:gd name="connsiteX47" fmla="*/ 238125 w 1109662"/>
                    <a:gd name="connsiteY47" fmla="*/ 978693 h 1016793"/>
                    <a:gd name="connsiteX48" fmla="*/ 240506 w 1109662"/>
                    <a:gd name="connsiteY48" fmla="*/ 971550 h 1016793"/>
                    <a:gd name="connsiteX49" fmla="*/ 240506 w 1109662"/>
                    <a:gd name="connsiteY49" fmla="*/ 962025 h 1016793"/>
                    <a:gd name="connsiteX50" fmla="*/ 242887 w 1109662"/>
                    <a:gd name="connsiteY50" fmla="*/ 933450 h 1016793"/>
                    <a:gd name="connsiteX51" fmla="*/ 190500 w 1109662"/>
                    <a:gd name="connsiteY51" fmla="*/ 912018 h 1016793"/>
                    <a:gd name="connsiteX52" fmla="*/ 176212 w 1109662"/>
                    <a:gd name="connsiteY52" fmla="*/ 831056 h 1016793"/>
                    <a:gd name="connsiteX53" fmla="*/ 121444 w 1109662"/>
                    <a:gd name="connsiteY53" fmla="*/ 864393 h 1016793"/>
                    <a:gd name="connsiteX54" fmla="*/ 102394 w 1109662"/>
                    <a:gd name="connsiteY54" fmla="*/ 895350 h 1016793"/>
                    <a:gd name="connsiteX55" fmla="*/ 73819 w 1109662"/>
                    <a:gd name="connsiteY55" fmla="*/ 866775 h 1016793"/>
                    <a:gd name="connsiteX56" fmla="*/ 76200 w 1109662"/>
                    <a:gd name="connsiteY56" fmla="*/ 842962 h 1016793"/>
                    <a:gd name="connsiteX57" fmla="*/ 76200 w 1109662"/>
                    <a:gd name="connsiteY57" fmla="*/ 781050 h 1016793"/>
                    <a:gd name="connsiteX58" fmla="*/ 78581 w 1109662"/>
                    <a:gd name="connsiteY58" fmla="*/ 692943 h 1016793"/>
                    <a:gd name="connsiteX59" fmla="*/ 0 w 1109662"/>
                    <a:gd name="connsiteY59" fmla="*/ 678656 h 1016793"/>
                    <a:gd name="connsiteX60" fmla="*/ 7144 w 1109662"/>
                    <a:gd name="connsiteY60" fmla="*/ 654843 h 1016793"/>
                    <a:gd name="connsiteX61" fmla="*/ 28575 w 1109662"/>
                    <a:gd name="connsiteY61" fmla="*/ 569118 h 1016793"/>
                    <a:gd name="connsiteX62" fmla="*/ 19050 w 1109662"/>
                    <a:gd name="connsiteY62" fmla="*/ 407193 h 1016793"/>
                    <a:gd name="connsiteX63" fmla="*/ 26194 w 1109662"/>
                    <a:gd name="connsiteY63" fmla="*/ 388143 h 1016793"/>
                    <a:gd name="connsiteX64" fmla="*/ 78581 w 1109662"/>
                    <a:gd name="connsiteY64" fmla="*/ 333375 h 1016793"/>
                    <a:gd name="connsiteX65" fmla="*/ 107156 w 1109662"/>
                    <a:gd name="connsiteY65" fmla="*/ 319087 h 1016793"/>
                    <a:gd name="connsiteX66" fmla="*/ 76200 w 1109662"/>
                    <a:gd name="connsiteY66" fmla="*/ 273843 h 1016793"/>
                    <a:gd name="connsiteX67" fmla="*/ 123825 w 1109662"/>
                    <a:gd name="connsiteY67" fmla="*/ 223837 h 1016793"/>
                    <a:gd name="connsiteX68" fmla="*/ 147637 w 1109662"/>
                    <a:gd name="connsiteY68" fmla="*/ 226218 h 1016793"/>
                    <a:gd name="connsiteX69" fmla="*/ 190500 w 1109662"/>
                    <a:gd name="connsiteY69" fmla="*/ 257175 h 1016793"/>
                    <a:gd name="connsiteX70" fmla="*/ 259556 w 1109662"/>
                    <a:gd name="connsiteY70" fmla="*/ 254793 h 1016793"/>
                    <a:gd name="connsiteX71" fmla="*/ 330994 w 1109662"/>
                    <a:gd name="connsiteY71" fmla="*/ 226218 h 1016793"/>
                    <a:gd name="connsiteX72" fmla="*/ 366712 w 1109662"/>
                    <a:gd name="connsiteY72" fmla="*/ 142875 h 101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09662" h="1016793">
                      <a:moveTo>
                        <a:pt x="366712" y="142875"/>
                      </a:moveTo>
                      <a:lnTo>
                        <a:pt x="400050" y="178593"/>
                      </a:lnTo>
                      <a:lnTo>
                        <a:pt x="459581" y="140493"/>
                      </a:lnTo>
                      <a:lnTo>
                        <a:pt x="566737" y="116681"/>
                      </a:lnTo>
                      <a:lnTo>
                        <a:pt x="516731" y="0"/>
                      </a:lnTo>
                      <a:lnTo>
                        <a:pt x="564356" y="19050"/>
                      </a:lnTo>
                      <a:lnTo>
                        <a:pt x="607219" y="66675"/>
                      </a:lnTo>
                      <a:lnTo>
                        <a:pt x="664369" y="92868"/>
                      </a:lnTo>
                      <a:lnTo>
                        <a:pt x="747712" y="69056"/>
                      </a:lnTo>
                      <a:lnTo>
                        <a:pt x="773906" y="140493"/>
                      </a:lnTo>
                      <a:lnTo>
                        <a:pt x="864394" y="166687"/>
                      </a:lnTo>
                      <a:lnTo>
                        <a:pt x="862012" y="204787"/>
                      </a:lnTo>
                      <a:lnTo>
                        <a:pt x="945356" y="197643"/>
                      </a:lnTo>
                      <a:lnTo>
                        <a:pt x="976312" y="261937"/>
                      </a:lnTo>
                      <a:lnTo>
                        <a:pt x="1050131" y="245268"/>
                      </a:lnTo>
                      <a:lnTo>
                        <a:pt x="1042987" y="328612"/>
                      </a:lnTo>
                      <a:cubicBezTo>
                        <a:pt x="1067431" y="336760"/>
                        <a:pt x="1056889" y="335756"/>
                        <a:pt x="1073944" y="335756"/>
                      </a:cubicBezTo>
                      <a:lnTo>
                        <a:pt x="1109662" y="366712"/>
                      </a:lnTo>
                      <a:lnTo>
                        <a:pt x="1059656" y="366712"/>
                      </a:lnTo>
                      <a:lnTo>
                        <a:pt x="1059656" y="457200"/>
                      </a:lnTo>
                      <a:lnTo>
                        <a:pt x="1054894" y="478631"/>
                      </a:lnTo>
                      <a:lnTo>
                        <a:pt x="1019175" y="507206"/>
                      </a:lnTo>
                      <a:lnTo>
                        <a:pt x="990600" y="519112"/>
                      </a:lnTo>
                      <a:lnTo>
                        <a:pt x="940594" y="492918"/>
                      </a:lnTo>
                      <a:lnTo>
                        <a:pt x="919162" y="561975"/>
                      </a:lnTo>
                      <a:lnTo>
                        <a:pt x="831056" y="628650"/>
                      </a:lnTo>
                      <a:lnTo>
                        <a:pt x="776287" y="654843"/>
                      </a:lnTo>
                      <a:lnTo>
                        <a:pt x="781050" y="716756"/>
                      </a:lnTo>
                      <a:lnTo>
                        <a:pt x="711994" y="716756"/>
                      </a:lnTo>
                      <a:cubicBezTo>
                        <a:pt x="701662" y="714689"/>
                        <a:pt x="690917" y="713564"/>
                        <a:pt x="681037" y="709612"/>
                      </a:cubicBezTo>
                      <a:cubicBezTo>
                        <a:pt x="679389" y="708953"/>
                        <a:pt x="677862" y="708025"/>
                        <a:pt x="676275" y="707231"/>
                      </a:cubicBezTo>
                      <a:lnTo>
                        <a:pt x="631031" y="654843"/>
                      </a:lnTo>
                      <a:lnTo>
                        <a:pt x="611981" y="704850"/>
                      </a:lnTo>
                      <a:lnTo>
                        <a:pt x="635794" y="781050"/>
                      </a:lnTo>
                      <a:lnTo>
                        <a:pt x="588169" y="783431"/>
                      </a:lnTo>
                      <a:lnTo>
                        <a:pt x="550069" y="814387"/>
                      </a:lnTo>
                      <a:lnTo>
                        <a:pt x="495300" y="814387"/>
                      </a:lnTo>
                      <a:lnTo>
                        <a:pt x="440531" y="828675"/>
                      </a:lnTo>
                      <a:lnTo>
                        <a:pt x="433387" y="862012"/>
                      </a:lnTo>
                      <a:lnTo>
                        <a:pt x="388144" y="857250"/>
                      </a:lnTo>
                      <a:lnTo>
                        <a:pt x="350044" y="940593"/>
                      </a:lnTo>
                      <a:cubicBezTo>
                        <a:pt x="314253" y="944571"/>
                        <a:pt x="342124" y="941080"/>
                        <a:pt x="314325" y="945356"/>
                      </a:cubicBezTo>
                      <a:cubicBezTo>
                        <a:pt x="308778" y="946209"/>
                        <a:pt x="297656" y="947737"/>
                        <a:pt x="297656" y="947737"/>
                      </a:cubicBezTo>
                      <a:lnTo>
                        <a:pt x="290512" y="973931"/>
                      </a:lnTo>
                      <a:lnTo>
                        <a:pt x="264319" y="1000125"/>
                      </a:lnTo>
                      <a:lnTo>
                        <a:pt x="245269" y="1016793"/>
                      </a:lnTo>
                      <a:lnTo>
                        <a:pt x="230981" y="997743"/>
                      </a:lnTo>
                      <a:cubicBezTo>
                        <a:pt x="233362" y="991393"/>
                        <a:pt x="235807" y="985067"/>
                        <a:pt x="238125" y="978693"/>
                      </a:cubicBezTo>
                      <a:cubicBezTo>
                        <a:pt x="238983" y="976334"/>
                        <a:pt x="240151" y="974035"/>
                        <a:pt x="240506" y="971550"/>
                      </a:cubicBezTo>
                      <a:cubicBezTo>
                        <a:pt x="240955" y="968407"/>
                        <a:pt x="240506" y="965200"/>
                        <a:pt x="240506" y="962025"/>
                      </a:cubicBezTo>
                      <a:lnTo>
                        <a:pt x="242887" y="933450"/>
                      </a:lnTo>
                      <a:lnTo>
                        <a:pt x="190500" y="912018"/>
                      </a:lnTo>
                      <a:lnTo>
                        <a:pt x="176212" y="831056"/>
                      </a:lnTo>
                      <a:lnTo>
                        <a:pt x="121444" y="864393"/>
                      </a:lnTo>
                      <a:lnTo>
                        <a:pt x="102394" y="895350"/>
                      </a:lnTo>
                      <a:lnTo>
                        <a:pt x="73819" y="866775"/>
                      </a:lnTo>
                      <a:lnTo>
                        <a:pt x="76200" y="842962"/>
                      </a:lnTo>
                      <a:lnTo>
                        <a:pt x="76200" y="781050"/>
                      </a:lnTo>
                      <a:cubicBezTo>
                        <a:pt x="76994" y="751681"/>
                        <a:pt x="77787" y="722312"/>
                        <a:pt x="78581" y="692943"/>
                      </a:cubicBezTo>
                      <a:lnTo>
                        <a:pt x="0" y="678656"/>
                      </a:lnTo>
                      <a:lnTo>
                        <a:pt x="7144" y="654843"/>
                      </a:lnTo>
                      <a:lnTo>
                        <a:pt x="28575" y="569118"/>
                      </a:lnTo>
                      <a:lnTo>
                        <a:pt x="19050" y="407193"/>
                      </a:lnTo>
                      <a:lnTo>
                        <a:pt x="26194" y="388143"/>
                      </a:lnTo>
                      <a:lnTo>
                        <a:pt x="78581" y="333375"/>
                      </a:lnTo>
                      <a:lnTo>
                        <a:pt x="107156" y="319087"/>
                      </a:lnTo>
                      <a:lnTo>
                        <a:pt x="76200" y="273843"/>
                      </a:lnTo>
                      <a:lnTo>
                        <a:pt x="123825" y="223837"/>
                      </a:lnTo>
                      <a:lnTo>
                        <a:pt x="147637" y="226218"/>
                      </a:lnTo>
                      <a:lnTo>
                        <a:pt x="190500" y="257175"/>
                      </a:lnTo>
                      <a:lnTo>
                        <a:pt x="259556" y="254793"/>
                      </a:lnTo>
                      <a:lnTo>
                        <a:pt x="330994" y="226218"/>
                      </a:lnTo>
                      <a:lnTo>
                        <a:pt x="366712" y="142875"/>
                      </a:lnTo>
                      <a:close/>
                    </a:path>
                  </a:pathLst>
                </a:custGeom>
                <a:solidFill>
                  <a:srgbClr val="99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Freeform 17"/>
                <p:cNvSpPr/>
                <p:nvPr/>
              </p:nvSpPr>
              <p:spPr bwMode="auto">
                <a:xfrm>
                  <a:off x="3103562" y="5529262"/>
                  <a:ext cx="1335881" cy="876300"/>
                </a:xfrm>
                <a:custGeom>
                  <a:avLst/>
                  <a:gdLst>
                    <a:gd name="connsiteX0" fmla="*/ 1143000 w 1335881"/>
                    <a:gd name="connsiteY0" fmla="*/ 207169 h 876300"/>
                    <a:gd name="connsiteX1" fmla="*/ 1214437 w 1335881"/>
                    <a:gd name="connsiteY1" fmla="*/ 230982 h 876300"/>
                    <a:gd name="connsiteX2" fmla="*/ 1209675 w 1335881"/>
                    <a:gd name="connsiteY2" fmla="*/ 397669 h 876300"/>
                    <a:gd name="connsiteX3" fmla="*/ 1214437 w 1335881"/>
                    <a:gd name="connsiteY3" fmla="*/ 414338 h 876300"/>
                    <a:gd name="connsiteX4" fmla="*/ 1235869 w 1335881"/>
                    <a:gd name="connsiteY4" fmla="*/ 392907 h 876300"/>
                    <a:gd name="connsiteX5" fmla="*/ 1304925 w 1335881"/>
                    <a:gd name="connsiteY5" fmla="*/ 359569 h 876300"/>
                    <a:gd name="connsiteX6" fmla="*/ 1314450 w 1335881"/>
                    <a:gd name="connsiteY6" fmla="*/ 414338 h 876300"/>
                    <a:gd name="connsiteX7" fmla="*/ 1335881 w 1335881"/>
                    <a:gd name="connsiteY7" fmla="*/ 464344 h 876300"/>
                    <a:gd name="connsiteX8" fmla="*/ 1271587 w 1335881"/>
                    <a:gd name="connsiteY8" fmla="*/ 528638 h 876300"/>
                    <a:gd name="connsiteX9" fmla="*/ 1221581 w 1335881"/>
                    <a:gd name="connsiteY9" fmla="*/ 490538 h 876300"/>
                    <a:gd name="connsiteX10" fmla="*/ 1197769 w 1335881"/>
                    <a:gd name="connsiteY10" fmla="*/ 488157 h 876300"/>
                    <a:gd name="connsiteX11" fmla="*/ 1200150 w 1335881"/>
                    <a:gd name="connsiteY11" fmla="*/ 533400 h 876300"/>
                    <a:gd name="connsiteX12" fmla="*/ 1121569 w 1335881"/>
                    <a:gd name="connsiteY12" fmla="*/ 585788 h 876300"/>
                    <a:gd name="connsiteX13" fmla="*/ 1095375 w 1335881"/>
                    <a:gd name="connsiteY13" fmla="*/ 635794 h 876300"/>
                    <a:gd name="connsiteX14" fmla="*/ 1078706 w 1335881"/>
                    <a:gd name="connsiteY14" fmla="*/ 671513 h 876300"/>
                    <a:gd name="connsiteX15" fmla="*/ 1154906 w 1335881"/>
                    <a:gd name="connsiteY15" fmla="*/ 711994 h 876300"/>
                    <a:gd name="connsiteX16" fmla="*/ 1092994 w 1335881"/>
                    <a:gd name="connsiteY16" fmla="*/ 719138 h 876300"/>
                    <a:gd name="connsiteX17" fmla="*/ 1019175 w 1335881"/>
                    <a:gd name="connsiteY17" fmla="*/ 764382 h 876300"/>
                    <a:gd name="connsiteX18" fmla="*/ 990600 w 1335881"/>
                    <a:gd name="connsiteY18" fmla="*/ 785813 h 876300"/>
                    <a:gd name="connsiteX19" fmla="*/ 926306 w 1335881"/>
                    <a:gd name="connsiteY19" fmla="*/ 795338 h 876300"/>
                    <a:gd name="connsiteX20" fmla="*/ 854869 w 1335881"/>
                    <a:gd name="connsiteY20" fmla="*/ 804863 h 876300"/>
                    <a:gd name="connsiteX21" fmla="*/ 845344 w 1335881"/>
                    <a:gd name="connsiteY21" fmla="*/ 876300 h 876300"/>
                    <a:gd name="connsiteX22" fmla="*/ 800100 w 1335881"/>
                    <a:gd name="connsiteY22" fmla="*/ 869157 h 876300"/>
                    <a:gd name="connsiteX23" fmla="*/ 769144 w 1335881"/>
                    <a:gd name="connsiteY23" fmla="*/ 859632 h 876300"/>
                    <a:gd name="connsiteX24" fmla="*/ 733425 w 1335881"/>
                    <a:gd name="connsiteY24" fmla="*/ 840582 h 876300"/>
                    <a:gd name="connsiteX25" fmla="*/ 714375 w 1335881"/>
                    <a:gd name="connsiteY25" fmla="*/ 802482 h 876300"/>
                    <a:gd name="connsiteX26" fmla="*/ 678656 w 1335881"/>
                    <a:gd name="connsiteY26" fmla="*/ 802482 h 876300"/>
                    <a:gd name="connsiteX27" fmla="*/ 592931 w 1335881"/>
                    <a:gd name="connsiteY27" fmla="*/ 833438 h 876300"/>
                    <a:gd name="connsiteX28" fmla="*/ 538162 w 1335881"/>
                    <a:gd name="connsiteY28" fmla="*/ 826294 h 876300"/>
                    <a:gd name="connsiteX29" fmla="*/ 495300 w 1335881"/>
                    <a:gd name="connsiteY29" fmla="*/ 840582 h 876300"/>
                    <a:gd name="connsiteX30" fmla="*/ 476250 w 1335881"/>
                    <a:gd name="connsiteY30" fmla="*/ 819150 h 876300"/>
                    <a:gd name="connsiteX31" fmla="*/ 466725 w 1335881"/>
                    <a:gd name="connsiteY31" fmla="*/ 809625 h 876300"/>
                    <a:gd name="connsiteX32" fmla="*/ 438150 w 1335881"/>
                    <a:gd name="connsiteY32" fmla="*/ 790575 h 876300"/>
                    <a:gd name="connsiteX33" fmla="*/ 438150 w 1335881"/>
                    <a:gd name="connsiteY33" fmla="*/ 754857 h 876300"/>
                    <a:gd name="connsiteX34" fmla="*/ 414337 w 1335881"/>
                    <a:gd name="connsiteY34" fmla="*/ 721519 h 876300"/>
                    <a:gd name="connsiteX35" fmla="*/ 366712 w 1335881"/>
                    <a:gd name="connsiteY35" fmla="*/ 752475 h 876300"/>
                    <a:gd name="connsiteX36" fmla="*/ 323850 w 1335881"/>
                    <a:gd name="connsiteY36" fmla="*/ 750094 h 876300"/>
                    <a:gd name="connsiteX37" fmla="*/ 259556 w 1335881"/>
                    <a:gd name="connsiteY37" fmla="*/ 747713 h 876300"/>
                    <a:gd name="connsiteX38" fmla="*/ 319087 w 1335881"/>
                    <a:gd name="connsiteY38" fmla="*/ 745332 h 876300"/>
                    <a:gd name="connsiteX39" fmla="*/ 204787 w 1335881"/>
                    <a:gd name="connsiteY39" fmla="*/ 814388 h 876300"/>
                    <a:gd name="connsiteX40" fmla="*/ 209550 w 1335881"/>
                    <a:gd name="connsiteY40" fmla="*/ 776288 h 876300"/>
                    <a:gd name="connsiteX41" fmla="*/ 195262 w 1335881"/>
                    <a:gd name="connsiteY41" fmla="*/ 769144 h 876300"/>
                    <a:gd name="connsiteX42" fmla="*/ 150019 w 1335881"/>
                    <a:gd name="connsiteY42" fmla="*/ 797719 h 876300"/>
                    <a:gd name="connsiteX43" fmla="*/ 114300 w 1335881"/>
                    <a:gd name="connsiteY43" fmla="*/ 771525 h 876300"/>
                    <a:gd name="connsiteX44" fmla="*/ 71437 w 1335881"/>
                    <a:gd name="connsiteY44" fmla="*/ 731044 h 876300"/>
                    <a:gd name="connsiteX45" fmla="*/ 42862 w 1335881"/>
                    <a:gd name="connsiteY45" fmla="*/ 633413 h 876300"/>
                    <a:gd name="connsiteX46" fmla="*/ 50006 w 1335881"/>
                    <a:gd name="connsiteY46" fmla="*/ 545307 h 876300"/>
                    <a:gd name="connsiteX47" fmla="*/ 57150 w 1335881"/>
                    <a:gd name="connsiteY47" fmla="*/ 526257 h 876300"/>
                    <a:gd name="connsiteX48" fmla="*/ 61912 w 1335881"/>
                    <a:gd name="connsiteY48" fmla="*/ 519113 h 876300"/>
                    <a:gd name="connsiteX49" fmla="*/ 64294 w 1335881"/>
                    <a:gd name="connsiteY49" fmla="*/ 511969 h 876300"/>
                    <a:gd name="connsiteX50" fmla="*/ 66675 w 1335881"/>
                    <a:gd name="connsiteY50" fmla="*/ 500063 h 876300"/>
                    <a:gd name="connsiteX51" fmla="*/ 47625 w 1335881"/>
                    <a:gd name="connsiteY51" fmla="*/ 369094 h 876300"/>
                    <a:gd name="connsiteX52" fmla="*/ 0 w 1335881"/>
                    <a:gd name="connsiteY52" fmla="*/ 333375 h 876300"/>
                    <a:gd name="connsiteX53" fmla="*/ 116681 w 1335881"/>
                    <a:gd name="connsiteY53" fmla="*/ 159544 h 876300"/>
                    <a:gd name="connsiteX54" fmla="*/ 288131 w 1335881"/>
                    <a:gd name="connsiteY54" fmla="*/ 111919 h 876300"/>
                    <a:gd name="connsiteX55" fmla="*/ 409575 w 1335881"/>
                    <a:gd name="connsiteY55" fmla="*/ 95250 h 876300"/>
                    <a:gd name="connsiteX56" fmla="*/ 431006 w 1335881"/>
                    <a:gd name="connsiteY56" fmla="*/ 66675 h 876300"/>
                    <a:gd name="connsiteX57" fmla="*/ 421481 w 1335881"/>
                    <a:gd name="connsiteY57" fmla="*/ 0 h 876300"/>
                    <a:gd name="connsiteX58" fmla="*/ 447675 w 1335881"/>
                    <a:gd name="connsiteY58" fmla="*/ 0 h 876300"/>
                    <a:gd name="connsiteX59" fmla="*/ 483394 w 1335881"/>
                    <a:gd name="connsiteY59" fmla="*/ 30957 h 876300"/>
                    <a:gd name="connsiteX60" fmla="*/ 538162 w 1335881"/>
                    <a:gd name="connsiteY60" fmla="*/ 121444 h 876300"/>
                    <a:gd name="connsiteX61" fmla="*/ 581025 w 1335881"/>
                    <a:gd name="connsiteY61" fmla="*/ 130969 h 876300"/>
                    <a:gd name="connsiteX62" fmla="*/ 602456 w 1335881"/>
                    <a:gd name="connsiteY62" fmla="*/ 214313 h 876300"/>
                    <a:gd name="connsiteX63" fmla="*/ 623887 w 1335881"/>
                    <a:gd name="connsiteY63" fmla="*/ 221457 h 876300"/>
                    <a:gd name="connsiteX64" fmla="*/ 714375 w 1335881"/>
                    <a:gd name="connsiteY64" fmla="*/ 188119 h 876300"/>
                    <a:gd name="connsiteX65" fmla="*/ 850106 w 1335881"/>
                    <a:gd name="connsiteY65" fmla="*/ 223838 h 876300"/>
                    <a:gd name="connsiteX66" fmla="*/ 850106 w 1335881"/>
                    <a:gd name="connsiteY66" fmla="*/ 250032 h 876300"/>
                    <a:gd name="connsiteX67" fmla="*/ 835819 w 1335881"/>
                    <a:gd name="connsiteY67" fmla="*/ 290513 h 876300"/>
                    <a:gd name="connsiteX68" fmla="*/ 909637 w 1335881"/>
                    <a:gd name="connsiteY68" fmla="*/ 271463 h 876300"/>
                    <a:gd name="connsiteX69" fmla="*/ 926306 w 1335881"/>
                    <a:gd name="connsiteY69" fmla="*/ 292894 h 876300"/>
                    <a:gd name="connsiteX70" fmla="*/ 985837 w 1335881"/>
                    <a:gd name="connsiteY70" fmla="*/ 300038 h 876300"/>
                    <a:gd name="connsiteX71" fmla="*/ 1002506 w 1335881"/>
                    <a:gd name="connsiteY71" fmla="*/ 230982 h 876300"/>
                    <a:gd name="connsiteX72" fmla="*/ 1038225 w 1335881"/>
                    <a:gd name="connsiteY72" fmla="*/ 252413 h 876300"/>
                    <a:gd name="connsiteX73" fmla="*/ 1143000 w 1335881"/>
                    <a:gd name="connsiteY73" fmla="*/ 207169 h 876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1335881" h="876300">
                      <a:moveTo>
                        <a:pt x="1143000" y="207169"/>
                      </a:moveTo>
                      <a:lnTo>
                        <a:pt x="1214437" y="230982"/>
                      </a:lnTo>
                      <a:lnTo>
                        <a:pt x="1209675" y="397669"/>
                      </a:lnTo>
                      <a:lnTo>
                        <a:pt x="1214437" y="414338"/>
                      </a:lnTo>
                      <a:lnTo>
                        <a:pt x="1235869" y="392907"/>
                      </a:lnTo>
                      <a:lnTo>
                        <a:pt x="1304925" y="359569"/>
                      </a:lnTo>
                      <a:lnTo>
                        <a:pt x="1314450" y="414338"/>
                      </a:lnTo>
                      <a:lnTo>
                        <a:pt x="1335881" y="464344"/>
                      </a:lnTo>
                      <a:lnTo>
                        <a:pt x="1271587" y="528638"/>
                      </a:lnTo>
                      <a:lnTo>
                        <a:pt x="1221581" y="490538"/>
                      </a:lnTo>
                      <a:lnTo>
                        <a:pt x="1197769" y="488157"/>
                      </a:lnTo>
                      <a:lnTo>
                        <a:pt x="1200150" y="533400"/>
                      </a:lnTo>
                      <a:lnTo>
                        <a:pt x="1121569" y="585788"/>
                      </a:lnTo>
                      <a:lnTo>
                        <a:pt x="1095375" y="635794"/>
                      </a:lnTo>
                      <a:lnTo>
                        <a:pt x="1078706" y="671513"/>
                      </a:lnTo>
                      <a:lnTo>
                        <a:pt x="1154906" y="711994"/>
                      </a:lnTo>
                      <a:lnTo>
                        <a:pt x="1092994" y="719138"/>
                      </a:lnTo>
                      <a:lnTo>
                        <a:pt x="1019175" y="764382"/>
                      </a:lnTo>
                      <a:lnTo>
                        <a:pt x="990600" y="785813"/>
                      </a:lnTo>
                      <a:lnTo>
                        <a:pt x="926306" y="795338"/>
                      </a:lnTo>
                      <a:lnTo>
                        <a:pt x="854869" y="804863"/>
                      </a:lnTo>
                      <a:lnTo>
                        <a:pt x="845344" y="876300"/>
                      </a:lnTo>
                      <a:lnTo>
                        <a:pt x="800100" y="869157"/>
                      </a:lnTo>
                      <a:cubicBezTo>
                        <a:pt x="774076" y="858748"/>
                        <a:pt x="784836" y="859632"/>
                        <a:pt x="769144" y="859632"/>
                      </a:cubicBezTo>
                      <a:lnTo>
                        <a:pt x="733425" y="840582"/>
                      </a:lnTo>
                      <a:lnTo>
                        <a:pt x="714375" y="802482"/>
                      </a:lnTo>
                      <a:lnTo>
                        <a:pt x="678656" y="802482"/>
                      </a:lnTo>
                      <a:lnTo>
                        <a:pt x="592931" y="833438"/>
                      </a:lnTo>
                      <a:cubicBezTo>
                        <a:pt x="555885" y="824176"/>
                        <a:pt x="574174" y="826294"/>
                        <a:pt x="538162" y="826294"/>
                      </a:cubicBezTo>
                      <a:lnTo>
                        <a:pt x="495300" y="840582"/>
                      </a:lnTo>
                      <a:cubicBezTo>
                        <a:pt x="470997" y="806556"/>
                        <a:pt x="493574" y="834000"/>
                        <a:pt x="476250" y="819150"/>
                      </a:cubicBezTo>
                      <a:cubicBezTo>
                        <a:pt x="472841" y="816228"/>
                        <a:pt x="466725" y="809625"/>
                        <a:pt x="466725" y="809625"/>
                      </a:cubicBezTo>
                      <a:lnTo>
                        <a:pt x="438150" y="790575"/>
                      </a:lnTo>
                      <a:lnTo>
                        <a:pt x="438150" y="754857"/>
                      </a:lnTo>
                      <a:lnTo>
                        <a:pt x="414337" y="721519"/>
                      </a:lnTo>
                      <a:lnTo>
                        <a:pt x="366712" y="752475"/>
                      </a:lnTo>
                      <a:lnTo>
                        <a:pt x="323850" y="750094"/>
                      </a:lnTo>
                      <a:lnTo>
                        <a:pt x="259556" y="747713"/>
                      </a:lnTo>
                      <a:lnTo>
                        <a:pt x="319087" y="745332"/>
                      </a:lnTo>
                      <a:lnTo>
                        <a:pt x="204787" y="814388"/>
                      </a:lnTo>
                      <a:lnTo>
                        <a:pt x="209550" y="776288"/>
                      </a:lnTo>
                      <a:lnTo>
                        <a:pt x="195262" y="769144"/>
                      </a:lnTo>
                      <a:lnTo>
                        <a:pt x="150019" y="797719"/>
                      </a:lnTo>
                      <a:lnTo>
                        <a:pt x="114300" y="771525"/>
                      </a:lnTo>
                      <a:lnTo>
                        <a:pt x="71437" y="731044"/>
                      </a:lnTo>
                      <a:lnTo>
                        <a:pt x="42862" y="633413"/>
                      </a:lnTo>
                      <a:lnTo>
                        <a:pt x="50006" y="545307"/>
                      </a:lnTo>
                      <a:cubicBezTo>
                        <a:pt x="52387" y="538957"/>
                        <a:pt x="54344" y="532431"/>
                        <a:pt x="57150" y="526257"/>
                      </a:cubicBezTo>
                      <a:cubicBezTo>
                        <a:pt x="58334" y="523652"/>
                        <a:pt x="60632" y="521673"/>
                        <a:pt x="61912" y="519113"/>
                      </a:cubicBezTo>
                      <a:cubicBezTo>
                        <a:pt x="63035" y="516868"/>
                        <a:pt x="63685" y="514404"/>
                        <a:pt x="64294" y="511969"/>
                      </a:cubicBezTo>
                      <a:cubicBezTo>
                        <a:pt x="65276" y="508043"/>
                        <a:pt x="66675" y="500063"/>
                        <a:pt x="66675" y="500063"/>
                      </a:cubicBezTo>
                      <a:lnTo>
                        <a:pt x="47625" y="369094"/>
                      </a:lnTo>
                      <a:lnTo>
                        <a:pt x="0" y="333375"/>
                      </a:lnTo>
                      <a:lnTo>
                        <a:pt x="116681" y="159544"/>
                      </a:lnTo>
                      <a:lnTo>
                        <a:pt x="288131" y="111919"/>
                      </a:lnTo>
                      <a:lnTo>
                        <a:pt x="409575" y="95250"/>
                      </a:lnTo>
                      <a:lnTo>
                        <a:pt x="431006" y="66675"/>
                      </a:lnTo>
                      <a:lnTo>
                        <a:pt x="421481" y="0"/>
                      </a:lnTo>
                      <a:lnTo>
                        <a:pt x="447675" y="0"/>
                      </a:lnTo>
                      <a:lnTo>
                        <a:pt x="483394" y="30957"/>
                      </a:lnTo>
                      <a:lnTo>
                        <a:pt x="538162" y="121444"/>
                      </a:lnTo>
                      <a:lnTo>
                        <a:pt x="581025" y="130969"/>
                      </a:lnTo>
                      <a:lnTo>
                        <a:pt x="602456" y="214313"/>
                      </a:lnTo>
                      <a:lnTo>
                        <a:pt x="623887" y="221457"/>
                      </a:lnTo>
                      <a:lnTo>
                        <a:pt x="714375" y="188119"/>
                      </a:lnTo>
                      <a:lnTo>
                        <a:pt x="850106" y="223838"/>
                      </a:lnTo>
                      <a:lnTo>
                        <a:pt x="850106" y="250032"/>
                      </a:lnTo>
                      <a:lnTo>
                        <a:pt x="835819" y="290513"/>
                      </a:lnTo>
                      <a:lnTo>
                        <a:pt x="909637" y="271463"/>
                      </a:lnTo>
                      <a:lnTo>
                        <a:pt x="926306" y="292894"/>
                      </a:lnTo>
                      <a:lnTo>
                        <a:pt x="985837" y="300038"/>
                      </a:lnTo>
                      <a:lnTo>
                        <a:pt x="1002506" y="230982"/>
                      </a:lnTo>
                      <a:lnTo>
                        <a:pt x="1038225" y="252413"/>
                      </a:lnTo>
                      <a:lnTo>
                        <a:pt x="1143000" y="207169"/>
                      </a:lnTo>
                      <a:close/>
                    </a:path>
                  </a:pathLst>
                </a:custGeom>
                <a:solidFill>
                  <a:srgbClr val="F79F57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Freeform 18"/>
                <p:cNvSpPr/>
                <p:nvPr/>
              </p:nvSpPr>
              <p:spPr bwMode="auto">
                <a:xfrm>
                  <a:off x="2889250" y="4756150"/>
                  <a:ext cx="1383507" cy="1090613"/>
                </a:xfrm>
                <a:custGeom>
                  <a:avLst/>
                  <a:gdLst>
                    <a:gd name="connsiteX0" fmla="*/ 1378744 w 1383507"/>
                    <a:gd name="connsiteY0" fmla="*/ 735806 h 1090613"/>
                    <a:gd name="connsiteX1" fmla="*/ 1383507 w 1383507"/>
                    <a:gd name="connsiteY1" fmla="*/ 907256 h 1090613"/>
                    <a:gd name="connsiteX2" fmla="*/ 1350169 w 1383507"/>
                    <a:gd name="connsiteY2" fmla="*/ 1004888 h 1090613"/>
                    <a:gd name="connsiteX3" fmla="*/ 1254919 w 1383507"/>
                    <a:gd name="connsiteY3" fmla="*/ 1038225 h 1090613"/>
                    <a:gd name="connsiteX4" fmla="*/ 1226344 w 1383507"/>
                    <a:gd name="connsiteY4" fmla="*/ 1023938 h 1090613"/>
                    <a:gd name="connsiteX5" fmla="*/ 1207294 w 1383507"/>
                    <a:gd name="connsiteY5" fmla="*/ 1090613 h 1090613"/>
                    <a:gd name="connsiteX6" fmla="*/ 1131094 w 1383507"/>
                    <a:gd name="connsiteY6" fmla="*/ 1083469 h 1090613"/>
                    <a:gd name="connsiteX7" fmla="*/ 1112044 w 1383507"/>
                    <a:gd name="connsiteY7" fmla="*/ 1057275 h 1090613"/>
                    <a:gd name="connsiteX8" fmla="*/ 1038225 w 1383507"/>
                    <a:gd name="connsiteY8" fmla="*/ 1076325 h 1090613"/>
                    <a:gd name="connsiteX9" fmla="*/ 1050132 w 1383507"/>
                    <a:gd name="connsiteY9" fmla="*/ 1009650 h 1090613"/>
                    <a:gd name="connsiteX10" fmla="*/ 926307 w 1383507"/>
                    <a:gd name="connsiteY10" fmla="*/ 983456 h 1090613"/>
                    <a:gd name="connsiteX11" fmla="*/ 828675 w 1383507"/>
                    <a:gd name="connsiteY11" fmla="*/ 1012031 h 1090613"/>
                    <a:gd name="connsiteX12" fmla="*/ 804863 w 1383507"/>
                    <a:gd name="connsiteY12" fmla="*/ 969169 h 1090613"/>
                    <a:gd name="connsiteX13" fmla="*/ 778669 w 1383507"/>
                    <a:gd name="connsiteY13" fmla="*/ 919163 h 1090613"/>
                    <a:gd name="connsiteX14" fmla="*/ 738188 w 1383507"/>
                    <a:gd name="connsiteY14" fmla="*/ 909638 h 1090613"/>
                    <a:gd name="connsiteX15" fmla="*/ 721519 w 1383507"/>
                    <a:gd name="connsiteY15" fmla="*/ 859631 h 1090613"/>
                    <a:gd name="connsiteX16" fmla="*/ 673894 w 1383507"/>
                    <a:gd name="connsiteY16" fmla="*/ 795338 h 1090613"/>
                    <a:gd name="connsiteX17" fmla="*/ 650082 w 1383507"/>
                    <a:gd name="connsiteY17" fmla="*/ 783431 h 1090613"/>
                    <a:gd name="connsiteX18" fmla="*/ 650082 w 1383507"/>
                    <a:gd name="connsiteY18" fmla="*/ 838200 h 1090613"/>
                    <a:gd name="connsiteX19" fmla="*/ 628650 w 1383507"/>
                    <a:gd name="connsiteY19" fmla="*/ 883444 h 1090613"/>
                    <a:gd name="connsiteX20" fmla="*/ 535782 w 1383507"/>
                    <a:gd name="connsiteY20" fmla="*/ 895350 h 1090613"/>
                    <a:gd name="connsiteX21" fmla="*/ 378619 w 1383507"/>
                    <a:gd name="connsiteY21" fmla="*/ 923925 h 1090613"/>
                    <a:gd name="connsiteX22" fmla="*/ 316707 w 1383507"/>
                    <a:gd name="connsiteY22" fmla="*/ 942975 h 1090613"/>
                    <a:gd name="connsiteX23" fmla="*/ 216694 w 1383507"/>
                    <a:gd name="connsiteY23" fmla="*/ 895350 h 1090613"/>
                    <a:gd name="connsiteX24" fmla="*/ 161925 w 1383507"/>
                    <a:gd name="connsiteY24" fmla="*/ 890588 h 1090613"/>
                    <a:gd name="connsiteX25" fmla="*/ 140494 w 1383507"/>
                    <a:gd name="connsiteY25" fmla="*/ 888206 h 1090613"/>
                    <a:gd name="connsiteX26" fmla="*/ 104775 w 1383507"/>
                    <a:gd name="connsiteY26" fmla="*/ 842963 h 1090613"/>
                    <a:gd name="connsiteX27" fmla="*/ 45244 w 1383507"/>
                    <a:gd name="connsiteY27" fmla="*/ 773906 h 1090613"/>
                    <a:gd name="connsiteX28" fmla="*/ 78582 w 1383507"/>
                    <a:gd name="connsiteY28" fmla="*/ 733425 h 1090613"/>
                    <a:gd name="connsiteX29" fmla="*/ 123825 w 1383507"/>
                    <a:gd name="connsiteY29" fmla="*/ 702469 h 1090613"/>
                    <a:gd name="connsiteX30" fmla="*/ 54769 w 1383507"/>
                    <a:gd name="connsiteY30" fmla="*/ 654844 h 1090613"/>
                    <a:gd name="connsiteX31" fmla="*/ 33338 w 1383507"/>
                    <a:gd name="connsiteY31" fmla="*/ 676275 h 1090613"/>
                    <a:gd name="connsiteX32" fmla="*/ 47625 w 1383507"/>
                    <a:gd name="connsiteY32" fmla="*/ 692944 h 1090613"/>
                    <a:gd name="connsiteX33" fmla="*/ 52388 w 1383507"/>
                    <a:gd name="connsiteY33" fmla="*/ 702469 h 1090613"/>
                    <a:gd name="connsiteX34" fmla="*/ 38100 w 1383507"/>
                    <a:gd name="connsiteY34" fmla="*/ 714375 h 1090613"/>
                    <a:gd name="connsiteX35" fmla="*/ 14288 w 1383507"/>
                    <a:gd name="connsiteY35" fmla="*/ 740569 h 1090613"/>
                    <a:gd name="connsiteX36" fmla="*/ 11907 w 1383507"/>
                    <a:gd name="connsiteY36" fmla="*/ 678656 h 1090613"/>
                    <a:gd name="connsiteX37" fmla="*/ 0 w 1383507"/>
                    <a:gd name="connsiteY37" fmla="*/ 592931 h 1090613"/>
                    <a:gd name="connsiteX38" fmla="*/ 50007 w 1383507"/>
                    <a:gd name="connsiteY38" fmla="*/ 585788 h 1090613"/>
                    <a:gd name="connsiteX39" fmla="*/ 57150 w 1383507"/>
                    <a:gd name="connsiteY39" fmla="*/ 531019 h 1090613"/>
                    <a:gd name="connsiteX40" fmla="*/ 123825 w 1383507"/>
                    <a:gd name="connsiteY40" fmla="*/ 454819 h 1090613"/>
                    <a:gd name="connsiteX41" fmla="*/ 78582 w 1383507"/>
                    <a:gd name="connsiteY41" fmla="*/ 450056 h 1090613"/>
                    <a:gd name="connsiteX42" fmla="*/ 66675 w 1383507"/>
                    <a:gd name="connsiteY42" fmla="*/ 419100 h 1090613"/>
                    <a:gd name="connsiteX43" fmla="*/ 159544 w 1383507"/>
                    <a:gd name="connsiteY43" fmla="*/ 333375 h 1090613"/>
                    <a:gd name="connsiteX44" fmla="*/ 295275 w 1383507"/>
                    <a:gd name="connsiteY44" fmla="*/ 188119 h 1090613"/>
                    <a:gd name="connsiteX45" fmla="*/ 302419 w 1383507"/>
                    <a:gd name="connsiteY45" fmla="*/ 121444 h 1090613"/>
                    <a:gd name="connsiteX46" fmla="*/ 454819 w 1383507"/>
                    <a:gd name="connsiteY46" fmla="*/ 33338 h 1090613"/>
                    <a:gd name="connsiteX47" fmla="*/ 569119 w 1383507"/>
                    <a:gd name="connsiteY47" fmla="*/ 0 h 1090613"/>
                    <a:gd name="connsiteX48" fmla="*/ 602457 w 1383507"/>
                    <a:gd name="connsiteY48" fmla="*/ 26194 h 1090613"/>
                    <a:gd name="connsiteX49" fmla="*/ 597694 w 1383507"/>
                    <a:gd name="connsiteY49" fmla="*/ 102394 h 1090613"/>
                    <a:gd name="connsiteX50" fmla="*/ 623888 w 1383507"/>
                    <a:gd name="connsiteY50" fmla="*/ 100013 h 1090613"/>
                    <a:gd name="connsiteX51" fmla="*/ 652463 w 1383507"/>
                    <a:gd name="connsiteY51" fmla="*/ 73819 h 1090613"/>
                    <a:gd name="connsiteX52" fmla="*/ 683419 w 1383507"/>
                    <a:gd name="connsiteY52" fmla="*/ 97631 h 1090613"/>
                    <a:gd name="connsiteX53" fmla="*/ 773907 w 1383507"/>
                    <a:gd name="connsiteY53" fmla="*/ 21431 h 1090613"/>
                    <a:gd name="connsiteX54" fmla="*/ 797719 w 1383507"/>
                    <a:gd name="connsiteY54" fmla="*/ 30956 h 1090613"/>
                    <a:gd name="connsiteX55" fmla="*/ 812007 w 1383507"/>
                    <a:gd name="connsiteY55" fmla="*/ 80963 h 1090613"/>
                    <a:gd name="connsiteX56" fmla="*/ 890588 w 1383507"/>
                    <a:gd name="connsiteY56" fmla="*/ 119063 h 1090613"/>
                    <a:gd name="connsiteX57" fmla="*/ 945357 w 1383507"/>
                    <a:gd name="connsiteY57" fmla="*/ 147638 h 1090613"/>
                    <a:gd name="connsiteX58" fmla="*/ 969169 w 1383507"/>
                    <a:gd name="connsiteY58" fmla="*/ 109538 h 1090613"/>
                    <a:gd name="connsiteX59" fmla="*/ 985838 w 1383507"/>
                    <a:gd name="connsiteY59" fmla="*/ 135731 h 1090613"/>
                    <a:gd name="connsiteX60" fmla="*/ 966788 w 1383507"/>
                    <a:gd name="connsiteY60" fmla="*/ 173831 h 1090613"/>
                    <a:gd name="connsiteX61" fmla="*/ 985838 w 1383507"/>
                    <a:gd name="connsiteY61" fmla="*/ 197644 h 1090613"/>
                    <a:gd name="connsiteX62" fmla="*/ 1014413 w 1383507"/>
                    <a:gd name="connsiteY62" fmla="*/ 190500 h 1090613"/>
                    <a:gd name="connsiteX63" fmla="*/ 1085850 w 1383507"/>
                    <a:gd name="connsiteY63" fmla="*/ 209550 h 1090613"/>
                    <a:gd name="connsiteX64" fmla="*/ 1147763 w 1383507"/>
                    <a:gd name="connsiteY64" fmla="*/ 200025 h 1090613"/>
                    <a:gd name="connsiteX65" fmla="*/ 1152525 w 1383507"/>
                    <a:gd name="connsiteY65" fmla="*/ 228600 h 1090613"/>
                    <a:gd name="connsiteX66" fmla="*/ 1154907 w 1383507"/>
                    <a:gd name="connsiteY66" fmla="*/ 261938 h 1090613"/>
                    <a:gd name="connsiteX67" fmla="*/ 1128713 w 1383507"/>
                    <a:gd name="connsiteY67" fmla="*/ 314325 h 1090613"/>
                    <a:gd name="connsiteX68" fmla="*/ 1112044 w 1383507"/>
                    <a:gd name="connsiteY68" fmla="*/ 392906 h 1090613"/>
                    <a:gd name="connsiteX69" fmla="*/ 1183482 w 1383507"/>
                    <a:gd name="connsiteY69" fmla="*/ 390525 h 1090613"/>
                    <a:gd name="connsiteX70" fmla="*/ 1209675 w 1383507"/>
                    <a:gd name="connsiteY70" fmla="*/ 373856 h 1090613"/>
                    <a:gd name="connsiteX71" fmla="*/ 1228725 w 1383507"/>
                    <a:gd name="connsiteY71" fmla="*/ 381000 h 1090613"/>
                    <a:gd name="connsiteX72" fmla="*/ 1212057 w 1383507"/>
                    <a:gd name="connsiteY72" fmla="*/ 457200 h 1090613"/>
                    <a:gd name="connsiteX73" fmla="*/ 1178719 w 1383507"/>
                    <a:gd name="connsiteY73" fmla="*/ 476250 h 1090613"/>
                    <a:gd name="connsiteX74" fmla="*/ 1190625 w 1383507"/>
                    <a:gd name="connsiteY74" fmla="*/ 497681 h 1090613"/>
                    <a:gd name="connsiteX75" fmla="*/ 1212057 w 1383507"/>
                    <a:gd name="connsiteY75" fmla="*/ 528638 h 1090613"/>
                    <a:gd name="connsiteX76" fmla="*/ 1223963 w 1383507"/>
                    <a:gd name="connsiteY76" fmla="*/ 500063 h 1090613"/>
                    <a:gd name="connsiteX77" fmla="*/ 1257300 w 1383507"/>
                    <a:gd name="connsiteY77" fmla="*/ 538163 h 1090613"/>
                    <a:gd name="connsiteX78" fmla="*/ 1290638 w 1383507"/>
                    <a:gd name="connsiteY78" fmla="*/ 528638 h 1090613"/>
                    <a:gd name="connsiteX79" fmla="*/ 1295400 w 1383507"/>
                    <a:gd name="connsiteY79" fmla="*/ 642938 h 1090613"/>
                    <a:gd name="connsiteX80" fmla="*/ 1290638 w 1383507"/>
                    <a:gd name="connsiteY80" fmla="*/ 709613 h 1090613"/>
                    <a:gd name="connsiteX81" fmla="*/ 1378744 w 1383507"/>
                    <a:gd name="connsiteY81" fmla="*/ 735806 h 109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</a:cxnLst>
                  <a:rect l="l" t="t" r="r" b="b"/>
                  <a:pathLst>
                    <a:path w="1383507" h="1090613">
                      <a:moveTo>
                        <a:pt x="1378744" y="735806"/>
                      </a:moveTo>
                      <a:lnTo>
                        <a:pt x="1383507" y="907256"/>
                      </a:lnTo>
                      <a:lnTo>
                        <a:pt x="1350169" y="1004888"/>
                      </a:lnTo>
                      <a:lnTo>
                        <a:pt x="1254919" y="1038225"/>
                      </a:lnTo>
                      <a:lnTo>
                        <a:pt x="1226344" y="1023938"/>
                      </a:lnTo>
                      <a:lnTo>
                        <a:pt x="1207294" y="1090613"/>
                      </a:lnTo>
                      <a:lnTo>
                        <a:pt x="1131094" y="1083469"/>
                      </a:lnTo>
                      <a:lnTo>
                        <a:pt x="1112044" y="1057275"/>
                      </a:lnTo>
                      <a:lnTo>
                        <a:pt x="1038225" y="1076325"/>
                      </a:lnTo>
                      <a:lnTo>
                        <a:pt x="1050132" y="1009650"/>
                      </a:lnTo>
                      <a:lnTo>
                        <a:pt x="926307" y="983456"/>
                      </a:lnTo>
                      <a:lnTo>
                        <a:pt x="828675" y="1012031"/>
                      </a:lnTo>
                      <a:lnTo>
                        <a:pt x="804863" y="969169"/>
                      </a:lnTo>
                      <a:lnTo>
                        <a:pt x="778669" y="919163"/>
                      </a:lnTo>
                      <a:lnTo>
                        <a:pt x="738188" y="909638"/>
                      </a:lnTo>
                      <a:lnTo>
                        <a:pt x="721519" y="859631"/>
                      </a:lnTo>
                      <a:lnTo>
                        <a:pt x="673894" y="795338"/>
                      </a:lnTo>
                      <a:lnTo>
                        <a:pt x="650082" y="783431"/>
                      </a:lnTo>
                      <a:lnTo>
                        <a:pt x="650082" y="838200"/>
                      </a:lnTo>
                      <a:lnTo>
                        <a:pt x="628650" y="883444"/>
                      </a:lnTo>
                      <a:lnTo>
                        <a:pt x="535782" y="895350"/>
                      </a:lnTo>
                      <a:lnTo>
                        <a:pt x="378619" y="923925"/>
                      </a:lnTo>
                      <a:lnTo>
                        <a:pt x="316707" y="942975"/>
                      </a:lnTo>
                      <a:lnTo>
                        <a:pt x="216694" y="895350"/>
                      </a:lnTo>
                      <a:cubicBezTo>
                        <a:pt x="166315" y="891992"/>
                        <a:pt x="197253" y="894745"/>
                        <a:pt x="161925" y="890588"/>
                      </a:cubicBezTo>
                      <a:lnTo>
                        <a:pt x="140494" y="888206"/>
                      </a:lnTo>
                      <a:lnTo>
                        <a:pt x="104775" y="842963"/>
                      </a:lnTo>
                      <a:lnTo>
                        <a:pt x="45244" y="773906"/>
                      </a:lnTo>
                      <a:lnTo>
                        <a:pt x="78582" y="733425"/>
                      </a:lnTo>
                      <a:lnTo>
                        <a:pt x="123825" y="702469"/>
                      </a:lnTo>
                      <a:lnTo>
                        <a:pt x="54769" y="654844"/>
                      </a:lnTo>
                      <a:lnTo>
                        <a:pt x="33338" y="676275"/>
                      </a:lnTo>
                      <a:cubicBezTo>
                        <a:pt x="38100" y="681831"/>
                        <a:pt x="43321" y="687026"/>
                        <a:pt x="47625" y="692944"/>
                      </a:cubicBezTo>
                      <a:cubicBezTo>
                        <a:pt x="49713" y="695815"/>
                        <a:pt x="52388" y="702469"/>
                        <a:pt x="52388" y="702469"/>
                      </a:cubicBezTo>
                      <a:lnTo>
                        <a:pt x="38100" y="714375"/>
                      </a:lnTo>
                      <a:lnTo>
                        <a:pt x="14288" y="740569"/>
                      </a:lnTo>
                      <a:cubicBezTo>
                        <a:pt x="13494" y="719931"/>
                        <a:pt x="12701" y="699294"/>
                        <a:pt x="11907" y="678656"/>
                      </a:cubicBezTo>
                      <a:lnTo>
                        <a:pt x="0" y="592931"/>
                      </a:lnTo>
                      <a:lnTo>
                        <a:pt x="50007" y="585788"/>
                      </a:lnTo>
                      <a:lnTo>
                        <a:pt x="57150" y="531019"/>
                      </a:lnTo>
                      <a:lnTo>
                        <a:pt x="123825" y="454819"/>
                      </a:lnTo>
                      <a:lnTo>
                        <a:pt x="78582" y="450056"/>
                      </a:lnTo>
                      <a:lnTo>
                        <a:pt x="66675" y="419100"/>
                      </a:lnTo>
                      <a:lnTo>
                        <a:pt x="159544" y="333375"/>
                      </a:lnTo>
                      <a:lnTo>
                        <a:pt x="295275" y="188119"/>
                      </a:lnTo>
                      <a:lnTo>
                        <a:pt x="302419" y="121444"/>
                      </a:lnTo>
                      <a:lnTo>
                        <a:pt x="454819" y="33338"/>
                      </a:lnTo>
                      <a:lnTo>
                        <a:pt x="569119" y="0"/>
                      </a:lnTo>
                      <a:lnTo>
                        <a:pt x="602457" y="26194"/>
                      </a:lnTo>
                      <a:lnTo>
                        <a:pt x="597694" y="102394"/>
                      </a:lnTo>
                      <a:cubicBezTo>
                        <a:pt x="620703" y="99838"/>
                        <a:pt x="611937" y="100013"/>
                        <a:pt x="623888" y="100013"/>
                      </a:cubicBezTo>
                      <a:lnTo>
                        <a:pt x="652463" y="73819"/>
                      </a:lnTo>
                      <a:lnTo>
                        <a:pt x="683419" y="97631"/>
                      </a:lnTo>
                      <a:lnTo>
                        <a:pt x="773907" y="21431"/>
                      </a:lnTo>
                      <a:lnTo>
                        <a:pt x="797719" y="30956"/>
                      </a:lnTo>
                      <a:lnTo>
                        <a:pt x="812007" y="80963"/>
                      </a:lnTo>
                      <a:lnTo>
                        <a:pt x="890588" y="119063"/>
                      </a:lnTo>
                      <a:lnTo>
                        <a:pt x="945357" y="147638"/>
                      </a:lnTo>
                      <a:lnTo>
                        <a:pt x="969169" y="109538"/>
                      </a:lnTo>
                      <a:lnTo>
                        <a:pt x="985838" y="135731"/>
                      </a:lnTo>
                      <a:lnTo>
                        <a:pt x="966788" y="173831"/>
                      </a:lnTo>
                      <a:lnTo>
                        <a:pt x="985838" y="197644"/>
                      </a:lnTo>
                      <a:lnTo>
                        <a:pt x="1014413" y="190500"/>
                      </a:lnTo>
                      <a:lnTo>
                        <a:pt x="1085850" y="209550"/>
                      </a:lnTo>
                      <a:lnTo>
                        <a:pt x="1147763" y="200025"/>
                      </a:lnTo>
                      <a:lnTo>
                        <a:pt x="1152525" y="228600"/>
                      </a:lnTo>
                      <a:lnTo>
                        <a:pt x="1154907" y="261938"/>
                      </a:lnTo>
                      <a:lnTo>
                        <a:pt x="1128713" y="314325"/>
                      </a:lnTo>
                      <a:lnTo>
                        <a:pt x="1112044" y="392906"/>
                      </a:lnTo>
                      <a:lnTo>
                        <a:pt x="1183482" y="390525"/>
                      </a:lnTo>
                      <a:lnTo>
                        <a:pt x="1209675" y="373856"/>
                      </a:lnTo>
                      <a:lnTo>
                        <a:pt x="1228725" y="381000"/>
                      </a:lnTo>
                      <a:lnTo>
                        <a:pt x="1212057" y="457200"/>
                      </a:lnTo>
                      <a:lnTo>
                        <a:pt x="1178719" y="476250"/>
                      </a:lnTo>
                      <a:cubicBezTo>
                        <a:pt x="1188746" y="496304"/>
                        <a:pt x="1183224" y="490280"/>
                        <a:pt x="1190625" y="497681"/>
                      </a:cubicBezTo>
                      <a:lnTo>
                        <a:pt x="1212057" y="528638"/>
                      </a:lnTo>
                      <a:lnTo>
                        <a:pt x="1223963" y="500063"/>
                      </a:lnTo>
                      <a:lnTo>
                        <a:pt x="1257300" y="538163"/>
                      </a:lnTo>
                      <a:lnTo>
                        <a:pt x="1290638" y="528638"/>
                      </a:lnTo>
                      <a:lnTo>
                        <a:pt x="1295400" y="642938"/>
                      </a:lnTo>
                      <a:lnTo>
                        <a:pt x="1290638" y="709613"/>
                      </a:lnTo>
                      <a:lnTo>
                        <a:pt x="1378744" y="735806"/>
                      </a:lnTo>
                      <a:close/>
                    </a:path>
                  </a:pathLst>
                </a:custGeom>
                <a:solidFill>
                  <a:srgbClr val="F79F57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Freeform 19"/>
                <p:cNvSpPr/>
                <p:nvPr/>
              </p:nvSpPr>
              <p:spPr bwMode="auto">
                <a:xfrm>
                  <a:off x="3297237" y="3798887"/>
                  <a:ext cx="1316831" cy="1693069"/>
                </a:xfrm>
                <a:custGeom>
                  <a:avLst/>
                  <a:gdLst>
                    <a:gd name="connsiteX0" fmla="*/ 159544 w 1316831"/>
                    <a:gd name="connsiteY0" fmla="*/ 971550 h 1693068"/>
                    <a:gd name="connsiteX1" fmla="*/ 121444 w 1316831"/>
                    <a:gd name="connsiteY1" fmla="*/ 921543 h 1693068"/>
                    <a:gd name="connsiteX2" fmla="*/ 154781 w 1316831"/>
                    <a:gd name="connsiteY2" fmla="*/ 881062 h 1693068"/>
                    <a:gd name="connsiteX3" fmla="*/ 188119 w 1316831"/>
                    <a:gd name="connsiteY3" fmla="*/ 833437 h 1693068"/>
                    <a:gd name="connsiteX4" fmla="*/ 142875 w 1316831"/>
                    <a:gd name="connsiteY4" fmla="*/ 773906 h 1693068"/>
                    <a:gd name="connsiteX5" fmla="*/ 154781 w 1316831"/>
                    <a:gd name="connsiteY5" fmla="*/ 747712 h 1693068"/>
                    <a:gd name="connsiteX6" fmla="*/ 166688 w 1316831"/>
                    <a:gd name="connsiteY6" fmla="*/ 704850 h 1693068"/>
                    <a:gd name="connsiteX7" fmla="*/ 159544 w 1316831"/>
                    <a:gd name="connsiteY7" fmla="*/ 683418 h 1693068"/>
                    <a:gd name="connsiteX8" fmla="*/ 147638 w 1316831"/>
                    <a:gd name="connsiteY8" fmla="*/ 633412 h 1693068"/>
                    <a:gd name="connsiteX9" fmla="*/ 209550 w 1316831"/>
                    <a:gd name="connsiteY9" fmla="*/ 619125 h 1693068"/>
                    <a:gd name="connsiteX10" fmla="*/ 202406 w 1316831"/>
                    <a:gd name="connsiteY10" fmla="*/ 600075 h 1693068"/>
                    <a:gd name="connsiteX11" fmla="*/ 200025 w 1316831"/>
                    <a:gd name="connsiteY11" fmla="*/ 585787 h 1693068"/>
                    <a:gd name="connsiteX12" fmla="*/ 185738 w 1316831"/>
                    <a:gd name="connsiteY12" fmla="*/ 566737 h 1693068"/>
                    <a:gd name="connsiteX13" fmla="*/ 219075 w 1316831"/>
                    <a:gd name="connsiteY13" fmla="*/ 561975 h 1693068"/>
                    <a:gd name="connsiteX14" fmla="*/ 219075 w 1316831"/>
                    <a:gd name="connsiteY14" fmla="*/ 495300 h 1693068"/>
                    <a:gd name="connsiteX15" fmla="*/ 164306 w 1316831"/>
                    <a:gd name="connsiteY15" fmla="*/ 481012 h 1693068"/>
                    <a:gd name="connsiteX16" fmla="*/ 152400 w 1316831"/>
                    <a:gd name="connsiteY16" fmla="*/ 407193 h 1693068"/>
                    <a:gd name="connsiteX17" fmla="*/ 197644 w 1316831"/>
                    <a:gd name="connsiteY17" fmla="*/ 419100 h 1693068"/>
                    <a:gd name="connsiteX18" fmla="*/ 235744 w 1316831"/>
                    <a:gd name="connsiteY18" fmla="*/ 359568 h 1693068"/>
                    <a:gd name="connsiteX19" fmla="*/ 188119 w 1316831"/>
                    <a:gd name="connsiteY19" fmla="*/ 347662 h 1693068"/>
                    <a:gd name="connsiteX20" fmla="*/ 171450 w 1316831"/>
                    <a:gd name="connsiteY20" fmla="*/ 309562 h 1693068"/>
                    <a:gd name="connsiteX21" fmla="*/ 33338 w 1316831"/>
                    <a:gd name="connsiteY21" fmla="*/ 347662 h 1693068"/>
                    <a:gd name="connsiteX22" fmla="*/ 0 w 1316831"/>
                    <a:gd name="connsiteY22" fmla="*/ 328612 h 1693068"/>
                    <a:gd name="connsiteX23" fmla="*/ 66675 w 1316831"/>
                    <a:gd name="connsiteY23" fmla="*/ 245268 h 1693068"/>
                    <a:gd name="connsiteX24" fmla="*/ 78581 w 1316831"/>
                    <a:gd name="connsiteY24" fmla="*/ 276225 h 1693068"/>
                    <a:gd name="connsiteX25" fmla="*/ 133350 w 1316831"/>
                    <a:gd name="connsiteY25" fmla="*/ 230981 h 1693068"/>
                    <a:gd name="connsiteX26" fmla="*/ 140494 w 1316831"/>
                    <a:gd name="connsiteY26" fmla="*/ 197643 h 1693068"/>
                    <a:gd name="connsiteX27" fmla="*/ 245269 w 1316831"/>
                    <a:gd name="connsiteY27" fmla="*/ 185737 h 1693068"/>
                    <a:gd name="connsiteX28" fmla="*/ 314325 w 1316831"/>
                    <a:gd name="connsiteY28" fmla="*/ 161925 h 1693068"/>
                    <a:gd name="connsiteX29" fmla="*/ 292894 w 1316831"/>
                    <a:gd name="connsiteY29" fmla="*/ 80962 h 1693068"/>
                    <a:gd name="connsiteX30" fmla="*/ 385763 w 1316831"/>
                    <a:gd name="connsiteY30" fmla="*/ 135731 h 1693068"/>
                    <a:gd name="connsiteX31" fmla="*/ 452438 w 1316831"/>
                    <a:gd name="connsiteY31" fmla="*/ 152400 h 1693068"/>
                    <a:gd name="connsiteX32" fmla="*/ 564356 w 1316831"/>
                    <a:gd name="connsiteY32" fmla="*/ 154781 h 1693068"/>
                    <a:gd name="connsiteX33" fmla="*/ 619125 w 1316831"/>
                    <a:gd name="connsiteY33" fmla="*/ 140493 h 1693068"/>
                    <a:gd name="connsiteX34" fmla="*/ 638175 w 1316831"/>
                    <a:gd name="connsiteY34" fmla="*/ 195262 h 1693068"/>
                    <a:gd name="connsiteX35" fmla="*/ 659606 w 1316831"/>
                    <a:gd name="connsiteY35" fmla="*/ 202406 h 1693068"/>
                    <a:gd name="connsiteX36" fmla="*/ 676275 w 1316831"/>
                    <a:gd name="connsiteY36" fmla="*/ 204787 h 1693068"/>
                    <a:gd name="connsiteX37" fmla="*/ 723900 w 1316831"/>
                    <a:gd name="connsiteY37" fmla="*/ 214312 h 1693068"/>
                    <a:gd name="connsiteX38" fmla="*/ 688181 w 1316831"/>
                    <a:gd name="connsiteY38" fmla="*/ 269081 h 1693068"/>
                    <a:gd name="connsiteX39" fmla="*/ 742950 w 1316831"/>
                    <a:gd name="connsiteY39" fmla="*/ 207168 h 1693068"/>
                    <a:gd name="connsiteX40" fmla="*/ 673894 w 1316831"/>
                    <a:gd name="connsiteY40" fmla="*/ 142875 h 1693068"/>
                    <a:gd name="connsiteX41" fmla="*/ 716756 w 1316831"/>
                    <a:gd name="connsiteY41" fmla="*/ 88106 h 1693068"/>
                    <a:gd name="connsiteX42" fmla="*/ 773906 w 1316831"/>
                    <a:gd name="connsiteY42" fmla="*/ 66675 h 1693068"/>
                    <a:gd name="connsiteX43" fmla="*/ 797719 w 1316831"/>
                    <a:gd name="connsiteY43" fmla="*/ 54768 h 1693068"/>
                    <a:gd name="connsiteX44" fmla="*/ 819150 w 1316831"/>
                    <a:gd name="connsiteY44" fmla="*/ 0 h 1693068"/>
                    <a:gd name="connsiteX45" fmla="*/ 859631 w 1316831"/>
                    <a:gd name="connsiteY45" fmla="*/ 30956 h 1693068"/>
                    <a:gd name="connsiteX46" fmla="*/ 907256 w 1316831"/>
                    <a:gd name="connsiteY46" fmla="*/ 47625 h 1693068"/>
                    <a:gd name="connsiteX47" fmla="*/ 954881 w 1316831"/>
                    <a:gd name="connsiteY47" fmla="*/ 61912 h 1693068"/>
                    <a:gd name="connsiteX48" fmla="*/ 942975 w 1316831"/>
                    <a:gd name="connsiteY48" fmla="*/ 111918 h 1693068"/>
                    <a:gd name="connsiteX49" fmla="*/ 923925 w 1316831"/>
                    <a:gd name="connsiteY49" fmla="*/ 126206 h 1693068"/>
                    <a:gd name="connsiteX50" fmla="*/ 921544 w 1316831"/>
                    <a:gd name="connsiteY50" fmla="*/ 133350 h 1693068"/>
                    <a:gd name="connsiteX51" fmla="*/ 883444 w 1316831"/>
                    <a:gd name="connsiteY51" fmla="*/ 180975 h 1693068"/>
                    <a:gd name="connsiteX52" fmla="*/ 850106 w 1316831"/>
                    <a:gd name="connsiteY52" fmla="*/ 188118 h 1693068"/>
                    <a:gd name="connsiteX53" fmla="*/ 850106 w 1316831"/>
                    <a:gd name="connsiteY53" fmla="*/ 264318 h 1693068"/>
                    <a:gd name="connsiteX54" fmla="*/ 857250 w 1316831"/>
                    <a:gd name="connsiteY54" fmla="*/ 288131 h 1693068"/>
                    <a:gd name="connsiteX55" fmla="*/ 862013 w 1316831"/>
                    <a:gd name="connsiteY55" fmla="*/ 335756 h 1693068"/>
                    <a:gd name="connsiteX56" fmla="*/ 819150 w 1316831"/>
                    <a:gd name="connsiteY56" fmla="*/ 397668 h 1693068"/>
                    <a:gd name="connsiteX57" fmla="*/ 816769 w 1316831"/>
                    <a:gd name="connsiteY57" fmla="*/ 421481 h 1693068"/>
                    <a:gd name="connsiteX58" fmla="*/ 809625 w 1316831"/>
                    <a:gd name="connsiteY58" fmla="*/ 488156 h 1693068"/>
                    <a:gd name="connsiteX59" fmla="*/ 892969 w 1316831"/>
                    <a:gd name="connsiteY59" fmla="*/ 550068 h 1693068"/>
                    <a:gd name="connsiteX60" fmla="*/ 900113 w 1316831"/>
                    <a:gd name="connsiteY60" fmla="*/ 571500 h 1693068"/>
                    <a:gd name="connsiteX61" fmla="*/ 907256 w 1316831"/>
                    <a:gd name="connsiteY61" fmla="*/ 619125 h 1693068"/>
                    <a:gd name="connsiteX62" fmla="*/ 890588 w 1316831"/>
                    <a:gd name="connsiteY62" fmla="*/ 633412 h 1693068"/>
                    <a:gd name="connsiteX63" fmla="*/ 871538 w 1316831"/>
                    <a:gd name="connsiteY63" fmla="*/ 671512 h 1693068"/>
                    <a:gd name="connsiteX64" fmla="*/ 885825 w 1316831"/>
                    <a:gd name="connsiteY64" fmla="*/ 747712 h 1693068"/>
                    <a:gd name="connsiteX65" fmla="*/ 990600 w 1316831"/>
                    <a:gd name="connsiteY65" fmla="*/ 762000 h 1693068"/>
                    <a:gd name="connsiteX66" fmla="*/ 1019175 w 1316831"/>
                    <a:gd name="connsiteY66" fmla="*/ 742950 h 1693068"/>
                    <a:gd name="connsiteX67" fmla="*/ 1035844 w 1316831"/>
                    <a:gd name="connsiteY67" fmla="*/ 807243 h 1693068"/>
                    <a:gd name="connsiteX68" fmla="*/ 1038225 w 1316831"/>
                    <a:gd name="connsiteY68" fmla="*/ 864393 h 1693068"/>
                    <a:gd name="connsiteX69" fmla="*/ 1116806 w 1316831"/>
                    <a:gd name="connsiteY69" fmla="*/ 869156 h 1693068"/>
                    <a:gd name="connsiteX70" fmla="*/ 1157288 w 1316831"/>
                    <a:gd name="connsiteY70" fmla="*/ 892968 h 1693068"/>
                    <a:gd name="connsiteX71" fmla="*/ 1102519 w 1316831"/>
                    <a:gd name="connsiteY71" fmla="*/ 919162 h 1693068"/>
                    <a:gd name="connsiteX72" fmla="*/ 1138238 w 1316831"/>
                    <a:gd name="connsiteY72" fmla="*/ 959643 h 1693068"/>
                    <a:gd name="connsiteX73" fmla="*/ 1166813 w 1316831"/>
                    <a:gd name="connsiteY73" fmla="*/ 935831 h 1693068"/>
                    <a:gd name="connsiteX74" fmla="*/ 1204913 w 1316831"/>
                    <a:gd name="connsiteY74" fmla="*/ 962025 h 1693068"/>
                    <a:gd name="connsiteX75" fmla="*/ 1264444 w 1316831"/>
                    <a:gd name="connsiteY75" fmla="*/ 962025 h 1693068"/>
                    <a:gd name="connsiteX76" fmla="*/ 1316831 w 1316831"/>
                    <a:gd name="connsiteY76" fmla="*/ 1031081 h 1693068"/>
                    <a:gd name="connsiteX77" fmla="*/ 1316831 w 1316831"/>
                    <a:gd name="connsiteY77" fmla="*/ 1076325 h 1693068"/>
                    <a:gd name="connsiteX78" fmla="*/ 1285875 w 1316831"/>
                    <a:gd name="connsiteY78" fmla="*/ 1088231 h 1693068"/>
                    <a:gd name="connsiteX79" fmla="*/ 1312069 w 1316831"/>
                    <a:gd name="connsiteY79" fmla="*/ 1223962 h 1693068"/>
                    <a:gd name="connsiteX80" fmla="*/ 1266825 w 1316831"/>
                    <a:gd name="connsiteY80" fmla="*/ 1240631 h 1693068"/>
                    <a:gd name="connsiteX81" fmla="*/ 1302544 w 1316831"/>
                    <a:gd name="connsiteY81" fmla="*/ 1454943 h 1693068"/>
                    <a:gd name="connsiteX82" fmla="*/ 1297781 w 1316831"/>
                    <a:gd name="connsiteY82" fmla="*/ 1490662 h 1693068"/>
                    <a:gd name="connsiteX83" fmla="*/ 1281113 w 1316831"/>
                    <a:gd name="connsiteY83" fmla="*/ 1514475 h 1693068"/>
                    <a:gd name="connsiteX84" fmla="*/ 1204913 w 1316831"/>
                    <a:gd name="connsiteY84" fmla="*/ 1538287 h 1693068"/>
                    <a:gd name="connsiteX85" fmla="*/ 1178719 w 1316831"/>
                    <a:gd name="connsiteY85" fmla="*/ 1545431 h 1693068"/>
                    <a:gd name="connsiteX86" fmla="*/ 1126331 w 1316831"/>
                    <a:gd name="connsiteY86" fmla="*/ 1552575 h 1693068"/>
                    <a:gd name="connsiteX87" fmla="*/ 1076325 w 1316831"/>
                    <a:gd name="connsiteY87" fmla="*/ 1514475 h 1693068"/>
                    <a:gd name="connsiteX88" fmla="*/ 1052513 w 1316831"/>
                    <a:gd name="connsiteY88" fmla="*/ 1516856 h 1693068"/>
                    <a:gd name="connsiteX89" fmla="*/ 1040606 w 1316831"/>
                    <a:gd name="connsiteY89" fmla="*/ 1521618 h 1693068"/>
                    <a:gd name="connsiteX90" fmla="*/ 1033463 w 1316831"/>
                    <a:gd name="connsiteY90" fmla="*/ 1538287 h 1693068"/>
                    <a:gd name="connsiteX91" fmla="*/ 1062038 w 1316831"/>
                    <a:gd name="connsiteY91" fmla="*/ 1597818 h 1693068"/>
                    <a:gd name="connsiteX92" fmla="*/ 1002506 w 1316831"/>
                    <a:gd name="connsiteY92" fmla="*/ 1640681 h 1693068"/>
                    <a:gd name="connsiteX93" fmla="*/ 978694 w 1316831"/>
                    <a:gd name="connsiteY93" fmla="*/ 1671637 h 1693068"/>
                    <a:gd name="connsiteX94" fmla="*/ 919163 w 1316831"/>
                    <a:gd name="connsiteY94" fmla="*/ 1693068 h 1693068"/>
                    <a:gd name="connsiteX95" fmla="*/ 859631 w 1316831"/>
                    <a:gd name="connsiteY95" fmla="*/ 1666875 h 1693068"/>
                    <a:gd name="connsiteX96" fmla="*/ 871538 w 1316831"/>
                    <a:gd name="connsiteY96" fmla="*/ 1509712 h 1693068"/>
                    <a:gd name="connsiteX97" fmla="*/ 847725 w 1316831"/>
                    <a:gd name="connsiteY97" fmla="*/ 1509712 h 1693068"/>
                    <a:gd name="connsiteX98" fmla="*/ 821531 w 1316831"/>
                    <a:gd name="connsiteY98" fmla="*/ 1481137 h 1693068"/>
                    <a:gd name="connsiteX99" fmla="*/ 795338 w 1316831"/>
                    <a:gd name="connsiteY99" fmla="*/ 1502568 h 1693068"/>
                    <a:gd name="connsiteX100" fmla="*/ 757238 w 1316831"/>
                    <a:gd name="connsiteY100" fmla="*/ 1447800 h 1693068"/>
                    <a:gd name="connsiteX101" fmla="*/ 776288 w 1316831"/>
                    <a:gd name="connsiteY101" fmla="*/ 1409700 h 1693068"/>
                    <a:gd name="connsiteX102" fmla="*/ 809625 w 1316831"/>
                    <a:gd name="connsiteY102" fmla="*/ 1345406 h 1693068"/>
                    <a:gd name="connsiteX103" fmla="*/ 769144 w 1316831"/>
                    <a:gd name="connsiteY103" fmla="*/ 1357312 h 1693068"/>
                    <a:gd name="connsiteX104" fmla="*/ 721519 w 1316831"/>
                    <a:gd name="connsiteY104" fmla="*/ 1362075 h 1693068"/>
                    <a:gd name="connsiteX105" fmla="*/ 683419 w 1316831"/>
                    <a:gd name="connsiteY105" fmla="*/ 1357312 h 1693068"/>
                    <a:gd name="connsiteX106" fmla="*/ 704850 w 1316831"/>
                    <a:gd name="connsiteY106" fmla="*/ 1273968 h 1693068"/>
                    <a:gd name="connsiteX107" fmla="*/ 733425 w 1316831"/>
                    <a:gd name="connsiteY107" fmla="*/ 1223962 h 1693068"/>
                    <a:gd name="connsiteX108" fmla="*/ 721519 w 1316831"/>
                    <a:gd name="connsiteY108" fmla="*/ 1162050 h 1693068"/>
                    <a:gd name="connsiteX109" fmla="*/ 676275 w 1316831"/>
                    <a:gd name="connsiteY109" fmla="*/ 1176337 h 1693068"/>
                    <a:gd name="connsiteX110" fmla="*/ 616744 w 1316831"/>
                    <a:gd name="connsiteY110" fmla="*/ 1157287 h 1693068"/>
                    <a:gd name="connsiteX111" fmla="*/ 581025 w 1316831"/>
                    <a:gd name="connsiteY111" fmla="*/ 1169193 h 1693068"/>
                    <a:gd name="connsiteX112" fmla="*/ 552450 w 1316831"/>
                    <a:gd name="connsiteY112" fmla="*/ 1143000 h 1693068"/>
                    <a:gd name="connsiteX113" fmla="*/ 559594 w 1316831"/>
                    <a:gd name="connsiteY113" fmla="*/ 1102518 h 1693068"/>
                    <a:gd name="connsiteX114" fmla="*/ 559594 w 1316831"/>
                    <a:gd name="connsiteY114" fmla="*/ 1102518 h 1693068"/>
                    <a:gd name="connsiteX115" fmla="*/ 540544 w 1316831"/>
                    <a:gd name="connsiteY115" fmla="*/ 1114425 h 1693068"/>
                    <a:gd name="connsiteX116" fmla="*/ 497681 w 1316831"/>
                    <a:gd name="connsiteY116" fmla="*/ 1095375 h 1693068"/>
                    <a:gd name="connsiteX117" fmla="*/ 426244 w 1316831"/>
                    <a:gd name="connsiteY117" fmla="*/ 1071562 h 1693068"/>
                    <a:gd name="connsiteX118" fmla="*/ 390525 w 1316831"/>
                    <a:gd name="connsiteY118" fmla="*/ 1050131 h 1693068"/>
                    <a:gd name="connsiteX119" fmla="*/ 385763 w 1316831"/>
                    <a:gd name="connsiteY119" fmla="*/ 1012031 h 1693068"/>
                    <a:gd name="connsiteX120" fmla="*/ 371475 w 1316831"/>
                    <a:gd name="connsiteY120" fmla="*/ 995362 h 1693068"/>
                    <a:gd name="connsiteX121" fmla="*/ 328613 w 1316831"/>
                    <a:gd name="connsiteY121" fmla="*/ 1021556 h 1693068"/>
                    <a:gd name="connsiteX122" fmla="*/ 273844 w 1316831"/>
                    <a:gd name="connsiteY122" fmla="*/ 1069181 h 1693068"/>
                    <a:gd name="connsiteX123" fmla="*/ 247650 w 1316831"/>
                    <a:gd name="connsiteY123" fmla="*/ 1052512 h 1693068"/>
                    <a:gd name="connsiteX124" fmla="*/ 219075 w 1316831"/>
                    <a:gd name="connsiteY124" fmla="*/ 1073943 h 1693068"/>
                    <a:gd name="connsiteX125" fmla="*/ 188119 w 1316831"/>
                    <a:gd name="connsiteY125" fmla="*/ 1073943 h 1693068"/>
                    <a:gd name="connsiteX126" fmla="*/ 176213 w 1316831"/>
                    <a:gd name="connsiteY126" fmla="*/ 1031081 h 1693068"/>
                    <a:gd name="connsiteX127" fmla="*/ 159544 w 1316831"/>
                    <a:gd name="connsiteY127" fmla="*/ 971550 h 169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</a:cxnLst>
                  <a:rect l="l" t="t" r="r" b="b"/>
                  <a:pathLst>
                    <a:path w="1316831" h="1693068">
                      <a:moveTo>
                        <a:pt x="159544" y="971550"/>
                      </a:moveTo>
                      <a:lnTo>
                        <a:pt x="121444" y="921543"/>
                      </a:lnTo>
                      <a:lnTo>
                        <a:pt x="154781" y="881062"/>
                      </a:lnTo>
                      <a:lnTo>
                        <a:pt x="188119" y="833437"/>
                      </a:lnTo>
                      <a:lnTo>
                        <a:pt x="142875" y="773906"/>
                      </a:lnTo>
                      <a:cubicBezTo>
                        <a:pt x="153121" y="750853"/>
                        <a:pt x="148905" y="759467"/>
                        <a:pt x="154781" y="747712"/>
                      </a:cubicBezTo>
                      <a:lnTo>
                        <a:pt x="166688" y="704850"/>
                      </a:lnTo>
                      <a:lnTo>
                        <a:pt x="159544" y="683418"/>
                      </a:lnTo>
                      <a:lnTo>
                        <a:pt x="147638" y="633412"/>
                      </a:lnTo>
                      <a:lnTo>
                        <a:pt x="209550" y="619125"/>
                      </a:lnTo>
                      <a:cubicBezTo>
                        <a:pt x="207169" y="612775"/>
                        <a:pt x="204269" y="606596"/>
                        <a:pt x="202406" y="600075"/>
                      </a:cubicBezTo>
                      <a:cubicBezTo>
                        <a:pt x="201080" y="595432"/>
                        <a:pt x="200025" y="585787"/>
                        <a:pt x="200025" y="585787"/>
                      </a:cubicBezTo>
                      <a:lnTo>
                        <a:pt x="185738" y="566737"/>
                      </a:lnTo>
                      <a:lnTo>
                        <a:pt x="219075" y="561975"/>
                      </a:lnTo>
                      <a:lnTo>
                        <a:pt x="219075" y="495300"/>
                      </a:lnTo>
                      <a:lnTo>
                        <a:pt x="164306" y="481012"/>
                      </a:lnTo>
                      <a:lnTo>
                        <a:pt x="152400" y="407193"/>
                      </a:lnTo>
                      <a:lnTo>
                        <a:pt x="197644" y="419100"/>
                      </a:lnTo>
                      <a:lnTo>
                        <a:pt x="235744" y="359568"/>
                      </a:lnTo>
                      <a:lnTo>
                        <a:pt x="188119" y="347662"/>
                      </a:lnTo>
                      <a:lnTo>
                        <a:pt x="171450" y="309562"/>
                      </a:lnTo>
                      <a:lnTo>
                        <a:pt x="33338" y="347662"/>
                      </a:lnTo>
                      <a:lnTo>
                        <a:pt x="0" y="328612"/>
                      </a:lnTo>
                      <a:lnTo>
                        <a:pt x="66675" y="245268"/>
                      </a:lnTo>
                      <a:lnTo>
                        <a:pt x="78581" y="276225"/>
                      </a:lnTo>
                      <a:lnTo>
                        <a:pt x="133350" y="230981"/>
                      </a:lnTo>
                      <a:lnTo>
                        <a:pt x="140494" y="197643"/>
                      </a:lnTo>
                      <a:lnTo>
                        <a:pt x="245269" y="185737"/>
                      </a:lnTo>
                      <a:lnTo>
                        <a:pt x="314325" y="161925"/>
                      </a:lnTo>
                      <a:lnTo>
                        <a:pt x="292894" y="80962"/>
                      </a:lnTo>
                      <a:lnTo>
                        <a:pt x="385763" y="135731"/>
                      </a:lnTo>
                      <a:lnTo>
                        <a:pt x="452438" y="152400"/>
                      </a:lnTo>
                      <a:lnTo>
                        <a:pt x="564356" y="154781"/>
                      </a:lnTo>
                      <a:lnTo>
                        <a:pt x="619125" y="140493"/>
                      </a:lnTo>
                      <a:lnTo>
                        <a:pt x="638175" y="195262"/>
                      </a:lnTo>
                      <a:cubicBezTo>
                        <a:pt x="645319" y="197643"/>
                        <a:pt x="652301" y="200580"/>
                        <a:pt x="659606" y="202406"/>
                      </a:cubicBezTo>
                      <a:cubicBezTo>
                        <a:pt x="665051" y="203767"/>
                        <a:pt x="676275" y="204787"/>
                        <a:pt x="676275" y="204787"/>
                      </a:cubicBezTo>
                      <a:lnTo>
                        <a:pt x="723900" y="214312"/>
                      </a:lnTo>
                      <a:lnTo>
                        <a:pt x="688181" y="269081"/>
                      </a:lnTo>
                      <a:lnTo>
                        <a:pt x="742950" y="207168"/>
                      </a:lnTo>
                      <a:lnTo>
                        <a:pt x="673894" y="142875"/>
                      </a:lnTo>
                      <a:lnTo>
                        <a:pt x="716756" y="88106"/>
                      </a:lnTo>
                      <a:lnTo>
                        <a:pt x="773906" y="66675"/>
                      </a:lnTo>
                      <a:cubicBezTo>
                        <a:pt x="802458" y="69530"/>
                        <a:pt x="797719" y="77033"/>
                        <a:pt x="797719" y="54768"/>
                      </a:cubicBezTo>
                      <a:lnTo>
                        <a:pt x="819150" y="0"/>
                      </a:lnTo>
                      <a:lnTo>
                        <a:pt x="859631" y="30956"/>
                      </a:lnTo>
                      <a:lnTo>
                        <a:pt x="907256" y="47625"/>
                      </a:lnTo>
                      <a:lnTo>
                        <a:pt x="954881" y="61912"/>
                      </a:lnTo>
                      <a:lnTo>
                        <a:pt x="942975" y="111918"/>
                      </a:lnTo>
                      <a:cubicBezTo>
                        <a:pt x="936625" y="116681"/>
                        <a:pt x="929538" y="120593"/>
                        <a:pt x="923925" y="126206"/>
                      </a:cubicBezTo>
                      <a:cubicBezTo>
                        <a:pt x="922150" y="127981"/>
                        <a:pt x="921544" y="133350"/>
                        <a:pt x="921544" y="133350"/>
                      </a:cubicBezTo>
                      <a:lnTo>
                        <a:pt x="883444" y="180975"/>
                      </a:lnTo>
                      <a:lnTo>
                        <a:pt x="850106" y="188118"/>
                      </a:lnTo>
                      <a:lnTo>
                        <a:pt x="850106" y="264318"/>
                      </a:lnTo>
                      <a:lnTo>
                        <a:pt x="857250" y="288131"/>
                      </a:lnTo>
                      <a:lnTo>
                        <a:pt x="862013" y="335756"/>
                      </a:lnTo>
                      <a:lnTo>
                        <a:pt x="819150" y="397668"/>
                      </a:lnTo>
                      <a:lnTo>
                        <a:pt x="816769" y="421481"/>
                      </a:lnTo>
                      <a:lnTo>
                        <a:pt x="809625" y="488156"/>
                      </a:lnTo>
                      <a:lnTo>
                        <a:pt x="892969" y="550068"/>
                      </a:lnTo>
                      <a:lnTo>
                        <a:pt x="900113" y="571500"/>
                      </a:lnTo>
                      <a:lnTo>
                        <a:pt x="907256" y="619125"/>
                      </a:lnTo>
                      <a:lnTo>
                        <a:pt x="890588" y="633412"/>
                      </a:lnTo>
                      <a:lnTo>
                        <a:pt x="871538" y="671512"/>
                      </a:lnTo>
                      <a:lnTo>
                        <a:pt x="885825" y="747712"/>
                      </a:lnTo>
                      <a:lnTo>
                        <a:pt x="990600" y="762000"/>
                      </a:lnTo>
                      <a:lnTo>
                        <a:pt x="1019175" y="742950"/>
                      </a:lnTo>
                      <a:lnTo>
                        <a:pt x="1035844" y="807243"/>
                      </a:lnTo>
                      <a:cubicBezTo>
                        <a:pt x="1036638" y="826293"/>
                        <a:pt x="1037431" y="845343"/>
                        <a:pt x="1038225" y="864393"/>
                      </a:cubicBezTo>
                      <a:lnTo>
                        <a:pt x="1116806" y="869156"/>
                      </a:lnTo>
                      <a:lnTo>
                        <a:pt x="1157288" y="892968"/>
                      </a:lnTo>
                      <a:lnTo>
                        <a:pt x="1102519" y="919162"/>
                      </a:lnTo>
                      <a:lnTo>
                        <a:pt x="1138238" y="959643"/>
                      </a:lnTo>
                      <a:lnTo>
                        <a:pt x="1166813" y="935831"/>
                      </a:lnTo>
                      <a:lnTo>
                        <a:pt x="1204913" y="962025"/>
                      </a:lnTo>
                      <a:lnTo>
                        <a:pt x="1264444" y="962025"/>
                      </a:lnTo>
                      <a:lnTo>
                        <a:pt x="1316831" y="1031081"/>
                      </a:lnTo>
                      <a:lnTo>
                        <a:pt x="1316831" y="1076325"/>
                      </a:lnTo>
                      <a:lnTo>
                        <a:pt x="1285875" y="1088231"/>
                      </a:lnTo>
                      <a:lnTo>
                        <a:pt x="1312069" y="1223962"/>
                      </a:lnTo>
                      <a:lnTo>
                        <a:pt x="1266825" y="1240631"/>
                      </a:lnTo>
                      <a:lnTo>
                        <a:pt x="1302544" y="1454943"/>
                      </a:lnTo>
                      <a:cubicBezTo>
                        <a:pt x="1300027" y="1487670"/>
                        <a:pt x="1304793" y="1476644"/>
                        <a:pt x="1297781" y="1490662"/>
                      </a:cubicBezTo>
                      <a:lnTo>
                        <a:pt x="1281113" y="1514475"/>
                      </a:lnTo>
                      <a:lnTo>
                        <a:pt x="1204913" y="1538287"/>
                      </a:lnTo>
                      <a:cubicBezTo>
                        <a:pt x="1181975" y="1545933"/>
                        <a:pt x="1191011" y="1545431"/>
                        <a:pt x="1178719" y="1545431"/>
                      </a:cubicBezTo>
                      <a:lnTo>
                        <a:pt x="1126331" y="1552575"/>
                      </a:lnTo>
                      <a:lnTo>
                        <a:pt x="1076325" y="1514475"/>
                      </a:lnTo>
                      <a:cubicBezTo>
                        <a:pt x="1068388" y="1515269"/>
                        <a:pt x="1060335" y="1515292"/>
                        <a:pt x="1052513" y="1516856"/>
                      </a:cubicBezTo>
                      <a:cubicBezTo>
                        <a:pt x="1048321" y="1517694"/>
                        <a:pt x="1040606" y="1521618"/>
                        <a:pt x="1040606" y="1521618"/>
                      </a:cubicBezTo>
                      <a:lnTo>
                        <a:pt x="1033463" y="1538287"/>
                      </a:lnTo>
                      <a:lnTo>
                        <a:pt x="1062038" y="1597818"/>
                      </a:lnTo>
                      <a:lnTo>
                        <a:pt x="1002506" y="1640681"/>
                      </a:lnTo>
                      <a:lnTo>
                        <a:pt x="978694" y="1671637"/>
                      </a:lnTo>
                      <a:lnTo>
                        <a:pt x="919163" y="1693068"/>
                      </a:lnTo>
                      <a:lnTo>
                        <a:pt x="859631" y="1666875"/>
                      </a:lnTo>
                      <a:lnTo>
                        <a:pt x="871538" y="1509712"/>
                      </a:lnTo>
                      <a:lnTo>
                        <a:pt x="847725" y="1509712"/>
                      </a:lnTo>
                      <a:lnTo>
                        <a:pt x="821531" y="1481137"/>
                      </a:lnTo>
                      <a:lnTo>
                        <a:pt x="795338" y="1502568"/>
                      </a:lnTo>
                      <a:lnTo>
                        <a:pt x="757238" y="1447800"/>
                      </a:lnTo>
                      <a:lnTo>
                        <a:pt x="776288" y="1409700"/>
                      </a:lnTo>
                      <a:lnTo>
                        <a:pt x="809625" y="1345406"/>
                      </a:lnTo>
                      <a:lnTo>
                        <a:pt x="769144" y="1357312"/>
                      </a:lnTo>
                      <a:lnTo>
                        <a:pt x="721519" y="1362075"/>
                      </a:lnTo>
                      <a:lnTo>
                        <a:pt x="683419" y="1357312"/>
                      </a:lnTo>
                      <a:lnTo>
                        <a:pt x="704850" y="1273968"/>
                      </a:lnTo>
                      <a:lnTo>
                        <a:pt x="733425" y="1223962"/>
                      </a:lnTo>
                      <a:lnTo>
                        <a:pt x="721519" y="1162050"/>
                      </a:lnTo>
                      <a:lnTo>
                        <a:pt x="676275" y="1176337"/>
                      </a:lnTo>
                      <a:lnTo>
                        <a:pt x="616744" y="1157287"/>
                      </a:lnTo>
                      <a:lnTo>
                        <a:pt x="581025" y="1169193"/>
                      </a:lnTo>
                      <a:lnTo>
                        <a:pt x="552450" y="1143000"/>
                      </a:lnTo>
                      <a:lnTo>
                        <a:pt x="559594" y="1102518"/>
                      </a:lnTo>
                      <a:lnTo>
                        <a:pt x="559594" y="1102518"/>
                      </a:lnTo>
                      <a:lnTo>
                        <a:pt x="540544" y="1114425"/>
                      </a:lnTo>
                      <a:lnTo>
                        <a:pt x="497681" y="1095375"/>
                      </a:lnTo>
                      <a:lnTo>
                        <a:pt x="426244" y="1071562"/>
                      </a:lnTo>
                      <a:lnTo>
                        <a:pt x="390525" y="1050131"/>
                      </a:lnTo>
                      <a:lnTo>
                        <a:pt x="385763" y="1012031"/>
                      </a:lnTo>
                      <a:lnTo>
                        <a:pt x="371475" y="995362"/>
                      </a:lnTo>
                      <a:lnTo>
                        <a:pt x="328613" y="1021556"/>
                      </a:lnTo>
                      <a:lnTo>
                        <a:pt x="273844" y="1069181"/>
                      </a:lnTo>
                      <a:lnTo>
                        <a:pt x="247650" y="1052512"/>
                      </a:lnTo>
                      <a:lnTo>
                        <a:pt x="219075" y="1073943"/>
                      </a:lnTo>
                      <a:lnTo>
                        <a:pt x="188119" y="1073943"/>
                      </a:lnTo>
                      <a:lnTo>
                        <a:pt x="176213" y="1031081"/>
                      </a:lnTo>
                      <a:lnTo>
                        <a:pt x="159544" y="971550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Freeform 20"/>
                <p:cNvSpPr/>
                <p:nvPr/>
              </p:nvSpPr>
              <p:spPr bwMode="auto">
                <a:xfrm>
                  <a:off x="4087812" y="3852862"/>
                  <a:ext cx="766763" cy="1004888"/>
                </a:xfrm>
                <a:custGeom>
                  <a:avLst/>
                  <a:gdLst>
                    <a:gd name="connsiteX0" fmla="*/ 154781 w 766763"/>
                    <a:gd name="connsiteY0" fmla="*/ 14288 h 1004888"/>
                    <a:gd name="connsiteX1" fmla="*/ 154781 w 766763"/>
                    <a:gd name="connsiteY1" fmla="*/ 14288 h 1004888"/>
                    <a:gd name="connsiteX2" fmla="*/ 164306 w 766763"/>
                    <a:gd name="connsiteY2" fmla="*/ 85725 h 1004888"/>
                    <a:gd name="connsiteX3" fmla="*/ 202406 w 766763"/>
                    <a:gd name="connsiteY3" fmla="*/ 69057 h 1004888"/>
                    <a:gd name="connsiteX4" fmla="*/ 202406 w 766763"/>
                    <a:gd name="connsiteY4" fmla="*/ 90488 h 1004888"/>
                    <a:gd name="connsiteX5" fmla="*/ 214313 w 766763"/>
                    <a:gd name="connsiteY5" fmla="*/ 138113 h 1004888"/>
                    <a:gd name="connsiteX6" fmla="*/ 271463 w 766763"/>
                    <a:gd name="connsiteY6" fmla="*/ 176213 h 1004888"/>
                    <a:gd name="connsiteX7" fmla="*/ 259556 w 766763"/>
                    <a:gd name="connsiteY7" fmla="*/ 157163 h 1004888"/>
                    <a:gd name="connsiteX8" fmla="*/ 259556 w 766763"/>
                    <a:gd name="connsiteY8" fmla="*/ 64294 h 1004888"/>
                    <a:gd name="connsiteX9" fmla="*/ 273844 w 766763"/>
                    <a:gd name="connsiteY9" fmla="*/ 47625 h 1004888"/>
                    <a:gd name="connsiteX10" fmla="*/ 326231 w 766763"/>
                    <a:gd name="connsiteY10" fmla="*/ 33338 h 1004888"/>
                    <a:gd name="connsiteX11" fmla="*/ 359569 w 766763"/>
                    <a:gd name="connsiteY11" fmla="*/ 69057 h 1004888"/>
                    <a:gd name="connsiteX12" fmla="*/ 378619 w 766763"/>
                    <a:gd name="connsiteY12" fmla="*/ 35719 h 1004888"/>
                    <a:gd name="connsiteX13" fmla="*/ 404813 w 766763"/>
                    <a:gd name="connsiteY13" fmla="*/ 23813 h 1004888"/>
                    <a:gd name="connsiteX14" fmla="*/ 476250 w 766763"/>
                    <a:gd name="connsiteY14" fmla="*/ 50007 h 1004888"/>
                    <a:gd name="connsiteX15" fmla="*/ 492919 w 766763"/>
                    <a:gd name="connsiteY15" fmla="*/ 4763 h 1004888"/>
                    <a:gd name="connsiteX16" fmla="*/ 535781 w 766763"/>
                    <a:gd name="connsiteY16" fmla="*/ 23813 h 1004888"/>
                    <a:gd name="connsiteX17" fmla="*/ 571500 w 766763"/>
                    <a:gd name="connsiteY17" fmla="*/ 0 h 1004888"/>
                    <a:gd name="connsiteX18" fmla="*/ 650081 w 766763"/>
                    <a:gd name="connsiteY18" fmla="*/ 11907 h 1004888"/>
                    <a:gd name="connsiteX19" fmla="*/ 711994 w 766763"/>
                    <a:gd name="connsiteY19" fmla="*/ 252413 h 1004888"/>
                    <a:gd name="connsiteX20" fmla="*/ 690563 w 766763"/>
                    <a:gd name="connsiteY20" fmla="*/ 307182 h 1004888"/>
                    <a:gd name="connsiteX21" fmla="*/ 766763 w 766763"/>
                    <a:gd name="connsiteY21" fmla="*/ 345282 h 1004888"/>
                    <a:gd name="connsiteX22" fmla="*/ 676275 w 766763"/>
                    <a:gd name="connsiteY22" fmla="*/ 471488 h 1004888"/>
                    <a:gd name="connsiteX23" fmla="*/ 709613 w 766763"/>
                    <a:gd name="connsiteY23" fmla="*/ 600075 h 1004888"/>
                    <a:gd name="connsiteX24" fmla="*/ 707231 w 766763"/>
                    <a:gd name="connsiteY24" fmla="*/ 676275 h 1004888"/>
                    <a:gd name="connsiteX25" fmla="*/ 750094 w 766763"/>
                    <a:gd name="connsiteY25" fmla="*/ 819150 h 1004888"/>
                    <a:gd name="connsiteX26" fmla="*/ 747713 w 766763"/>
                    <a:gd name="connsiteY26" fmla="*/ 904875 h 1004888"/>
                    <a:gd name="connsiteX27" fmla="*/ 678656 w 766763"/>
                    <a:gd name="connsiteY27" fmla="*/ 876300 h 1004888"/>
                    <a:gd name="connsiteX28" fmla="*/ 650081 w 766763"/>
                    <a:gd name="connsiteY28" fmla="*/ 835819 h 1004888"/>
                    <a:gd name="connsiteX29" fmla="*/ 616744 w 766763"/>
                    <a:gd name="connsiteY29" fmla="*/ 854869 h 1004888"/>
                    <a:gd name="connsiteX30" fmla="*/ 600075 w 766763"/>
                    <a:gd name="connsiteY30" fmla="*/ 888207 h 1004888"/>
                    <a:gd name="connsiteX31" fmla="*/ 607219 w 766763"/>
                    <a:gd name="connsiteY31" fmla="*/ 935832 h 1004888"/>
                    <a:gd name="connsiteX32" fmla="*/ 597694 w 766763"/>
                    <a:gd name="connsiteY32" fmla="*/ 995363 h 1004888"/>
                    <a:gd name="connsiteX33" fmla="*/ 550069 w 766763"/>
                    <a:gd name="connsiteY33" fmla="*/ 1004888 h 1004888"/>
                    <a:gd name="connsiteX34" fmla="*/ 516731 w 766763"/>
                    <a:gd name="connsiteY34" fmla="*/ 971550 h 1004888"/>
                    <a:gd name="connsiteX35" fmla="*/ 473869 w 766763"/>
                    <a:gd name="connsiteY35" fmla="*/ 914400 h 1004888"/>
                    <a:gd name="connsiteX36" fmla="*/ 433388 w 766763"/>
                    <a:gd name="connsiteY36" fmla="*/ 919163 h 1004888"/>
                    <a:gd name="connsiteX37" fmla="*/ 378619 w 766763"/>
                    <a:gd name="connsiteY37" fmla="*/ 897732 h 1004888"/>
                    <a:gd name="connsiteX38" fmla="*/ 357188 w 766763"/>
                    <a:gd name="connsiteY38" fmla="*/ 916782 h 1004888"/>
                    <a:gd name="connsiteX39" fmla="*/ 314325 w 766763"/>
                    <a:gd name="connsiteY39" fmla="*/ 900113 h 1004888"/>
                    <a:gd name="connsiteX40" fmla="*/ 300038 w 766763"/>
                    <a:gd name="connsiteY40" fmla="*/ 854869 h 1004888"/>
                    <a:gd name="connsiteX41" fmla="*/ 326231 w 766763"/>
                    <a:gd name="connsiteY41" fmla="*/ 838200 h 1004888"/>
                    <a:gd name="connsiteX42" fmla="*/ 304800 w 766763"/>
                    <a:gd name="connsiteY42" fmla="*/ 826294 h 1004888"/>
                    <a:gd name="connsiteX43" fmla="*/ 283369 w 766763"/>
                    <a:gd name="connsiteY43" fmla="*/ 821532 h 1004888"/>
                    <a:gd name="connsiteX44" fmla="*/ 233363 w 766763"/>
                    <a:gd name="connsiteY44" fmla="*/ 821532 h 1004888"/>
                    <a:gd name="connsiteX45" fmla="*/ 226219 w 766763"/>
                    <a:gd name="connsiteY45" fmla="*/ 762000 h 1004888"/>
                    <a:gd name="connsiteX46" fmla="*/ 226219 w 766763"/>
                    <a:gd name="connsiteY46" fmla="*/ 716757 h 1004888"/>
                    <a:gd name="connsiteX47" fmla="*/ 180975 w 766763"/>
                    <a:gd name="connsiteY47" fmla="*/ 721519 h 1004888"/>
                    <a:gd name="connsiteX48" fmla="*/ 159544 w 766763"/>
                    <a:gd name="connsiteY48" fmla="*/ 716757 h 1004888"/>
                    <a:gd name="connsiteX49" fmla="*/ 114300 w 766763"/>
                    <a:gd name="connsiteY49" fmla="*/ 707232 h 1004888"/>
                    <a:gd name="connsiteX50" fmla="*/ 64294 w 766763"/>
                    <a:gd name="connsiteY50" fmla="*/ 692944 h 1004888"/>
                    <a:gd name="connsiteX51" fmla="*/ 64294 w 766763"/>
                    <a:gd name="connsiteY51" fmla="*/ 611982 h 1004888"/>
                    <a:gd name="connsiteX52" fmla="*/ 88106 w 766763"/>
                    <a:gd name="connsiteY52" fmla="*/ 557213 h 1004888"/>
                    <a:gd name="connsiteX53" fmla="*/ 104775 w 766763"/>
                    <a:gd name="connsiteY53" fmla="*/ 540544 h 1004888"/>
                    <a:gd name="connsiteX54" fmla="*/ 69056 w 766763"/>
                    <a:gd name="connsiteY54" fmla="*/ 492919 h 1004888"/>
                    <a:gd name="connsiteX55" fmla="*/ 0 w 766763"/>
                    <a:gd name="connsiteY55" fmla="*/ 447675 h 1004888"/>
                    <a:gd name="connsiteX56" fmla="*/ 7144 w 766763"/>
                    <a:gd name="connsiteY56" fmla="*/ 319088 h 1004888"/>
                    <a:gd name="connsiteX57" fmla="*/ 52388 w 766763"/>
                    <a:gd name="connsiteY57" fmla="*/ 278607 h 1004888"/>
                    <a:gd name="connsiteX58" fmla="*/ 35719 w 766763"/>
                    <a:gd name="connsiteY58" fmla="*/ 180975 h 1004888"/>
                    <a:gd name="connsiteX59" fmla="*/ 47625 w 766763"/>
                    <a:gd name="connsiteY59" fmla="*/ 126207 h 1004888"/>
                    <a:gd name="connsiteX60" fmla="*/ 85725 w 766763"/>
                    <a:gd name="connsiteY60" fmla="*/ 109538 h 1004888"/>
                    <a:gd name="connsiteX61" fmla="*/ 116681 w 766763"/>
                    <a:gd name="connsiteY61" fmla="*/ 59532 h 1004888"/>
                    <a:gd name="connsiteX62" fmla="*/ 154781 w 766763"/>
                    <a:gd name="connsiteY62" fmla="*/ 14288 h 1004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766763" h="1004888">
                      <a:moveTo>
                        <a:pt x="154781" y="14288"/>
                      </a:moveTo>
                      <a:lnTo>
                        <a:pt x="154781" y="14288"/>
                      </a:lnTo>
                      <a:lnTo>
                        <a:pt x="164306" y="85725"/>
                      </a:lnTo>
                      <a:lnTo>
                        <a:pt x="202406" y="69057"/>
                      </a:lnTo>
                      <a:lnTo>
                        <a:pt x="202406" y="90488"/>
                      </a:lnTo>
                      <a:lnTo>
                        <a:pt x="214313" y="138113"/>
                      </a:lnTo>
                      <a:lnTo>
                        <a:pt x="271463" y="176213"/>
                      </a:lnTo>
                      <a:lnTo>
                        <a:pt x="259556" y="157163"/>
                      </a:lnTo>
                      <a:lnTo>
                        <a:pt x="259556" y="64294"/>
                      </a:lnTo>
                      <a:lnTo>
                        <a:pt x="273844" y="47625"/>
                      </a:lnTo>
                      <a:lnTo>
                        <a:pt x="326231" y="33338"/>
                      </a:lnTo>
                      <a:lnTo>
                        <a:pt x="359569" y="69057"/>
                      </a:lnTo>
                      <a:lnTo>
                        <a:pt x="378619" y="35719"/>
                      </a:lnTo>
                      <a:lnTo>
                        <a:pt x="404813" y="23813"/>
                      </a:lnTo>
                      <a:lnTo>
                        <a:pt x="476250" y="50007"/>
                      </a:lnTo>
                      <a:lnTo>
                        <a:pt x="492919" y="4763"/>
                      </a:lnTo>
                      <a:lnTo>
                        <a:pt x="535781" y="23813"/>
                      </a:lnTo>
                      <a:lnTo>
                        <a:pt x="571500" y="0"/>
                      </a:lnTo>
                      <a:lnTo>
                        <a:pt x="650081" y="11907"/>
                      </a:lnTo>
                      <a:lnTo>
                        <a:pt x="711994" y="252413"/>
                      </a:lnTo>
                      <a:lnTo>
                        <a:pt x="690563" y="307182"/>
                      </a:lnTo>
                      <a:lnTo>
                        <a:pt x="766763" y="345282"/>
                      </a:lnTo>
                      <a:lnTo>
                        <a:pt x="676275" y="471488"/>
                      </a:lnTo>
                      <a:lnTo>
                        <a:pt x="709613" y="600075"/>
                      </a:lnTo>
                      <a:lnTo>
                        <a:pt x="707231" y="676275"/>
                      </a:lnTo>
                      <a:lnTo>
                        <a:pt x="750094" y="819150"/>
                      </a:lnTo>
                      <a:cubicBezTo>
                        <a:pt x="749300" y="847725"/>
                        <a:pt x="748507" y="876300"/>
                        <a:pt x="747713" y="904875"/>
                      </a:cubicBezTo>
                      <a:lnTo>
                        <a:pt x="678656" y="876300"/>
                      </a:lnTo>
                      <a:lnTo>
                        <a:pt x="650081" y="835819"/>
                      </a:lnTo>
                      <a:lnTo>
                        <a:pt x="616744" y="854869"/>
                      </a:lnTo>
                      <a:lnTo>
                        <a:pt x="600075" y="888207"/>
                      </a:lnTo>
                      <a:lnTo>
                        <a:pt x="607219" y="935832"/>
                      </a:lnTo>
                      <a:lnTo>
                        <a:pt x="597694" y="995363"/>
                      </a:lnTo>
                      <a:lnTo>
                        <a:pt x="550069" y="1004888"/>
                      </a:lnTo>
                      <a:lnTo>
                        <a:pt x="516731" y="971550"/>
                      </a:lnTo>
                      <a:lnTo>
                        <a:pt x="473869" y="914400"/>
                      </a:lnTo>
                      <a:lnTo>
                        <a:pt x="433388" y="919163"/>
                      </a:lnTo>
                      <a:lnTo>
                        <a:pt x="378619" y="897732"/>
                      </a:lnTo>
                      <a:lnTo>
                        <a:pt x="357188" y="916782"/>
                      </a:lnTo>
                      <a:lnTo>
                        <a:pt x="314325" y="900113"/>
                      </a:lnTo>
                      <a:lnTo>
                        <a:pt x="300038" y="854869"/>
                      </a:lnTo>
                      <a:lnTo>
                        <a:pt x="326231" y="838200"/>
                      </a:lnTo>
                      <a:lnTo>
                        <a:pt x="304800" y="826294"/>
                      </a:lnTo>
                      <a:lnTo>
                        <a:pt x="283369" y="821532"/>
                      </a:lnTo>
                      <a:lnTo>
                        <a:pt x="233363" y="821532"/>
                      </a:lnTo>
                      <a:lnTo>
                        <a:pt x="226219" y="762000"/>
                      </a:lnTo>
                      <a:lnTo>
                        <a:pt x="226219" y="716757"/>
                      </a:lnTo>
                      <a:lnTo>
                        <a:pt x="180975" y="721519"/>
                      </a:lnTo>
                      <a:lnTo>
                        <a:pt x="159544" y="716757"/>
                      </a:lnTo>
                      <a:lnTo>
                        <a:pt x="114300" y="707232"/>
                      </a:lnTo>
                      <a:lnTo>
                        <a:pt x="64294" y="692944"/>
                      </a:lnTo>
                      <a:lnTo>
                        <a:pt x="64294" y="611982"/>
                      </a:lnTo>
                      <a:lnTo>
                        <a:pt x="88106" y="557213"/>
                      </a:lnTo>
                      <a:lnTo>
                        <a:pt x="104775" y="540544"/>
                      </a:lnTo>
                      <a:lnTo>
                        <a:pt x="69056" y="492919"/>
                      </a:lnTo>
                      <a:lnTo>
                        <a:pt x="0" y="447675"/>
                      </a:lnTo>
                      <a:lnTo>
                        <a:pt x="7144" y="319088"/>
                      </a:lnTo>
                      <a:lnTo>
                        <a:pt x="52388" y="278607"/>
                      </a:lnTo>
                      <a:lnTo>
                        <a:pt x="35719" y="180975"/>
                      </a:lnTo>
                      <a:lnTo>
                        <a:pt x="47625" y="126207"/>
                      </a:lnTo>
                      <a:lnTo>
                        <a:pt x="85725" y="109538"/>
                      </a:lnTo>
                      <a:lnTo>
                        <a:pt x="116681" y="59532"/>
                      </a:lnTo>
                      <a:lnTo>
                        <a:pt x="154781" y="14288"/>
                      </a:lnTo>
                      <a:close/>
                    </a:path>
                  </a:pathLst>
                </a:custGeom>
                <a:solidFill>
                  <a:srgbClr val="9A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Freeform 21"/>
                <p:cNvSpPr/>
                <p:nvPr/>
              </p:nvSpPr>
              <p:spPr bwMode="auto">
                <a:xfrm>
                  <a:off x="2925762" y="4094162"/>
                  <a:ext cx="619125" cy="847725"/>
                </a:xfrm>
                <a:custGeom>
                  <a:avLst/>
                  <a:gdLst>
                    <a:gd name="connsiteX0" fmla="*/ 264319 w 619125"/>
                    <a:gd name="connsiteY0" fmla="*/ 847725 h 847725"/>
                    <a:gd name="connsiteX1" fmla="*/ 164306 w 619125"/>
                    <a:gd name="connsiteY1" fmla="*/ 838200 h 847725"/>
                    <a:gd name="connsiteX2" fmla="*/ 80963 w 619125"/>
                    <a:gd name="connsiteY2" fmla="*/ 835818 h 847725"/>
                    <a:gd name="connsiteX3" fmla="*/ 19050 w 619125"/>
                    <a:gd name="connsiteY3" fmla="*/ 757237 h 847725"/>
                    <a:gd name="connsiteX4" fmla="*/ 42863 w 619125"/>
                    <a:gd name="connsiteY4" fmla="*/ 745331 h 847725"/>
                    <a:gd name="connsiteX5" fmla="*/ 73819 w 619125"/>
                    <a:gd name="connsiteY5" fmla="*/ 692943 h 847725"/>
                    <a:gd name="connsiteX6" fmla="*/ 54769 w 619125"/>
                    <a:gd name="connsiteY6" fmla="*/ 669131 h 847725"/>
                    <a:gd name="connsiteX7" fmla="*/ 71438 w 619125"/>
                    <a:gd name="connsiteY7" fmla="*/ 652462 h 847725"/>
                    <a:gd name="connsiteX8" fmla="*/ 71438 w 619125"/>
                    <a:gd name="connsiteY8" fmla="*/ 650081 h 847725"/>
                    <a:gd name="connsiteX9" fmla="*/ 83344 w 619125"/>
                    <a:gd name="connsiteY9" fmla="*/ 631031 h 847725"/>
                    <a:gd name="connsiteX10" fmla="*/ 85725 w 619125"/>
                    <a:gd name="connsiteY10" fmla="*/ 581025 h 847725"/>
                    <a:gd name="connsiteX11" fmla="*/ 40481 w 619125"/>
                    <a:gd name="connsiteY11" fmla="*/ 571500 h 847725"/>
                    <a:gd name="connsiteX12" fmla="*/ 0 w 619125"/>
                    <a:gd name="connsiteY12" fmla="*/ 571500 h 847725"/>
                    <a:gd name="connsiteX13" fmla="*/ 0 w 619125"/>
                    <a:gd name="connsiteY13" fmla="*/ 571500 h 847725"/>
                    <a:gd name="connsiteX14" fmla="*/ 14288 w 619125"/>
                    <a:gd name="connsiteY14" fmla="*/ 545306 h 847725"/>
                    <a:gd name="connsiteX15" fmla="*/ 35719 w 619125"/>
                    <a:gd name="connsiteY15" fmla="*/ 542925 h 847725"/>
                    <a:gd name="connsiteX16" fmla="*/ 69056 w 619125"/>
                    <a:gd name="connsiteY16" fmla="*/ 531018 h 847725"/>
                    <a:gd name="connsiteX17" fmla="*/ 107156 w 619125"/>
                    <a:gd name="connsiteY17" fmla="*/ 478631 h 847725"/>
                    <a:gd name="connsiteX18" fmla="*/ 97631 w 619125"/>
                    <a:gd name="connsiteY18" fmla="*/ 366712 h 847725"/>
                    <a:gd name="connsiteX19" fmla="*/ 173831 w 619125"/>
                    <a:gd name="connsiteY19" fmla="*/ 333375 h 847725"/>
                    <a:gd name="connsiteX20" fmla="*/ 190500 w 619125"/>
                    <a:gd name="connsiteY20" fmla="*/ 295275 h 847725"/>
                    <a:gd name="connsiteX21" fmla="*/ 207169 w 619125"/>
                    <a:gd name="connsiteY21" fmla="*/ 238125 h 847725"/>
                    <a:gd name="connsiteX22" fmla="*/ 178594 w 619125"/>
                    <a:gd name="connsiteY22" fmla="*/ 214312 h 847725"/>
                    <a:gd name="connsiteX23" fmla="*/ 128588 w 619125"/>
                    <a:gd name="connsiteY23" fmla="*/ 226218 h 847725"/>
                    <a:gd name="connsiteX24" fmla="*/ 102394 w 619125"/>
                    <a:gd name="connsiteY24" fmla="*/ 188118 h 847725"/>
                    <a:gd name="connsiteX25" fmla="*/ 85725 w 619125"/>
                    <a:gd name="connsiteY25" fmla="*/ 138112 h 847725"/>
                    <a:gd name="connsiteX26" fmla="*/ 123825 w 619125"/>
                    <a:gd name="connsiteY26" fmla="*/ 38100 h 847725"/>
                    <a:gd name="connsiteX27" fmla="*/ 211931 w 619125"/>
                    <a:gd name="connsiteY27" fmla="*/ 38100 h 847725"/>
                    <a:gd name="connsiteX28" fmla="*/ 230981 w 619125"/>
                    <a:gd name="connsiteY28" fmla="*/ 59531 h 847725"/>
                    <a:gd name="connsiteX29" fmla="*/ 271463 w 619125"/>
                    <a:gd name="connsiteY29" fmla="*/ 64293 h 847725"/>
                    <a:gd name="connsiteX30" fmla="*/ 345281 w 619125"/>
                    <a:gd name="connsiteY30" fmla="*/ 26193 h 847725"/>
                    <a:gd name="connsiteX31" fmla="*/ 371475 w 619125"/>
                    <a:gd name="connsiteY31" fmla="*/ 26193 h 847725"/>
                    <a:gd name="connsiteX32" fmla="*/ 419100 w 619125"/>
                    <a:gd name="connsiteY32" fmla="*/ 40481 h 847725"/>
                    <a:gd name="connsiteX33" fmla="*/ 547688 w 619125"/>
                    <a:gd name="connsiteY33" fmla="*/ 0 h 847725"/>
                    <a:gd name="connsiteX34" fmla="*/ 573881 w 619125"/>
                    <a:gd name="connsiteY34" fmla="*/ 40481 h 847725"/>
                    <a:gd name="connsiteX35" fmla="*/ 619125 w 619125"/>
                    <a:gd name="connsiteY35" fmla="*/ 59531 h 847725"/>
                    <a:gd name="connsiteX36" fmla="*/ 585788 w 619125"/>
                    <a:gd name="connsiteY36" fmla="*/ 119062 h 847725"/>
                    <a:gd name="connsiteX37" fmla="*/ 571500 w 619125"/>
                    <a:gd name="connsiteY37" fmla="*/ 142875 h 847725"/>
                    <a:gd name="connsiteX38" fmla="*/ 535781 w 619125"/>
                    <a:gd name="connsiteY38" fmla="*/ 123825 h 847725"/>
                    <a:gd name="connsiteX39" fmla="*/ 535781 w 619125"/>
                    <a:gd name="connsiteY39" fmla="*/ 145256 h 847725"/>
                    <a:gd name="connsiteX40" fmla="*/ 547688 w 619125"/>
                    <a:gd name="connsiteY40" fmla="*/ 178593 h 847725"/>
                    <a:gd name="connsiteX41" fmla="*/ 609600 w 619125"/>
                    <a:gd name="connsiteY41" fmla="*/ 197643 h 847725"/>
                    <a:gd name="connsiteX42" fmla="*/ 597694 w 619125"/>
                    <a:gd name="connsiteY42" fmla="*/ 278606 h 847725"/>
                    <a:gd name="connsiteX43" fmla="*/ 576263 w 619125"/>
                    <a:gd name="connsiteY43" fmla="*/ 283368 h 847725"/>
                    <a:gd name="connsiteX44" fmla="*/ 592931 w 619125"/>
                    <a:gd name="connsiteY44" fmla="*/ 326231 h 847725"/>
                    <a:gd name="connsiteX45" fmla="*/ 531019 w 619125"/>
                    <a:gd name="connsiteY45" fmla="*/ 347662 h 847725"/>
                    <a:gd name="connsiteX46" fmla="*/ 550069 w 619125"/>
                    <a:gd name="connsiteY46" fmla="*/ 414337 h 847725"/>
                    <a:gd name="connsiteX47" fmla="*/ 528638 w 619125"/>
                    <a:gd name="connsiteY47" fmla="*/ 481012 h 847725"/>
                    <a:gd name="connsiteX48" fmla="*/ 576263 w 619125"/>
                    <a:gd name="connsiteY48" fmla="*/ 538162 h 847725"/>
                    <a:gd name="connsiteX49" fmla="*/ 511969 w 619125"/>
                    <a:gd name="connsiteY49" fmla="*/ 626268 h 847725"/>
                    <a:gd name="connsiteX50" fmla="*/ 542925 w 619125"/>
                    <a:gd name="connsiteY50" fmla="*/ 673893 h 847725"/>
                    <a:gd name="connsiteX51" fmla="*/ 500063 w 619125"/>
                    <a:gd name="connsiteY51" fmla="*/ 683418 h 847725"/>
                    <a:gd name="connsiteX52" fmla="*/ 423863 w 619125"/>
                    <a:gd name="connsiteY52" fmla="*/ 704850 h 847725"/>
                    <a:gd name="connsiteX53" fmla="*/ 278606 w 619125"/>
                    <a:gd name="connsiteY53" fmla="*/ 783431 h 847725"/>
                    <a:gd name="connsiteX54" fmla="*/ 264319 w 619125"/>
                    <a:gd name="connsiteY54" fmla="*/ 847725 h 847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619125" h="847725">
                      <a:moveTo>
                        <a:pt x="264319" y="847725"/>
                      </a:moveTo>
                      <a:lnTo>
                        <a:pt x="164306" y="838200"/>
                      </a:lnTo>
                      <a:lnTo>
                        <a:pt x="80963" y="835818"/>
                      </a:lnTo>
                      <a:lnTo>
                        <a:pt x="19050" y="757237"/>
                      </a:lnTo>
                      <a:lnTo>
                        <a:pt x="42863" y="745331"/>
                      </a:lnTo>
                      <a:lnTo>
                        <a:pt x="73819" y="692943"/>
                      </a:lnTo>
                      <a:lnTo>
                        <a:pt x="54769" y="669131"/>
                      </a:lnTo>
                      <a:lnTo>
                        <a:pt x="71438" y="652462"/>
                      </a:lnTo>
                      <a:lnTo>
                        <a:pt x="71438" y="650081"/>
                      </a:lnTo>
                      <a:cubicBezTo>
                        <a:pt x="83805" y="632766"/>
                        <a:pt x="83344" y="640240"/>
                        <a:pt x="83344" y="631031"/>
                      </a:cubicBezTo>
                      <a:lnTo>
                        <a:pt x="85725" y="581025"/>
                      </a:lnTo>
                      <a:lnTo>
                        <a:pt x="40481" y="571500"/>
                      </a:lnTo>
                      <a:lnTo>
                        <a:pt x="0" y="571500"/>
                      </a:lnTo>
                      <a:lnTo>
                        <a:pt x="0" y="571500"/>
                      </a:lnTo>
                      <a:lnTo>
                        <a:pt x="14288" y="545306"/>
                      </a:lnTo>
                      <a:lnTo>
                        <a:pt x="35719" y="542925"/>
                      </a:lnTo>
                      <a:lnTo>
                        <a:pt x="69056" y="531018"/>
                      </a:lnTo>
                      <a:lnTo>
                        <a:pt x="107156" y="478631"/>
                      </a:lnTo>
                      <a:lnTo>
                        <a:pt x="97631" y="366712"/>
                      </a:lnTo>
                      <a:lnTo>
                        <a:pt x="173831" y="333375"/>
                      </a:lnTo>
                      <a:lnTo>
                        <a:pt x="190500" y="295275"/>
                      </a:lnTo>
                      <a:lnTo>
                        <a:pt x="207169" y="238125"/>
                      </a:lnTo>
                      <a:lnTo>
                        <a:pt x="178594" y="214312"/>
                      </a:lnTo>
                      <a:lnTo>
                        <a:pt x="128588" y="226218"/>
                      </a:lnTo>
                      <a:lnTo>
                        <a:pt x="102394" y="188118"/>
                      </a:lnTo>
                      <a:lnTo>
                        <a:pt x="85725" y="138112"/>
                      </a:lnTo>
                      <a:lnTo>
                        <a:pt x="123825" y="38100"/>
                      </a:lnTo>
                      <a:lnTo>
                        <a:pt x="211931" y="38100"/>
                      </a:lnTo>
                      <a:lnTo>
                        <a:pt x="230981" y="59531"/>
                      </a:lnTo>
                      <a:lnTo>
                        <a:pt x="271463" y="64293"/>
                      </a:lnTo>
                      <a:lnTo>
                        <a:pt x="345281" y="26193"/>
                      </a:lnTo>
                      <a:lnTo>
                        <a:pt x="371475" y="26193"/>
                      </a:lnTo>
                      <a:lnTo>
                        <a:pt x="419100" y="40481"/>
                      </a:lnTo>
                      <a:lnTo>
                        <a:pt x="547688" y="0"/>
                      </a:lnTo>
                      <a:lnTo>
                        <a:pt x="573881" y="40481"/>
                      </a:lnTo>
                      <a:lnTo>
                        <a:pt x="619125" y="59531"/>
                      </a:lnTo>
                      <a:lnTo>
                        <a:pt x="585788" y="119062"/>
                      </a:lnTo>
                      <a:lnTo>
                        <a:pt x="571500" y="142875"/>
                      </a:lnTo>
                      <a:lnTo>
                        <a:pt x="535781" y="123825"/>
                      </a:lnTo>
                      <a:lnTo>
                        <a:pt x="535781" y="145256"/>
                      </a:lnTo>
                      <a:lnTo>
                        <a:pt x="547688" y="178593"/>
                      </a:lnTo>
                      <a:lnTo>
                        <a:pt x="609600" y="197643"/>
                      </a:lnTo>
                      <a:lnTo>
                        <a:pt x="597694" y="278606"/>
                      </a:lnTo>
                      <a:lnTo>
                        <a:pt x="576263" y="283368"/>
                      </a:lnTo>
                      <a:lnTo>
                        <a:pt x="592931" y="326231"/>
                      </a:lnTo>
                      <a:lnTo>
                        <a:pt x="531019" y="347662"/>
                      </a:lnTo>
                      <a:lnTo>
                        <a:pt x="550069" y="414337"/>
                      </a:lnTo>
                      <a:lnTo>
                        <a:pt x="528638" y="481012"/>
                      </a:lnTo>
                      <a:lnTo>
                        <a:pt x="576263" y="538162"/>
                      </a:lnTo>
                      <a:lnTo>
                        <a:pt x="511969" y="626268"/>
                      </a:lnTo>
                      <a:lnTo>
                        <a:pt x="542925" y="673893"/>
                      </a:lnTo>
                      <a:lnTo>
                        <a:pt x="500063" y="683418"/>
                      </a:lnTo>
                      <a:lnTo>
                        <a:pt x="423863" y="704850"/>
                      </a:lnTo>
                      <a:lnTo>
                        <a:pt x="278606" y="783431"/>
                      </a:lnTo>
                      <a:lnTo>
                        <a:pt x="264319" y="847725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Freeform 22"/>
                <p:cNvSpPr/>
                <p:nvPr/>
              </p:nvSpPr>
              <p:spPr bwMode="auto">
                <a:xfrm>
                  <a:off x="2097087" y="3690937"/>
                  <a:ext cx="1045369" cy="769144"/>
                </a:xfrm>
                <a:custGeom>
                  <a:avLst/>
                  <a:gdLst>
                    <a:gd name="connsiteX0" fmla="*/ 71438 w 1045369"/>
                    <a:gd name="connsiteY0" fmla="*/ 114300 h 769144"/>
                    <a:gd name="connsiteX1" fmla="*/ 71438 w 1045369"/>
                    <a:gd name="connsiteY1" fmla="*/ 114300 h 769144"/>
                    <a:gd name="connsiteX2" fmla="*/ 142875 w 1045369"/>
                    <a:gd name="connsiteY2" fmla="*/ 135732 h 769144"/>
                    <a:gd name="connsiteX3" fmla="*/ 159544 w 1045369"/>
                    <a:gd name="connsiteY3" fmla="*/ 111919 h 769144"/>
                    <a:gd name="connsiteX4" fmla="*/ 195263 w 1045369"/>
                    <a:gd name="connsiteY4" fmla="*/ 104775 h 769144"/>
                    <a:gd name="connsiteX5" fmla="*/ 221456 w 1045369"/>
                    <a:gd name="connsiteY5" fmla="*/ 121444 h 769144"/>
                    <a:gd name="connsiteX6" fmla="*/ 247650 w 1045369"/>
                    <a:gd name="connsiteY6" fmla="*/ 119063 h 769144"/>
                    <a:gd name="connsiteX7" fmla="*/ 257175 w 1045369"/>
                    <a:gd name="connsiteY7" fmla="*/ 116682 h 769144"/>
                    <a:gd name="connsiteX8" fmla="*/ 290513 w 1045369"/>
                    <a:gd name="connsiteY8" fmla="*/ 107157 h 769144"/>
                    <a:gd name="connsiteX9" fmla="*/ 297656 w 1045369"/>
                    <a:gd name="connsiteY9" fmla="*/ 71438 h 769144"/>
                    <a:gd name="connsiteX10" fmla="*/ 342900 w 1045369"/>
                    <a:gd name="connsiteY10" fmla="*/ 71438 h 769144"/>
                    <a:gd name="connsiteX11" fmla="*/ 371475 w 1045369"/>
                    <a:gd name="connsiteY11" fmla="*/ 78582 h 769144"/>
                    <a:gd name="connsiteX12" fmla="*/ 395288 w 1045369"/>
                    <a:gd name="connsiteY12" fmla="*/ 69057 h 769144"/>
                    <a:gd name="connsiteX13" fmla="*/ 433388 w 1045369"/>
                    <a:gd name="connsiteY13" fmla="*/ 33338 h 769144"/>
                    <a:gd name="connsiteX14" fmla="*/ 459581 w 1045369"/>
                    <a:gd name="connsiteY14" fmla="*/ 40482 h 769144"/>
                    <a:gd name="connsiteX15" fmla="*/ 473869 w 1045369"/>
                    <a:gd name="connsiteY15" fmla="*/ 64294 h 769144"/>
                    <a:gd name="connsiteX16" fmla="*/ 483394 w 1045369"/>
                    <a:gd name="connsiteY16" fmla="*/ 45244 h 769144"/>
                    <a:gd name="connsiteX17" fmla="*/ 497681 w 1045369"/>
                    <a:gd name="connsiteY17" fmla="*/ 0 h 769144"/>
                    <a:gd name="connsiteX18" fmla="*/ 519113 w 1045369"/>
                    <a:gd name="connsiteY18" fmla="*/ 4763 h 769144"/>
                    <a:gd name="connsiteX19" fmla="*/ 526256 w 1045369"/>
                    <a:gd name="connsiteY19" fmla="*/ 7144 h 769144"/>
                    <a:gd name="connsiteX20" fmla="*/ 561975 w 1045369"/>
                    <a:gd name="connsiteY20" fmla="*/ 11907 h 769144"/>
                    <a:gd name="connsiteX21" fmla="*/ 645319 w 1045369"/>
                    <a:gd name="connsiteY21" fmla="*/ 73819 h 769144"/>
                    <a:gd name="connsiteX22" fmla="*/ 669131 w 1045369"/>
                    <a:gd name="connsiteY22" fmla="*/ 100013 h 769144"/>
                    <a:gd name="connsiteX23" fmla="*/ 683419 w 1045369"/>
                    <a:gd name="connsiteY23" fmla="*/ 83344 h 769144"/>
                    <a:gd name="connsiteX24" fmla="*/ 728663 w 1045369"/>
                    <a:gd name="connsiteY24" fmla="*/ 52388 h 769144"/>
                    <a:gd name="connsiteX25" fmla="*/ 795338 w 1045369"/>
                    <a:gd name="connsiteY25" fmla="*/ 104775 h 769144"/>
                    <a:gd name="connsiteX26" fmla="*/ 859631 w 1045369"/>
                    <a:gd name="connsiteY26" fmla="*/ 111919 h 769144"/>
                    <a:gd name="connsiteX27" fmla="*/ 895350 w 1045369"/>
                    <a:gd name="connsiteY27" fmla="*/ 102394 h 769144"/>
                    <a:gd name="connsiteX28" fmla="*/ 914400 w 1045369"/>
                    <a:gd name="connsiteY28" fmla="*/ 111919 h 769144"/>
                    <a:gd name="connsiteX29" fmla="*/ 933450 w 1045369"/>
                    <a:gd name="connsiteY29" fmla="*/ 138113 h 769144"/>
                    <a:gd name="connsiteX30" fmla="*/ 971550 w 1045369"/>
                    <a:gd name="connsiteY30" fmla="*/ 171450 h 769144"/>
                    <a:gd name="connsiteX31" fmla="*/ 990600 w 1045369"/>
                    <a:gd name="connsiteY31" fmla="*/ 219075 h 769144"/>
                    <a:gd name="connsiteX32" fmla="*/ 966788 w 1045369"/>
                    <a:gd name="connsiteY32" fmla="*/ 273844 h 769144"/>
                    <a:gd name="connsiteX33" fmla="*/ 926306 w 1045369"/>
                    <a:gd name="connsiteY33" fmla="*/ 321469 h 769144"/>
                    <a:gd name="connsiteX34" fmla="*/ 907256 w 1045369"/>
                    <a:gd name="connsiteY34" fmla="*/ 373857 h 769144"/>
                    <a:gd name="connsiteX35" fmla="*/ 959644 w 1045369"/>
                    <a:gd name="connsiteY35" fmla="*/ 447675 h 769144"/>
                    <a:gd name="connsiteX36" fmla="*/ 938213 w 1045369"/>
                    <a:gd name="connsiteY36" fmla="*/ 540544 h 769144"/>
                    <a:gd name="connsiteX37" fmla="*/ 966788 w 1045369"/>
                    <a:gd name="connsiteY37" fmla="*/ 619125 h 769144"/>
                    <a:gd name="connsiteX38" fmla="*/ 985838 w 1045369"/>
                    <a:gd name="connsiteY38" fmla="*/ 609600 h 769144"/>
                    <a:gd name="connsiteX39" fmla="*/ 1009650 w 1045369"/>
                    <a:gd name="connsiteY39" fmla="*/ 600075 h 769144"/>
                    <a:gd name="connsiteX40" fmla="*/ 1045369 w 1045369"/>
                    <a:gd name="connsiteY40" fmla="*/ 623888 h 769144"/>
                    <a:gd name="connsiteX41" fmla="*/ 1019175 w 1045369"/>
                    <a:gd name="connsiteY41" fmla="*/ 731044 h 769144"/>
                    <a:gd name="connsiteX42" fmla="*/ 966788 w 1045369"/>
                    <a:gd name="connsiteY42" fmla="*/ 757238 h 769144"/>
                    <a:gd name="connsiteX43" fmla="*/ 919163 w 1045369"/>
                    <a:gd name="connsiteY43" fmla="*/ 769144 h 769144"/>
                    <a:gd name="connsiteX44" fmla="*/ 871538 w 1045369"/>
                    <a:gd name="connsiteY44" fmla="*/ 757238 h 769144"/>
                    <a:gd name="connsiteX45" fmla="*/ 828675 w 1045369"/>
                    <a:gd name="connsiteY45" fmla="*/ 752475 h 769144"/>
                    <a:gd name="connsiteX46" fmla="*/ 711994 w 1045369"/>
                    <a:gd name="connsiteY46" fmla="*/ 690563 h 769144"/>
                    <a:gd name="connsiteX47" fmla="*/ 692944 w 1045369"/>
                    <a:gd name="connsiteY47" fmla="*/ 702469 h 769144"/>
                    <a:gd name="connsiteX48" fmla="*/ 645319 w 1045369"/>
                    <a:gd name="connsiteY48" fmla="*/ 721519 h 769144"/>
                    <a:gd name="connsiteX49" fmla="*/ 623888 w 1045369"/>
                    <a:gd name="connsiteY49" fmla="*/ 728663 h 769144"/>
                    <a:gd name="connsiteX50" fmla="*/ 547688 w 1045369"/>
                    <a:gd name="connsiteY50" fmla="*/ 709613 h 769144"/>
                    <a:gd name="connsiteX51" fmla="*/ 561975 w 1045369"/>
                    <a:gd name="connsiteY51" fmla="*/ 690563 h 769144"/>
                    <a:gd name="connsiteX52" fmla="*/ 566738 w 1045369"/>
                    <a:gd name="connsiteY52" fmla="*/ 661988 h 769144"/>
                    <a:gd name="connsiteX53" fmla="*/ 545306 w 1045369"/>
                    <a:gd name="connsiteY53" fmla="*/ 652463 h 769144"/>
                    <a:gd name="connsiteX54" fmla="*/ 504825 w 1045369"/>
                    <a:gd name="connsiteY54" fmla="*/ 642938 h 769144"/>
                    <a:gd name="connsiteX55" fmla="*/ 485775 w 1045369"/>
                    <a:gd name="connsiteY55" fmla="*/ 621507 h 769144"/>
                    <a:gd name="connsiteX56" fmla="*/ 469106 w 1045369"/>
                    <a:gd name="connsiteY56" fmla="*/ 602457 h 769144"/>
                    <a:gd name="connsiteX57" fmla="*/ 433388 w 1045369"/>
                    <a:gd name="connsiteY57" fmla="*/ 607219 h 769144"/>
                    <a:gd name="connsiteX58" fmla="*/ 411956 w 1045369"/>
                    <a:gd name="connsiteY58" fmla="*/ 611982 h 769144"/>
                    <a:gd name="connsiteX59" fmla="*/ 404813 w 1045369"/>
                    <a:gd name="connsiteY59" fmla="*/ 614363 h 769144"/>
                    <a:gd name="connsiteX60" fmla="*/ 366713 w 1045369"/>
                    <a:gd name="connsiteY60" fmla="*/ 623888 h 769144"/>
                    <a:gd name="connsiteX61" fmla="*/ 330994 w 1045369"/>
                    <a:gd name="connsiteY61" fmla="*/ 583407 h 769144"/>
                    <a:gd name="connsiteX62" fmla="*/ 302419 w 1045369"/>
                    <a:gd name="connsiteY62" fmla="*/ 600075 h 769144"/>
                    <a:gd name="connsiteX63" fmla="*/ 292894 w 1045369"/>
                    <a:gd name="connsiteY63" fmla="*/ 607219 h 769144"/>
                    <a:gd name="connsiteX64" fmla="*/ 273844 w 1045369"/>
                    <a:gd name="connsiteY64" fmla="*/ 633413 h 769144"/>
                    <a:gd name="connsiteX65" fmla="*/ 233363 w 1045369"/>
                    <a:gd name="connsiteY65" fmla="*/ 600075 h 769144"/>
                    <a:gd name="connsiteX66" fmla="*/ 247650 w 1045369"/>
                    <a:gd name="connsiteY66" fmla="*/ 554832 h 769144"/>
                    <a:gd name="connsiteX67" fmla="*/ 247650 w 1045369"/>
                    <a:gd name="connsiteY67" fmla="*/ 533400 h 769144"/>
                    <a:gd name="connsiteX68" fmla="*/ 240506 w 1045369"/>
                    <a:gd name="connsiteY68" fmla="*/ 492919 h 769144"/>
                    <a:gd name="connsiteX69" fmla="*/ 295275 w 1045369"/>
                    <a:gd name="connsiteY69" fmla="*/ 500063 h 769144"/>
                    <a:gd name="connsiteX70" fmla="*/ 314325 w 1045369"/>
                    <a:gd name="connsiteY70" fmla="*/ 492919 h 769144"/>
                    <a:gd name="connsiteX71" fmla="*/ 335756 w 1045369"/>
                    <a:gd name="connsiteY71" fmla="*/ 459582 h 769144"/>
                    <a:gd name="connsiteX72" fmla="*/ 378619 w 1045369"/>
                    <a:gd name="connsiteY72" fmla="*/ 440532 h 769144"/>
                    <a:gd name="connsiteX73" fmla="*/ 369094 w 1045369"/>
                    <a:gd name="connsiteY73" fmla="*/ 409575 h 769144"/>
                    <a:gd name="connsiteX74" fmla="*/ 316706 w 1045369"/>
                    <a:gd name="connsiteY74" fmla="*/ 431007 h 769144"/>
                    <a:gd name="connsiteX75" fmla="*/ 266700 w 1045369"/>
                    <a:gd name="connsiteY75" fmla="*/ 392907 h 769144"/>
                    <a:gd name="connsiteX76" fmla="*/ 214313 w 1045369"/>
                    <a:gd name="connsiteY76" fmla="*/ 326232 h 769144"/>
                    <a:gd name="connsiteX77" fmla="*/ 192881 w 1045369"/>
                    <a:gd name="connsiteY77" fmla="*/ 357188 h 769144"/>
                    <a:gd name="connsiteX78" fmla="*/ 159544 w 1045369"/>
                    <a:gd name="connsiteY78" fmla="*/ 304800 h 769144"/>
                    <a:gd name="connsiteX79" fmla="*/ 111919 w 1045369"/>
                    <a:gd name="connsiteY79" fmla="*/ 307182 h 769144"/>
                    <a:gd name="connsiteX80" fmla="*/ 102394 w 1045369"/>
                    <a:gd name="connsiteY80" fmla="*/ 290513 h 769144"/>
                    <a:gd name="connsiteX81" fmla="*/ 59531 w 1045369"/>
                    <a:gd name="connsiteY81" fmla="*/ 323850 h 769144"/>
                    <a:gd name="connsiteX82" fmla="*/ 45244 w 1045369"/>
                    <a:gd name="connsiteY82" fmla="*/ 342900 h 769144"/>
                    <a:gd name="connsiteX83" fmla="*/ 16669 w 1045369"/>
                    <a:gd name="connsiteY83" fmla="*/ 330994 h 769144"/>
                    <a:gd name="connsiteX84" fmla="*/ 0 w 1045369"/>
                    <a:gd name="connsiteY84" fmla="*/ 271463 h 769144"/>
                    <a:gd name="connsiteX85" fmla="*/ 45244 w 1045369"/>
                    <a:gd name="connsiteY85" fmla="*/ 190500 h 769144"/>
                    <a:gd name="connsiteX86" fmla="*/ 71438 w 1045369"/>
                    <a:gd name="connsiteY86" fmla="*/ 114300 h 769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045369" h="769144">
                      <a:moveTo>
                        <a:pt x="71438" y="114300"/>
                      </a:moveTo>
                      <a:lnTo>
                        <a:pt x="71438" y="114300"/>
                      </a:lnTo>
                      <a:lnTo>
                        <a:pt x="142875" y="135732"/>
                      </a:lnTo>
                      <a:cubicBezTo>
                        <a:pt x="158228" y="115262"/>
                        <a:pt x="153614" y="123782"/>
                        <a:pt x="159544" y="111919"/>
                      </a:cubicBezTo>
                      <a:lnTo>
                        <a:pt x="195263" y="104775"/>
                      </a:lnTo>
                      <a:lnTo>
                        <a:pt x="221456" y="121444"/>
                      </a:lnTo>
                      <a:cubicBezTo>
                        <a:pt x="230187" y="120650"/>
                        <a:pt x="238960" y="120222"/>
                        <a:pt x="247650" y="119063"/>
                      </a:cubicBezTo>
                      <a:cubicBezTo>
                        <a:pt x="250894" y="118631"/>
                        <a:pt x="257175" y="116682"/>
                        <a:pt x="257175" y="116682"/>
                      </a:cubicBezTo>
                      <a:lnTo>
                        <a:pt x="290513" y="107157"/>
                      </a:lnTo>
                      <a:lnTo>
                        <a:pt x="297656" y="71438"/>
                      </a:lnTo>
                      <a:lnTo>
                        <a:pt x="342900" y="71438"/>
                      </a:lnTo>
                      <a:lnTo>
                        <a:pt x="371475" y="78582"/>
                      </a:lnTo>
                      <a:lnTo>
                        <a:pt x="395288" y="69057"/>
                      </a:lnTo>
                      <a:lnTo>
                        <a:pt x="433388" y="33338"/>
                      </a:lnTo>
                      <a:cubicBezTo>
                        <a:pt x="456325" y="40984"/>
                        <a:pt x="447289" y="40482"/>
                        <a:pt x="459581" y="40482"/>
                      </a:cubicBezTo>
                      <a:lnTo>
                        <a:pt x="473869" y="64294"/>
                      </a:lnTo>
                      <a:lnTo>
                        <a:pt x="483394" y="45244"/>
                      </a:lnTo>
                      <a:lnTo>
                        <a:pt x="497681" y="0"/>
                      </a:lnTo>
                      <a:cubicBezTo>
                        <a:pt x="504825" y="1588"/>
                        <a:pt x="512013" y="2988"/>
                        <a:pt x="519113" y="4763"/>
                      </a:cubicBezTo>
                      <a:cubicBezTo>
                        <a:pt x="521548" y="5372"/>
                        <a:pt x="526256" y="7144"/>
                        <a:pt x="526256" y="7144"/>
                      </a:cubicBezTo>
                      <a:lnTo>
                        <a:pt x="561975" y="11907"/>
                      </a:lnTo>
                      <a:lnTo>
                        <a:pt x="645319" y="73819"/>
                      </a:lnTo>
                      <a:lnTo>
                        <a:pt x="669131" y="100013"/>
                      </a:lnTo>
                      <a:lnTo>
                        <a:pt x="683419" y="83344"/>
                      </a:lnTo>
                      <a:lnTo>
                        <a:pt x="728663" y="52388"/>
                      </a:lnTo>
                      <a:lnTo>
                        <a:pt x="795338" y="104775"/>
                      </a:lnTo>
                      <a:lnTo>
                        <a:pt x="859631" y="111919"/>
                      </a:lnTo>
                      <a:lnTo>
                        <a:pt x="895350" y="102394"/>
                      </a:lnTo>
                      <a:lnTo>
                        <a:pt x="914400" y="111919"/>
                      </a:lnTo>
                      <a:lnTo>
                        <a:pt x="933450" y="138113"/>
                      </a:lnTo>
                      <a:lnTo>
                        <a:pt x="971550" y="171450"/>
                      </a:lnTo>
                      <a:lnTo>
                        <a:pt x="990600" y="219075"/>
                      </a:lnTo>
                      <a:lnTo>
                        <a:pt x="966788" y="273844"/>
                      </a:lnTo>
                      <a:lnTo>
                        <a:pt x="926306" y="321469"/>
                      </a:lnTo>
                      <a:lnTo>
                        <a:pt x="907256" y="373857"/>
                      </a:lnTo>
                      <a:lnTo>
                        <a:pt x="959644" y="447675"/>
                      </a:lnTo>
                      <a:lnTo>
                        <a:pt x="938213" y="540544"/>
                      </a:lnTo>
                      <a:lnTo>
                        <a:pt x="966788" y="619125"/>
                      </a:lnTo>
                      <a:lnTo>
                        <a:pt x="985838" y="609600"/>
                      </a:lnTo>
                      <a:lnTo>
                        <a:pt x="1009650" y="600075"/>
                      </a:lnTo>
                      <a:lnTo>
                        <a:pt x="1045369" y="623888"/>
                      </a:lnTo>
                      <a:lnTo>
                        <a:pt x="1019175" y="731044"/>
                      </a:lnTo>
                      <a:lnTo>
                        <a:pt x="966788" y="757238"/>
                      </a:lnTo>
                      <a:lnTo>
                        <a:pt x="919163" y="769144"/>
                      </a:lnTo>
                      <a:lnTo>
                        <a:pt x="871538" y="757238"/>
                      </a:lnTo>
                      <a:lnTo>
                        <a:pt x="828675" y="752475"/>
                      </a:lnTo>
                      <a:lnTo>
                        <a:pt x="711994" y="690563"/>
                      </a:lnTo>
                      <a:lnTo>
                        <a:pt x="692944" y="702469"/>
                      </a:lnTo>
                      <a:lnTo>
                        <a:pt x="645319" y="721519"/>
                      </a:lnTo>
                      <a:lnTo>
                        <a:pt x="623888" y="728663"/>
                      </a:lnTo>
                      <a:lnTo>
                        <a:pt x="547688" y="709613"/>
                      </a:lnTo>
                      <a:lnTo>
                        <a:pt x="561975" y="690563"/>
                      </a:lnTo>
                      <a:lnTo>
                        <a:pt x="566738" y="661988"/>
                      </a:lnTo>
                      <a:lnTo>
                        <a:pt x="545306" y="652463"/>
                      </a:lnTo>
                      <a:lnTo>
                        <a:pt x="504825" y="642938"/>
                      </a:lnTo>
                      <a:cubicBezTo>
                        <a:pt x="489077" y="624564"/>
                        <a:pt x="495713" y="631443"/>
                        <a:pt x="485775" y="621507"/>
                      </a:cubicBezTo>
                      <a:lnTo>
                        <a:pt x="469106" y="602457"/>
                      </a:lnTo>
                      <a:cubicBezTo>
                        <a:pt x="446134" y="604754"/>
                        <a:pt x="450647" y="603521"/>
                        <a:pt x="433388" y="607219"/>
                      </a:cubicBezTo>
                      <a:cubicBezTo>
                        <a:pt x="426232" y="608752"/>
                        <a:pt x="419056" y="610207"/>
                        <a:pt x="411956" y="611982"/>
                      </a:cubicBezTo>
                      <a:cubicBezTo>
                        <a:pt x="409521" y="612591"/>
                        <a:pt x="404813" y="614363"/>
                        <a:pt x="404813" y="614363"/>
                      </a:cubicBezTo>
                      <a:lnTo>
                        <a:pt x="366713" y="623888"/>
                      </a:lnTo>
                      <a:lnTo>
                        <a:pt x="330994" y="583407"/>
                      </a:lnTo>
                      <a:cubicBezTo>
                        <a:pt x="319025" y="590057"/>
                        <a:pt x="312173" y="593108"/>
                        <a:pt x="302419" y="600075"/>
                      </a:cubicBezTo>
                      <a:cubicBezTo>
                        <a:pt x="299189" y="602382"/>
                        <a:pt x="292894" y="607219"/>
                        <a:pt x="292894" y="607219"/>
                      </a:cubicBezTo>
                      <a:lnTo>
                        <a:pt x="273844" y="633413"/>
                      </a:lnTo>
                      <a:lnTo>
                        <a:pt x="233363" y="600075"/>
                      </a:lnTo>
                      <a:lnTo>
                        <a:pt x="247650" y="554832"/>
                      </a:lnTo>
                      <a:lnTo>
                        <a:pt x="247650" y="533400"/>
                      </a:lnTo>
                      <a:lnTo>
                        <a:pt x="240506" y="492919"/>
                      </a:lnTo>
                      <a:lnTo>
                        <a:pt x="295275" y="500063"/>
                      </a:lnTo>
                      <a:lnTo>
                        <a:pt x="314325" y="492919"/>
                      </a:lnTo>
                      <a:lnTo>
                        <a:pt x="335756" y="459582"/>
                      </a:lnTo>
                      <a:lnTo>
                        <a:pt x="378619" y="440532"/>
                      </a:lnTo>
                      <a:lnTo>
                        <a:pt x="369094" y="409575"/>
                      </a:lnTo>
                      <a:lnTo>
                        <a:pt x="316706" y="431007"/>
                      </a:lnTo>
                      <a:lnTo>
                        <a:pt x="266700" y="392907"/>
                      </a:lnTo>
                      <a:lnTo>
                        <a:pt x="214313" y="326232"/>
                      </a:lnTo>
                      <a:lnTo>
                        <a:pt x="192881" y="357188"/>
                      </a:lnTo>
                      <a:lnTo>
                        <a:pt x="159544" y="304800"/>
                      </a:lnTo>
                      <a:lnTo>
                        <a:pt x="111919" y="307182"/>
                      </a:lnTo>
                      <a:lnTo>
                        <a:pt x="102394" y="290513"/>
                      </a:lnTo>
                      <a:lnTo>
                        <a:pt x="59531" y="323850"/>
                      </a:lnTo>
                      <a:lnTo>
                        <a:pt x="45244" y="342900"/>
                      </a:lnTo>
                      <a:lnTo>
                        <a:pt x="16669" y="330994"/>
                      </a:lnTo>
                      <a:lnTo>
                        <a:pt x="0" y="271463"/>
                      </a:lnTo>
                      <a:lnTo>
                        <a:pt x="45244" y="190500"/>
                      </a:lnTo>
                      <a:lnTo>
                        <a:pt x="71438" y="114300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Freeform 23"/>
                <p:cNvSpPr/>
                <p:nvPr/>
              </p:nvSpPr>
              <p:spPr bwMode="auto">
                <a:xfrm>
                  <a:off x="2084387" y="3251200"/>
                  <a:ext cx="1540669" cy="923925"/>
                </a:xfrm>
                <a:custGeom>
                  <a:avLst/>
                  <a:gdLst>
                    <a:gd name="connsiteX0" fmla="*/ 85725 w 1540669"/>
                    <a:gd name="connsiteY0" fmla="*/ 564356 h 923925"/>
                    <a:gd name="connsiteX1" fmla="*/ 76200 w 1540669"/>
                    <a:gd name="connsiteY1" fmla="*/ 500063 h 923925"/>
                    <a:gd name="connsiteX2" fmla="*/ 11906 w 1540669"/>
                    <a:gd name="connsiteY2" fmla="*/ 500063 h 923925"/>
                    <a:gd name="connsiteX3" fmla="*/ 7144 w 1540669"/>
                    <a:gd name="connsiteY3" fmla="*/ 473869 h 923925"/>
                    <a:gd name="connsiteX4" fmla="*/ 40481 w 1540669"/>
                    <a:gd name="connsiteY4" fmla="*/ 440531 h 923925"/>
                    <a:gd name="connsiteX5" fmla="*/ 0 w 1540669"/>
                    <a:gd name="connsiteY5" fmla="*/ 407194 h 923925"/>
                    <a:gd name="connsiteX6" fmla="*/ 114300 w 1540669"/>
                    <a:gd name="connsiteY6" fmla="*/ 426244 h 923925"/>
                    <a:gd name="connsiteX7" fmla="*/ 138112 w 1540669"/>
                    <a:gd name="connsiteY7" fmla="*/ 433388 h 923925"/>
                    <a:gd name="connsiteX8" fmla="*/ 235744 w 1540669"/>
                    <a:gd name="connsiteY8" fmla="*/ 414338 h 923925"/>
                    <a:gd name="connsiteX9" fmla="*/ 250031 w 1540669"/>
                    <a:gd name="connsiteY9" fmla="*/ 392906 h 923925"/>
                    <a:gd name="connsiteX10" fmla="*/ 271462 w 1540669"/>
                    <a:gd name="connsiteY10" fmla="*/ 335756 h 923925"/>
                    <a:gd name="connsiteX11" fmla="*/ 307181 w 1540669"/>
                    <a:gd name="connsiteY11" fmla="*/ 338138 h 923925"/>
                    <a:gd name="connsiteX12" fmla="*/ 321469 w 1540669"/>
                    <a:gd name="connsiteY12" fmla="*/ 342900 h 923925"/>
                    <a:gd name="connsiteX13" fmla="*/ 328612 w 1540669"/>
                    <a:gd name="connsiteY13" fmla="*/ 321469 h 923925"/>
                    <a:gd name="connsiteX14" fmla="*/ 333375 w 1540669"/>
                    <a:gd name="connsiteY14" fmla="*/ 309563 h 923925"/>
                    <a:gd name="connsiteX15" fmla="*/ 319087 w 1540669"/>
                    <a:gd name="connsiteY15" fmla="*/ 250031 h 923925"/>
                    <a:gd name="connsiteX16" fmla="*/ 359569 w 1540669"/>
                    <a:gd name="connsiteY16" fmla="*/ 209550 h 923925"/>
                    <a:gd name="connsiteX17" fmla="*/ 283369 w 1540669"/>
                    <a:gd name="connsiteY17" fmla="*/ 173831 h 923925"/>
                    <a:gd name="connsiteX18" fmla="*/ 292894 w 1540669"/>
                    <a:gd name="connsiteY18" fmla="*/ 128588 h 923925"/>
                    <a:gd name="connsiteX19" fmla="*/ 295275 w 1540669"/>
                    <a:gd name="connsiteY19" fmla="*/ 71438 h 923925"/>
                    <a:gd name="connsiteX20" fmla="*/ 311944 w 1540669"/>
                    <a:gd name="connsiteY20" fmla="*/ 59531 h 923925"/>
                    <a:gd name="connsiteX21" fmla="*/ 364331 w 1540669"/>
                    <a:gd name="connsiteY21" fmla="*/ 0 h 923925"/>
                    <a:gd name="connsiteX22" fmla="*/ 402431 w 1540669"/>
                    <a:gd name="connsiteY22" fmla="*/ 33338 h 923925"/>
                    <a:gd name="connsiteX23" fmla="*/ 431006 w 1540669"/>
                    <a:gd name="connsiteY23" fmla="*/ 59531 h 923925"/>
                    <a:gd name="connsiteX24" fmla="*/ 433387 w 1540669"/>
                    <a:gd name="connsiteY24" fmla="*/ 83344 h 923925"/>
                    <a:gd name="connsiteX25" fmla="*/ 435769 w 1540669"/>
                    <a:gd name="connsiteY25" fmla="*/ 97631 h 923925"/>
                    <a:gd name="connsiteX26" fmla="*/ 454819 w 1540669"/>
                    <a:gd name="connsiteY26" fmla="*/ 123825 h 923925"/>
                    <a:gd name="connsiteX27" fmla="*/ 473869 w 1540669"/>
                    <a:gd name="connsiteY27" fmla="*/ 130969 h 923925"/>
                    <a:gd name="connsiteX28" fmla="*/ 559594 w 1540669"/>
                    <a:gd name="connsiteY28" fmla="*/ 123825 h 923925"/>
                    <a:gd name="connsiteX29" fmla="*/ 661987 w 1540669"/>
                    <a:gd name="connsiteY29" fmla="*/ 138113 h 923925"/>
                    <a:gd name="connsiteX30" fmla="*/ 683419 w 1540669"/>
                    <a:gd name="connsiteY30" fmla="*/ 147638 h 923925"/>
                    <a:gd name="connsiteX31" fmla="*/ 733425 w 1540669"/>
                    <a:gd name="connsiteY31" fmla="*/ 197644 h 923925"/>
                    <a:gd name="connsiteX32" fmla="*/ 854869 w 1540669"/>
                    <a:gd name="connsiteY32" fmla="*/ 138113 h 923925"/>
                    <a:gd name="connsiteX33" fmla="*/ 862012 w 1540669"/>
                    <a:gd name="connsiteY33" fmla="*/ 173831 h 923925"/>
                    <a:gd name="connsiteX34" fmla="*/ 888206 w 1540669"/>
                    <a:gd name="connsiteY34" fmla="*/ 166688 h 923925"/>
                    <a:gd name="connsiteX35" fmla="*/ 947737 w 1540669"/>
                    <a:gd name="connsiteY35" fmla="*/ 104775 h 923925"/>
                    <a:gd name="connsiteX36" fmla="*/ 971550 w 1540669"/>
                    <a:gd name="connsiteY36" fmla="*/ 104775 h 923925"/>
                    <a:gd name="connsiteX37" fmla="*/ 1035844 w 1540669"/>
                    <a:gd name="connsiteY37" fmla="*/ 42863 h 923925"/>
                    <a:gd name="connsiteX38" fmla="*/ 1064419 w 1540669"/>
                    <a:gd name="connsiteY38" fmla="*/ 42863 h 923925"/>
                    <a:gd name="connsiteX39" fmla="*/ 1147762 w 1540669"/>
                    <a:gd name="connsiteY39" fmla="*/ 21431 h 923925"/>
                    <a:gd name="connsiteX40" fmla="*/ 1231106 w 1540669"/>
                    <a:gd name="connsiteY40" fmla="*/ 11906 h 923925"/>
                    <a:gd name="connsiteX41" fmla="*/ 1262062 w 1540669"/>
                    <a:gd name="connsiteY41" fmla="*/ 66675 h 923925"/>
                    <a:gd name="connsiteX42" fmla="*/ 1235869 w 1540669"/>
                    <a:gd name="connsiteY42" fmla="*/ 135731 h 923925"/>
                    <a:gd name="connsiteX43" fmla="*/ 1295400 w 1540669"/>
                    <a:gd name="connsiteY43" fmla="*/ 88106 h 923925"/>
                    <a:gd name="connsiteX44" fmla="*/ 1307306 w 1540669"/>
                    <a:gd name="connsiteY44" fmla="*/ 240506 h 923925"/>
                    <a:gd name="connsiteX45" fmla="*/ 1319212 w 1540669"/>
                    <a:gd name="connsiteY45" fmla="*/ 321469 h 923925"/>
                    <a:gd name="connsiteX46" fmla="*/ 1293019 w 1540669"/>
                    <a:gd name="connsiteY46" fmla="*/ 323850 h 923925"/>
                    <a:gd name="connsiteX47" fmla="*/ 1285875 w 1540669"/>
                    <a:gd name="connsiteY47" fmla="*/ 326231 h 923925"/>
                    <a:gd name="connsiteX48" fmla="*/ 1252537 w 1540669"/>
                    <a:gd name="connsiteY48" fmla="*/ 338138 h 923925"/>
                    <a:gd name="connsiteX49" fmla="*/ 1269206 w 1540669"/>
                    <a:gd name="connsiteY49" fmla="*/ 352425 h 923925"/>
                    <a:gd name="connsiteX50" fmla="*/ 1273969 w 1540669"/>
                    <a:gd name="connsiteY50" fmla="*/ 385763 h 923925"/>
                    <a:gd name="connsiteX51" fmla="*/ 1323975 w 1540669"/>
                    <a:gd name="connsiteY51" fmla="*/ 409575 h 923925"/>
                    <a:gd name="connsiteX52" fmla="*/ 1345406 w 1540669"/>
                    <a:gd name="connsiteY52" fmla="*/ 442913 h 923925"/>
                    <a:gd name="connsiteX53" fmla="*/ 1395412 w 1540669"/>
                    <a:gd name="connsiteY53" fmla="*/ 400050 h 923925"/>
                    <a:gd name="connsiteX54" fmla="*/ 1485900 w 1540669"/>
                    <a:gd name="connsiteY54" fmla="*/ 407194 h 923925"/>
                    <a:gd name="connsiteX55" fmla="*/ 1440656 w 1540669"/>
                    <a:gd name="connsiteY55" fmla="*/ 454819 h 923925"/>
                    <a:gd name="connsiteX56" fmla="*/ 1376362 w 1540669"/>
                    <a:gd name="connsiteY56" fmla="*/ 500063 h 923925"/>
                    <a:gd name="connsiteX57" fmla="*/ 1362075 w 1540669"/>
                    <a:gd name="connsiteY57" fmla="*/ 528638 h 923925"/>
                    <a:gd name="connsiteX58" fmla="*/ 1519237 w 1540669"/>
                    <a:gd name="connsiteY58" fmla="*/ 633413 h 923925"/>
                    <a:gd name="connsiteX59" fmla="*/ 1540669 w 1540669"/>
                    <a:gd name="connsiteY59" fmla="*/ 678656 h 923925"/>
                    <a:gd name="connsiteX60" fmla="*/ 1521619 w 1540669"/>
                    <a:gd name="connsiteY60" fmla="*/ 733425 h 923925"/>
                    <a:gd name="connsiteX61" fmla="*/ 1435894 w 1540669"/>
                    <a:gd name="connsiteY61" fmla="*/ 754856 h 923925"/>
                    <a:gd name="connsiteX62" fmla="*/ 1378744 w 1540669"/>
                    <a:gd name="connsiteY62" fmla="*/ 757238 h 923925"/>
                    <a:gd name="connsiteX63" fmla="*/ 1350169 w 1540669"/>
                    <a:gd name="connsiteY63" fmla="*/ 802481 h 923925"/>
                    <a:gd name="connsiteX64" fmla="*/ 1295400 w 1540669"/>
                    <a:gd name="connsiteY64" fmla="*/ 838200 h 923925"/>
                    <a:gd name="connsiteX65" fmla="*/ 1273969 w 1540669"/>
                    <a:gd name="connsiteY65" fmla="*/ 823913 h 923925"/>
                    <a:gd name="connsiteX66" fmla="*/ 1240631 w 1540669"/>
                    <a:gd name="connsiteY66" fmla="*/ 866775 h 923925"/>
                    <a:gd name="connsiteX67" fmla="*/ 1209675 w 1540669"/>
                    <a:gd name="connsiteY67" fmla="*/ 890588 h 923925"/>
                    <a:gd name="connsiteX68" fmla="*/ 1183481 w 1540669"/>
                    <a:gd name="connsiteY68" fmla="*/ 888206 h 923925"/>
                    <a:gd name="connsiteX69" fmla="*/ 1109662 w 1540669"/>
                    <a:gd name="connsiteY69" fmla="*/ 923925 h 923925"/>
                    <a:gd name="connsiteX70" fmla="*/ 1069181 w 1540669"/>
                    <a:gd name="connsiteY70" fmla="*/ 921544 h 923925"/>
                    <a:gd name="connsiteX71" fmla="*/ 1042987 w 1540669"/>
                    <a:gd name="connsiteY71" fmla="*/ 890588 h 923925"/>
                    <a:gd name="connsiteX72" fmla="*/ 952500 w 1540669"/>
                    <a:gd name="connsiteY72" fmla="*/ 900113 h 923925"/>
                    <a:gd name="connsiteX73" fmla="*/ 902494 w 1540669"/>
                    <a:gd name="connsiteY73" fmla="*/ 807244 h 923925"/>
                    <a:gd name="connsiteX74" fmla="*/ 919162 w 1540669"/>
                    <a:gd name="connsiteY74" fmla="*/ 757238 h 923925"/>
                    <a:gd name="connsiteX75" fmla="*/ 947737 w 1540669"/>
                    <a:gd name="connsiteY75" fmla="*/ 721519 h 923925"/>
                    <a:gd name="connsiteX76" fmla="*/ 981075 w 1540669"/>
                    <a:gd name="connsiteY76" fmla="*/ 669131 h 923925"/>
                    <a:gd name="connsiteX77" fmla="*/ 969169 w 1540669"/>
                    <a:gd name="connsiteY77" fmla="*/ 628650 h 923925"/>
                    <a:gd name="connsiteX78" fmla="*/ 931069 w 1540669"/>
                    <a:gd name="connsiteY78" fmla="*/ 588169 h 923925"/>
                    <a:gd name="connsiteX79" fmla="*/ 904875 w 1540669"/>
                    <a:gd name="connsiteY79" fmla="*/ 559594 h 923925"/>
                    <a:gd name="connsiteX80" fmla="*/ 847725 w 1540669"/>
                    <a:gd name="connsiteY80" fmla="*/ 559594 h 923925"/>
                    <a:gd name="connsiteX81" fmla="*/ 802481 w 1540669"/>
                    <a:gd name="connsiteY81" fmla="*/ 554831 h 923925"/>
                    <a:gd name="connsiteX82" fmla="*/ 750094 w 1540669"/>
                    <a:gd name="connsiteY82" fmla="*/ 509588 h 923925"/>
                    <a:gd name="connsiteX83" fmla="*/ 692944 w 1540669"/>
                    <a:gd name="connsiteY83" fmla="*/ 550069 h 923925"/>
                    <a:gd name="connsiteX84" fmla="*/ 654844 w 1540669"/>
                    <a:gd name="connsiteY84" fmla="*/ 533400 h 923925"/>
                    <a:gd name="connsiteX85" fmla="*/ 588169 w 1540669"/>
                    <a:gd name="connsiteY85" fmla="*/ 485775 h 923925"/>
                    <a:gd name="connsiteX86" fmla="*/ 547687 w 1540669"/>
                    <a:gd name="connsiteY86" fmla="*/ 466725 h 923925"/>
                    <a:gd name="connsiteX87" fmla="*/ 521494 w 1540669"/>
                    <a:gd name="connsiteY87" fmla="*/ 459581 h 923925"/>
                    <a:gd name="connsiteX88" fmla="*/ 497681 w 1540669"/>
                    <a:gd name="connsiteY88" fmla="*/ 523875 h 923925"/>
                    <a:gd name="connsiteX89" fmla="*/ 454819 w 1540669"/>
                    <a:gd name="connsiteY89" fmla="*/ 504825 h 923925"/>
                    <a:gd name="connsiteX90" fmla="*/ 454819 w 1540669"/>
                    <a:gd name="connsiteY90" fmla="*/ 495300 h 923925"/>
                    <a:gd name="connsiteX91" fmla="*/ 409575 w 1540669"/>
                    <a:gd name="connsiteY91" fmla="*/ 526256 h 923925"/>
                    <a:gd name="connsiteX92" fmla="*/ 347662 w 1540669"/>
                    <a:gd name="connsiteY92" fmla="*/ 533400 h 923925"/>
                    <a:gd name="connsiteX93" fmla="*/ 347662 w 1540669"/>
                    <a:gd name="connsiteY93" fmla="*/ 533400 h 923925"/>
                    <a:gd name="connsiteX94" fmla="*/ 323850 w 1540669"/>
                    <a:gd name="connsiteY94" fmla="*/ 552450 h 923925"/>
                    <a:gd name="connsiteX95" fmla="*/ 252412 w 1540669"/>
                    <a:gd name="connsiteY95" fmla="*/ 576263 h 923925"/>
                    <a:gd name="connsiteX96" fmla="*/ 226219 w 1540669"/>
                    <a:gd name="connsiteY96" fmla="*/ 569119 h 923925"/>
                    <a:gd name="connsiteX97" fmla="*/ 200025 w 1540669"/>
                    <a:gd name="connsiteY97" fmla="*/ 561975 h 923925"/>
                    <a:gd name="connsiteX98" fmla="*/ 188119 w 1540669"/>
                    <a:gd name="connsiteY98" fmla="*/ 571500 h 923925"/>
                    <a:gd name="connsiteX99" fmla="*/ 171450 w 1540669"/>
                    <a:gd name="connsiteY99" fmla="*/ 585788 h 923925"/>
                    <a:gd name="connsiteX100" fmla="*/ 157162 w 1540669"/>
                    <a:gd name="connsiteY100" fmla="*/ 590550 h 923925"/>
                    <a:gd name="connsiteX101" fmla="*/ 126206 w 1540669"/>
                    <a:gd name="connsiteY101" fmla="*/ 600075 h 923925"/>
                    <a:gd name="connsiteX102" fmla="*/ 85725 w 1540669"/>
                    <a:gd name="connsiteY102" fmla="*/ 564356 h 92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1540669" h="923925">
                      <a:moveTo>
                        <a:pt x="85725" y="564356"/>
                      </a:moveTo>
                      <a:lnTo>
                        <a:pt x="76200" y="500063"/>
                      </a:lnTo>
                      <a:lnTo>
                        <a:pt x="11906" y="500063"/>
                      </a:lnTo>
                      <a:lnTo>
                        <a:pt x="7144" y="473869"/>
                      </a:lnTo>
                      <a:lnTo>
                        <a:pt x="40481" y="440531"/>
                      </a:lnTo>
                      <a:lnTo>
                        <a:pt x="0" y="407194"/>
                      </a:lnTo>
                      <a:lnTo>
                        <a:pt x="114300" y="426244"/>
                      </a:lnTo>
                      <a:lnTo>
                        <a:pt x="138112" y="433388"/>
                      </a:lnTo>
                      <a:lnTo>
                        <a:pt x="235744" y="414338"/>
                      </a:lnTo>
                      <a:lnTo>
                        <a:pt x="250031" y="392906"/>
                      </a:lnTo>
                      <a:lnTo>
                        <a:pt x="271462" y="335756"/>
                      </a:lnTo>
                      <a:lnTo>
                        <a:pt x="307181" y="338138"/>
                      </a:lnTo>
                      <a:lnTo>
                        <a:pt x="321469" y="342900"/>
                      </a:lnTo>
                      <a:cubicBezTo>
                        <a:pt x="323850" y="335756"/>
                        <a:pt x="325716" y="328420"/>
                        <a:pt x="328612" y="321469"/>
                      </a:cubicBezTo>
                      <a:cubicBezTo>
                        <a:pt x="334256" y="307924"/>
                        <a:pt x="333375" y="320005"/>
                        <a:pt x="333375" y="309563"/>
                      </a:cubicBezTo>
                      <a:lnTo>
                        <a:pt x="319087" y="250031"/>
                      </a:lnTo>
                      <a:lnTo>
                        <a:pt x="359569" y="209550"/>
                      </a:lnTo>
                      <a:lnTo>
                        <a:pt x="283369" y="173831"/>
                      </a:lnTo>
                      <a:lnTo>
                        <a:pt x="292894" y="128588"/>
                      </a:lnTo>
                      <a:cubicBezTo>
                        <a:pt x="293688" y="109538"/>
                        <a:pt x="294481" y="90488"/>
                        <a:pt x="295275" y="71438"/>
                      </a:cubicBezTo>
                      <a:lnTo>
                        <a:pt x="311944" y="59531"/>
                      </a:lnTo>
                      <a:lnTo>
                        <a:pt x="364331" y="0"/>
                      </a:lnTo>
                      <a:lnTo>
                        <a:pt x="402431" y="33338"/>
                      </a:lnTo>
                      <a:lnTo>
                        <a:pt x="431006" y="59531"/>
                      </a:lnTo>
                      <a:cubicBezTo>
                        <a:pt x="431800" y="67469"/>
                        <a:pt x="432397" y="75428"/>
                        <a:pt x="433387" y="83344"/>
                      </a:cubicBezTo>
                      <a:cubicBezTo>
                        <a:pt x="433986" y="88135"/>
                        <a:pt x="435769" y="97631"/>
                        <a:pt x="435769" y="97631"/>
                      </a:cubicBezTo>
                      <a:lnTo>
                        <a:pt x="454819" y="123825"/>
                      </a:lnTo>
                      <a:lnTo>
                        <a:pt x="473869" y="130969"/>
                      </a:lnTo>
                      <a:lnTo>
                        <a:pt x="559594" y="123825"/>
                      </a:lnTo>
                      <a:lnTo>
                        <a:pt x="661987" y="138113"/>
                      </a:lnTo>
                      <a:lnTo>
                        <a:pt x="683419" y="147638"/>
                      </a:lnTo>
                      <a:lnTo>
                        <a:pt x="733425" y="197644"/>
                      </a:lnTo>
                      <a:lnTo>
                        <a:pt x="854869" y="138113"/>
                      </a:lnTo>
                      <a:lnTo>
                        <a:pt x="862012" y="173831"/>
                      </a:lnTo>
                      <a:cubicBezTo>
                        <a:pt x="885176" y="168684"/>
                        <a:pt x="876898" y="172342"/>
                        <a:pt x="888206" y="166688"/>
                      </a:cubicBezTo>
                      <a:lnTo>
                        <a:pt x="947737" y="104775"/>
                      </a:lnTo>
                      <a:lnTo>
                        <a:pt x="971550" y="104775"/>
                      </a:lnTo>
                      <a:lnTo>
                        <a:pt x="1035844" y="42863"/>
                      </a:lnTo>
                      <a:lnTo>
                        <a:pt x="1064419" y="42863"/>
                      </a:lnTo>
                      <a:lnTo>
                        <a:pt x="1147762" y="21431"/>
                      </a:lnTo>
                      <a:lnTo>
                        <a:pt x="1231106" y="11906"/>
                      </a:lnTo>
                      <a:lnTo>
                        <a:pt x="1262062" y="66675"/>
                      </a:lnTo>
                      <a:lnTo>
                        <a:pt x="1235869" y="135731"/>
                      </a:lnTo>
                      <a:lnTo>
                        <a:pt x="1295400" y="88106"/>
                      </a:lnTo>
                      <a:lnTo>
                        <a:pt x="1307306" y="240506"/>
                      </a:lnTo>
                      <a:lnTo>
                        <a:pt x="1319212" y="321469"/>
                      </a:lnTo>
                      <a:cubicBezTo>
                        <a:pt x="1310481" y="322263"/>
                        <a:pt x="1301698" y="322610"/>
                        <a:pt x="1293019" y="323850"/>
                      </a:cubicBezTo>
                      <a:cubicBezTo>
                        <a:pt x="1290534" y="324205"/>
                        <a:pt x="1285875" y="326231"/>
                        <a:pt x="1285875" y="326231"/>
                      </a:cubicBezTo>
                      <a:lnTo>
                        <a:pt x="1252537" y="338138"/>
                      </a:lnTo>
                      <a:lnTo>
                        <a:pt x="1269206" y="352425"/>
                      </a:lnTo>
                      <a:lnTo>
                        <a:pt x="1273969" y="385763"/>
                      </a:lnTo>
                      <a:lnTo>
                        <a:pt x="1323975" y="409575"/>
                      </a:lnTo>
                      <a:lnTo>
                        <a:pt x="1345406" y="442913"/>
                      </a:lnTo>
                      <a:lnTo>
                        <a:pt x="1395412" y="400050"/>
                      </a:lnTo>
                      <a:lnTo>
                        <a:pt x="1485900" y="407194"/>
                      </a:lnTo>
                      <a:lnTo>
                        <a:pt x="1440656" y="454819"/>
                      </a:lnTo>
                      <a:lnTo>
                        <a:pt x="1376362" y="500063"/>
                      </a:lnTo>
                      <a:lnTo>
                        <a:pt x="1362075" y="528638"/>
                      </a:lnTo>
                      <a:lnTo>
                        <a:pt x="1519237" y="633413"/>
                      </a:lnTo>
                      <a:lnTo>
                        <a:pt x="1540669" y="678656"/>
                      </a:lnTo>
                      <a:lnTo>
                        <a:pt x="1521619" y="733425"/>
                      </a:lnTo>
                      <a:lnTo>
                        <a:pt x="1435894" y="754856"/>
                      </a:lnTo>
                      <a:lnTo>
                        <a:pt x="1378744" y="757238"/>
                      </a:lnTo>
                      <a:lnTo>
                        <a:pt x="1350169" y="802481"/>
                      </a:lnTo>
                      <a:lnTo>
                        <a:pt x="1295400" y="838200"/>
                      </a:lnTo>
                      <a:lnTo>
                        <a:pt x="1273969" y="823913"/>
                      </a:lnTo>
                      <a:lnTo>
                        <a:pt x="1240631" y="866775"/>
                      </a:lnTo>
                      <a:lnTo>
                        <a:pt x="1209675" y="890588"/>
                      </a:lnTo>
                      <a:lnTo>
                        <a:pt x="1183481" y="888206"/>
                      </a:lnTo>
                      <a:lnTo>
                        <a:pt x="1109662" y="923925"/>
                      </a:lnTo>
                      <a:lnTo>
                        <a:pt x="1069181" y="921544"/>
                      </a:lnTo>
                      <a:lnTo>
                        <a:pt x="1042987" y="890588"/>
                      </a:lnTo>
                      <a:lnTo>
                        <a:pt x="952500" y="900113"/>
                      </a:lnTo>
                      <a:lnTo>
                        <a:pt x="902494" y="807244"/>
                      </a:lnTo>
                      <a:lnTo>
                        <a:pt x="919162" y="757238"/>
                      </a:lnTo>
                      <a:lnTo>
                        <a:pt x="947737" y="721519"/>
                      </a:lnTo>
                      <a:lnTo>
                        <a:pt x="981075" y="669131"/>
                      </a:lnTo>
                      <a:lnTo>
                        <a:pt x="969169" y="628650"/>
                      </a:lnTo>
                      <a:lnTo>
                        <a:pt x="931069" y="588169"/>
                      </a:lnTo>
                      <a:lnTo>
                        <a:pt x="904875" y="559594"/>
                      </a:lnTo>
                      <a:lnTo>
                        <a:pt x="847725" y="559594"/>
                      </a:lnTo>
                      <a:lnTo>
                        <a:pt x="802481" y="554831"/>
                      </a:lnTo>
                      <a:lnTo>
                        <a:pt x="750094" y="509588"/>
                      </a:lnTo>
                      <a:lnTo>
                        <a:pt x="692944" y="550069"/>
                      </a:lnTo>
                      <a:lnTo>
                        <a:pt x="654844" y="533400"/>
                      </a:lnTo>
                      <a:lnTo>
                        <a:pt x="588169" y="485775"/>
                      </a:lnTo>
                      <a:lnTo>
                        <a:pt x="547687" y="466725"/>
                      </a:lnTo>
                      <a:lnTo>
                        <a:pt x="521494" y="459581"/>
                      </a:lnTo>
                      <a:lnTo>
                        <a:pt x="497681" y="523875"/>
                      </a:lnTo>
                      <a:lnTo>
                        <a:pt x="454819" y="504825"/>
                      </a:lnTo>
                      <a:lnTo>
                        <a:pt x="454819" y="495300"/>
                      </a:lnTo>
                      <a:lnTo>
                        <a:pt x="409575" y="526256"/>
                      </a:lnTo>
                      <a:lnTo>
                        <a:pt x="347662" y="533400"/>
                      </a:lnTo>
                      <a:lnTo>
                        <a:pt x="347662" y="533400"/>
                      </a:lnTo>
                      <a:lnTo>
                        <a:pt x="323850" y="552450"/>
                      </a:lnTo>
                      <a:lnTo>
                        <a:pt x="252412" y="576263"/>
                      </a:lnTo>
                      <a:lnTo>
                        <a:pt x="226219" y="569119"/>
                      </a:lnTo>
                      <a:lnTo>
                        <a:pt x="200025" y="561975"/>
                      </a:lnTo>
                      <a:lnTo>
                        <a:pt x="188119" y="571500"/>
                      </a:lnTo>
                      <a:cubicBezTo>
                        <a:pt x="182563" y="576263"/>
                        <a:pt x="177683" y="581953"/>
                        <a:pt x="171450" y="585788"/>
                      </a:cubicBezTo>
                      <a:cubicBezTo>
                        <a:pt x="167174" y="588419"/>
                        <a:pt x="157162" y="590550"/>
                        <a:pt x="157162" y="590550"/>
                      </a:cubicBezTo>
                      <a:lnTo>
                        <a:pt x="126206" y="600075"/>
                      </a:lnTo>
                      <a:lnTo>
                        <a:pt x="85725" y="564356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Freeform 7"/>
                <p:cNvSpPr/>
                <p:nvPr/>
              </p:nvSpPr>
              <p:spPr bwMode="auto">
                <a:xfrm>
                  <a:off x="3294062" y="2055812"/>
                  <a:ext cx="1495425" cy="1819275"/>
                </a:xfrm>
                <a:custGeom>
                  <a:avLst/>
                  <a:gdLst>
                    <a:gd name="connsiteX0" fmla="*/ 440531 w 1495425"/>
                    <a:gd name="connsiteY0" fmla="*/ 0 h 2019300"/>
                    <a:gd name="connsiteX1" fmla="*/ 519112 w 1495425"/>
                    <a:gd name="connsiteY1" fmla="*/ 26193 h 2019300"/>
                    <a:gd name="connsiteX2" fmla="*/ 521494 w 1495425"/>
                    <a:gd name="connsiteY2" fmla="*/ 47625 h 2019300"/>
                    <a:gd name="connsiteX3" fmla="*/ 521494 w 1495425"/>
                    <a:gd name="connsiteY3" fmla="*/ 78581 h 2019300"/>
                    <a:gd name="connsiteX4" fmla="*/ 559594 w 1495425"/>
                    <a:gd name="connsiteY4" fmla="*/ 104775 h 2019300"/>
                    <a:gd name="connsiteX5" fmla="*/ 600075 w 1495425"/>
                    <a:gd name="connsiteY5" fmla="*/ 188118 h 2019300"/>
                    <a:gd name="connsiteX6" fmla="*/ 602456 w 1495425"/>
                    <a:gd name="connsiteY6" fmla="*/ 211931 h 2019300"/>
                    <a:gd name="connsiteX7" fmla="*/ 607219 w 1495425"/>
                    <a:gd name="connsiteY7" fmla="*/ 226218 h 2019300"/>
                    <a:gd name="connsiteX8" fmla="*/ 604837 w 1495425"/>
                    <a:gd name="connsiteY8" fmla="*/ 283368 h 2019300"/>
                    <a:gd name="connsiteX9" fmla="*/ 681037 w 1495425"/>
                    <a:gd name="connsiteY9" fmla="*/ 276225 h 2019300"/>
                    <a:gd name="connsiteX10" fmla="*/ 671512 w 1495425"/>
                    <a:gd name="connsiteY10" fmla="*/ 376237 h 2019300"/>
                    <a:gd name="connsiteX11" fmla="*/ 759619 w 1495425"/>
                    <a:gd name="connsiteY11" fmla="*/ 466725 h 2019300"/>
                    <a:gd name="connsiteX12" fmla="*/ 807244 w 1495425"/>
                    <a:gd name="connsiteY12" fmla="*/ 514350 h 2019300"/>
                    <a:gd name="connsiteX13" fmla="*/ 957262 w 1495425"/>
                    <a:gd name="connsiteY13" fmla="*/ 547687 h 2019300"/>
                    <a:gd name="connsiteX14" fmla="*/ 1019175 w 1495425"/>
                    <a:gd name="connsiteY14" fmla="*/ 526256 h 2019300"/>
                    <a:gd name="connsiteX15" fmla="*/ 1040606 w 1495425"/>
                    <a:gd name="connsiteY15" fmla="*/ 528637 h 2019300"/>
                    <a:gd name="connsiteX16" fmla="*/ 1109662 w 1495425"/>
                    <a:gd name="connsiteY16" fmla="*/ 557212 h 2019300"/>
                    <a:gd name="connsiteX17" fmla="*/ 1107281 w 1495425"/>
                    <a:gd name="connsiteY17" fmla="*/ 609600 h 2019300"/>
                    <a:gd name="connsiteX18" fmla="*/ 1145381 w 1495425"/>
                    <a:gd name="connsiteY18" fmla="*/ 621506 h 2019300"/>
                    <a:gd name="connsiteX19" fmla="*/ 1181100 w 1495425"/>
                    <a:gd name="connsiteY19" fmla="*/ 564356 h 2019300"/>
                    <a:gd name="connsiteX20" fmla="*/ 1343025 w 1495425"/>
                    <a:gd name="connsiteY20" fmla="*/ 626268 h 2019300"/>
                    <a:gd name="connsiteX21" fmla="*/ 1343025 w 1495425"/>
                    <a:gd name="connsiteY21" fmla="*/ 664368 h 2019300"/>
                    <a:gd name="connsiteX22" fmla="*/ 1385887 w 1495425"/>
                    <a:gd name="connsiteY22" fmla="*/ 697706 h 2019300"/>
                    <a:gd name="connsiteX23" fmla="*/ 1307306 w 1495425"/>
                    <a:gd name="connsiteY23" fmla="*/ 835818 h 2019300"/>
                    <a:gd name="connsiteX24" fmla="*/ 1304925 w 1495425"/>
                    <a:gd name="connsiteY24" fmla="*/ 969168 h 2019300"/>
                    <a:gd name="connsiteX25" fmla="*/ 1381125 w 1495425"/>
                    <a:gd name="connsiteY25" fmla="*/ 969168 h 2019300"/>
                    <a:gd name="connsiteX26" fmla="*/ 1433512 w 1495425"/>
                    <a:gd name="connsiteY26" fmla="*/ 931068 h 2019300"/>
                    <a:gd name="connsiteX27" fmla="*/ 1438275 w 1495425"/>
                    <a:gd name="connsiteY27" fmla="*/ 981075 h 2019300"/>
                    <a:gd name="connsiteX28" fmla="*/ 1495425 w 1495425"/>
                    <a:gd name="connsiteY28" fmla="*/ 1000125 h 2019300"/>
                    <a:gd name="connsiteX29" fmla="*/ 1466850 w 1495425"/>
                    <a:gd name="connsiteY29" fmla="*/ 1073943 h 2019300"/>
                    <a:gd name="connsiteX30" fmla="*/ 1454944 w 1495425"/>
                    <a:gd name="connsiteY30" fmla="*/ 1088231 h 2019300"/>
                    <a:gd name="connsiteX31" fmla="*/ 1416844 w 1495425"/>
                    <a:gd name="connsiteY31" fmla="*/ 1069181 h 2019300"/>
                    <a:gd name="connsiteX32" fmla="*/ 1378744 w 1495425"/>
                    <a:gd name="connsiteY32" fmla="*/ 1045368 h 2019300"/>
                    <a:gd name="connsiteX33" fmla="*/ 1395412 w 1495425"/>
                    <a:gd name="connsiteY33" fmla="*/ 1076325 h 2019300"/>
                    <a:gd name="connsiteX34" fmla="*/ 1416844 w 1495425"/>
                    <a:gd name="connsiteY34" fmla="*/ 1114425 h 2019300"/>
                    <a:gd name="connsiteX35" fmla="*/ 1454944 w 1495425"/>
                    <a:gd name="connsiteY35" fmla="*/ 1219200 h 2019300"/>
                    <a:gd name="connsiteX36" fmla="*/ 1404937 w 1495425"/>
                    <a:gd name="connsiteY36" fmla="*/ 1238250 h 2019300"/>
                    <a:gd name="connsiteX37" fmla="*/ 1364456 w 1495425"/>
                    <a:gd name="connsiteY37" fmla="*/ 1304925 h 2019300"/>
                    <a:gd name="connsiteX38" fmla="*/ 1302544 w 1495425"/>
                    <a:gd name="connsiteY38" fmla="*/ 1304925 h 2019300"/>
                    <a:gd name="connsiteX39" fmla="*/ 1297781 w 1495425"/>
                    <a:gd name="connsiteY39" fmla="*/ 1328737 h 2019300"/>
                    <a:gd name="connsiteX40" fmla="*/ 1343025 w 1495425"/>
                    <a:gd name="connsiteY40" fmla="*/ 1357312 h 2019300"/>
                    <a:gd name="connsiteX41" fmla="*/ 1297781 w 1495425"/>
                    <a:gd name="connsiteY41" fmla="*/ 1423987 h 2019300"/>
                    <a:gd name="connsiteX42" fmla="*/ 1307306 w 1495425"/>
                    <a:gd name="connsiteY42" fmla="*/ 1473993 h 2019300"/>
                    <a:gd name="connsiteX43" fmla="*/ 1271587 w 1495425"/>
                    <a:gd name="connsiteY43" fmla="*/ 1538287 h 2019300"/>
                    <a:gd name="connsiteX44" fmla="*/ 1300162 w 1495425"/>
                    <a:gd name="connsiteY44" fmla="*/ 1585912 h 2019300"/>
                    <a:gd name="connsiteX45" fmla="*/ 1226344 w 1495425"/>
                    <a:gd name="connsiteY45" fmla="*/ 1595437 h 2019300"/>
                    <a:gd name="connsiteX46" fmla="*/ 1247775 w 1495425"/>
                    <a:gd name="connsiteY46" fmla="*/ 1628775 h 2019300"/>
                    <a:gd name="connsiteX47" fmla="*/ 1195387 w 1495425"/>
                    <a:gd name="connsiteY47" fmla="*/ 1666875 h 2019300"/>
                    <a:gd name="connsiteX48" fmla="*/ 1162050 w 1495425"/>
                    <a:gd name="connsiteY48" fmla="*/ 1683543 h 2019300"/>
                    <a:gd name="connsiteX49" fmla="*/ 1121569 w 1495425"/>
                    <a:gd name="connsiteY49" fmla="*/ 1707356 h 2019300"/>
                    <a:gd name="connsiteX50" fmla="*/ 1081087 w 1495425"/>
                    <a:gd name="connsiteY50" fmla="*/ 1774031 h 2019300"/>
                    <a:gd name="connsiteX51" fmla="*/ 1054894 w 1495425"/>
                    <a:gd name="connsiteY51" fmla="*/ 1819275 h 2019300"/>
                    <a:gd name="connsiteX52" fmla="*/ 1066800 w 1495425"/>
                    <a:gd name="connsiteY52" fmla="*/ 1876425 h 2019300"/>
                    <a:gd name="connsiteX53" fmla="*/ 1064419 w 1495425"/>
                    <a:gd name="connsiteY53" fmla="*/ 1938337 h 2019300"/>
                    <a:gd name="connsiteX54" fmla="*/ 1071562 w 1495425"/>
                    <a:gd name="connsiteY54" fmla="*/ 1983581 h 2019300"/>
                    <a:gd name="connsiteX55" fmla="*/ 1004887 w 1495425"/>
                    <a:gd name="connsiteY55" fmla="*/ 1952625 h 2019300"/>
                    <a:gd name="connsiteX56" fmla="*/ 988219 w 1495425"/>
                    <a:gd name="connsiteY56" fmla="*/ 1924050 h 2019300"/>
                    <a:gd name="connsiteX57" fmla="*/ 985837 w 1495425"/>
                    <a:gd name="connsiteY57" fmla="*/ 1885950 h 2019300"/>
                    <a:gd name="connsiteX58" fmla="*/ 942975 w 1495425"/>
                    <a:gd name="connsiteY58" fmla="*/ 1895475 h 2019300"/>
                    <a:gd name="connsiteX59" fmla="*/ 942975 w 1495425"/>
                    <a:gd name="connsiteY59" fmla="*/ 1816893 h 2019300"/>
                    <a:gd name="connsiteX60" fmla="*/ 897731 w 1495425"/>
                    <a:gd name="connsiteY60" fmla="*/ 1797843 h 2019300"/>
                    <a:gd name="connsiteX61" fmla="*/ 850106 w 1495425"/>
                    <a:gd name="connsiteY61" fmla="*/ 1771650 h 2019300"/>
                    <a:gd name="connsiteX62" fmla="*/ 821531 w 1495425"/>
                    <a:gd name="connsiteY62" fmla="*/ 1757362 h 2019300"/>
                    <a:gd name="connsiteX63" fmla="*/ 809625 w 1495425"/>
                    <a:gd name="connsiteY63" fmla="*/ 1809750 h 2019300"/>
                    <a:gd name="connsiteX64" fmla="*/ 781050 w 1495425"/>
                    <a:gd name="connsiteY64" fmla="*/ 1819275 h 2019300"/>
                    <a:gd name="connsiteX65" fmla="*/ 742950 w 1495425"/>
                    <a:gd name="connsiteY65" fmla="*/ 1824037 h 2019300"/>
                    <a:gd name="connsiteX66" fmla="*/ 719137 w 1495425"/>
                    <a:gd name="connsiteY66" fmla="*/ 1840706 h 2019300"/>
                    <a:gd name="connsiteX67" fmla="*/ 695325 w 1495425"/>
                    <a:gd name="connsiteY67" fmla="*/ 1874043 h 2019300"/>
                    <a:gd name="connsiteX68" fmla="*/ 752475 w 1495425"/>
                    <a:gd name="connsiteY68" fmla="*/ 1933575 h 2019300"/>
                    <a:gd name="connsiteX69" fmla="*/ 726281 w 1495425"/>
                    <a:gd name="connsiteY69" fmla="*/ 1985962 h 2019300"/>
                    <a:gd name="connsiteX70" fmla="*/ 685800 w 1495425"/>
                    <a:gd name="connsiteY70" fmla="*/ 2019300 h 2019300"/>
                    <a:gd name="connsiteX71" fmla="*/ 702469 w 1495425"/>
                    <a:gd name="connsiteY71" fmla="*/ 1969293 h 2019300"/>
                    <a:gd name="connsiteX72" fmla="*/ 638175 w 1495425"/>
                    <a:gd name="connsiteY72" fmla="*/ 1959768 h 2019300"/>
                    <a:gd name="connsiteX73" fmla="*/ 619125 w 1495425"/>
                    <a:gd name="connsiteY73" fmla="*/ 1905000 h 2019300"/>
                    <a:gd name="connsiteX74" fmla="*/ 1054894 w 1495425"/>
                    <a:gd name="connsiteY74" fmla="*/ 1788318 h 2019300"/>
                    <a:gd name="connsiteX75" fmla="*/ 1000125 w 1495425"/>
                    <a:gd name="connsiteY75" fmla="*/ 1750218 h 2019300"/>
                    <a:gd name="connsiteX76" fmla="*/ 973931 w 1495425"/>
                    <a:gd name="connsiteY76" fmla="*/ 1695450 h 2019300"/>
                    <a:gd name="connsiteX77" fmla="*/ 959644 w 1495425"/>
                    <a:gd name="connsiteY77" fmla="*/ 1588293 h 2019300"/>
                    <a:gd name="connsiteX78" fmla="*/ 983456 w 1495425"/>
                    <a:gd name="connsiteY78" fmla="*/ 1538287 h 2019300"/>
                    <a:gd name="connsiteX79" fmla="*/ 1047750 w 1495425"/>
                    <a:gd name="connsiteY79" fmla="*/ 1512093 h 2019300"/>
                    <a:gd name="connsiteX80" fmla="*/ 1007269 w 1495425"/>
                    <a:gd name="connsiteY80" fmla="*/ 1450181 h 2019300"/>
                    <a:gd name="connsiteX81" fmla="*/ 1002506 w 1495425"/>
                    <a:gd name="connsiteY81" fmla="*/ 1412081 h 2019300"/>
                    <a:gd name="connsiteX82" fmla="*/ 978694 w 1495425"/>
                    <a:gd name="connsiteY82" fmla="*/ 1466850 h 2019300"/>
                    <a:gd name="connsiteX83" fmla="*/ 962025 w 1495425"/>
                    <a:gd name="connsiteY83" fmla="*/ 1497806 h 2019300"/>
                    <a:gd name="connsiteX84" fmla="*/ 950119 w 1495425"/>
                    <a:gd name="connsiteY84" fmla="*/ 1476375 h 2019300"/>
                    <a:gd name="connsiteX85" fmla="*/ 976312 w 1495425"/>
                    <a:gd name="connsiteY85" fmla="*/ 1409700 h 2019300"/>
                    <a:gd name="connsiteX86" fmla="*/ 921544 w 1495425"/>
                    <a:gd name="connsiteY86" fmla="*/ 1433512 h 2019300"/>
                    <a:gd name="connsiteX87" fmla="*/ 907256 w 1495425"/>
                    <a:gd name="connsiteY87" fmla="*/ 1469231 h 2019300"/>
                    <a:gd name="connsiteX88" fmla="*/ 878681 w 1495425"/>
                    <a:gd name="connsiteY88" fmla="*/ 1504950 h 2019300"/>
                    <a:gd name="connsiteX89" fmla="*/ 819150 w 1495425"/>
                    <a:gd name="connsiteY89" fmla="*/ 1485900 h 2019300"/>
                    <a:gd name="connsiteX90" fmla="*/ 809625 w 1495425"/>
                    <a:gd name="connsiteY90" fmla="*/ 1450181 h 2019300"/>
                    <a:gd name="connsiteX91" fmla="*/ 892969 w 1495425"/>
                    <a:gd name="connsiteY91" fmla="*/ 1457325 h 2019300"/>
                    <a:gd name="connsiteX92" fmla="*/ 864394 w 1495425"/>
                    <a:gd name="connsiteY92" fmla="*/ 1419225 h 2019300"/>
                    <a:gd name="connsiteX93" fmla="*/ 804862 w 1495425"/>
                    <a:gd name="connsiteY93" fmla="*/ 1400175 h 2019300"/>
                    <a:gd name="connsiteX94" fmla="*/ 788194 w 1495425"/>
                    <a:gd name="connsiteY94" fmla="*/ 1371600 h 2019300"/>
                    <a:gd name="connsiteX95" fmla="*/ 759619 w 1495425"/>
                    <a:gd name="connsiteY95" fmla="*/ 1373981 h 2019300"/>
                    <a:gd name="connsiteX96" fmla="*/ 745331 w 1495425"/>
                    <a:gd name="connsiteY96" fmla="*/ 1393031 h 2019300"/>
                    <a:gd name="connsiteX97" fmla="*/ 738187 w 1495425"/>
                    <a:gd name="connsiteY97" fmla="*/ 1395412 h 2019300"/>
                    <a:gd name="connsiteX98" fmla="*/ 731044 w 1495425"/>
                    <a:gd name="connsiteY98" fmla="*/ 1397793 h 2019300"/>
                    <a:gd name="connsiteX99" fmla="*/ 645319 w 1495425"/>
                    <a:gd name="connsiteY99" fmla="*/ 1378743 h 2019300"/>
                    <a:gd name="connsiteX100" fmla="*/ 619125 w 1495425"/>
                    <a:gd name="connsiteY100" fmla="*/ 1307306 h 2019300"/>
                    <a:gd name="connsiteX101" fmla="*/ 626269 w 1495425"/>
                    <a:gd name="connsiteY101" fmla="*/ 1276350 h 2019300"/>
                    <a:gd name="connsiteX102" fmla="*/ 585787 w 1495425"/>
                    <a:gd name="connsiteY102" fmla="*/ 1262062 h 2019300"/>
                    <a:gd name="connsiteX103" fmla="*/ 571500 w 1495425"/>
                    <a:gd name="connsiteY103" fmla="*/ 1323975 h 2019300"/>
                    <a:gd name="connsiteX104" fmla="*/ 535781 w 1495425"/>
                    <a:gd name="connsiteY104" fmla="*/ 1435893 h 2019300"/>
                    <a:gd name="connsiteX105" fmla="*/ 473869 w 1495425"/>
                    <a:gd name="connsiteY105" fmla="*/ 1500187 h 2019300"/>
                    <a:gd name="connsiteX106" fmla="*/ 402431 w 1495425"/>
                    <a:gd name="connsiteY106" fmla="*/ 1538287 h 2019300"/>
                    <a:gd name="connsiteX107" fmla="*/ 328612 w 1495425"/>
                    <a:gd name="connsiteY107" fmla="*/ 1557337 h 2019300"/>
                    <a:gd name="connsiteX108" fmla="*/ 302419 w 1495425"/>
                    <a:gd name="connsiteY108" fmla="*/ 1557337 h 2019300"/>
                    <a:gd name="connsiteX109" fmla="*/ 266700 w 1495425"/>
                    <a:gd name="connsiteY109" fmla="*/ 1497806 h 2019300"/>
                    <a:gd name="connsiteX110" fmla="*/ 257175 w 1495425"/>
                    <a:gd name="connsiteY110" fmla="*/ 1524000 h 2019300"/>
                    <a:gd name="connsiteX111" fmla="*/ 252412 w 1495425"/>
                    <a:gd name="connsiteY111" fmla="*/ 1595437 h 2019300"/>
                    <a:gd name="connsiteX112" fmla="*/ 188119 w 1495425"/>
                    <a:gd name="connsiteY112" fmla="*/ 1607343 h 2019300"/>
                    <a:gd name="connsiteX113" fmla="*/ 128587 w 1495425"/>
                    <a:gd name="connsiteY113" fmla="*/ 1647825 h 2019300"/>
                    <a:gd name="connsiteX114" fmla="*/ 114300 w 1495425"/>
                    <a:gd name="connsiteY114" fmla="*/ 1631156 h 2019300"/>
                    <a:gd name="connsiteX115" fmla="*/ 88106 w 1495425"/>
                    <a:gd name="connsiteY115" fmla="*/ 1597818 h 2019300"/>
                    <a:gd name="connsiteX116" fmla="*/ 57150 w 1495425"/>
                    <a:gd name="connsiteY116" fmla="*/ 1595437 h 2019300"/>
                    <a:gd name="connsiteX117" fmla="*/ 50006 w 1495425"/>
                    <a:gd name="connsiteY117" fmla="*/ 1550193 h 2019300"/>
                    <a:gd name="connsiteX118" fmla="*/ 28575 w 1495425"/>
                    <a:gd name="connsiteY118" fmla="*/ 1524000 h 2019300"/>
                    <a:gd name="connsiteX119" fmla="*/ 97631 w 1495425"/>
                    <a:gd name="connsiteY119" fmla="*/ 1502568 h 2019300"/>
                    <a:gd name="connsiteX120" fmla="*/ 78581 w 1495425"/>
                    <a:gd name="connsiteY120" fmla="*/ 1304925 h 2019300"/>
                    <a:gd name="connsiteX121" fmla="*/ 21431 w 1495425"/>
                    <a:gd name="connsiteY121" fmla="*/ 1343025 h 2019300"/>
                    <a:gd name="connsiteX122" fmla="*/ 40481 w 1495425"/>
                    <a:gd name="connsiteY122" fmla="*/ 1269206 h 2019300"/>
                    <a:gd name="connsiteX123" fmla="*/ 0 w 1495425"/>
                    <a:gd name="connsiteY123" fmla="*/ 1200150 h 2019300"/>
                    <a:gd name="connsiteX124" fmla="*/ 88106 w 1495425"/>
                    <a:gd name="connsiteY124" fmla="*/ 1128712 h 2019300"/>
                    <a:gd name="connsiteX125" fmla="*/ 114300 w 1495425"/>
                    <a:gd name="connsiteY125" fmla="*/ 1071562 h 2019300"/>
                    <a:gd name="connsiteX126" fmla="*/ 97631 w 1495425"/>
                    <a:gd name="connsiteY126" fmla="*/ 1028700 h 2019300"/>
                    <a:gd name="connsiteX127" fmla="*/ 147637 w 1495425"/>
                    <a:gd name="connsiteY127" fmla="*/ 1019175 h 2019300"/>
                    <a:gd name="connsiteX128" fmla="*/ 164306 w 1495425"/>
                    <a:gd name="connsiteY128" fmla="*/ 966787 h 2019300"/>
                    <a:gd name="connsiteX129" fmla="*/ 226219 w 1495425"/>
                    <a:gd name="connsiteY129" fmla="*/ 902493 h 2019300"/>
                    <a:gd name="connsiteX130" fmla="*/ 264319 w 1495425"/>
                    <a:gd name="connsiteY130" fmla="*/ 926306 h 2019300"/>
                    <a:gd name="connsiteX131" fmla="*/ 311944 w 1495425"/>
                    <a:gd name="connsiteY131" fmla="*/ 840581 h 2019300"/>
                    <a:gd name="connsiteX132" fmla="*/ 373856 w 1495425"/>
                    <a:gd name="connsiteY132" fmla="*/ 776287 h 2019300"/>
                    <a:gd name="connsiteX133" fmla="*/ 338137 w 1495425"/>
                    <a:gd name="connsiteY133" fmla="*/ 738187 h 2019300"/>
                    <a:gd name="connsiteX134" fmla="*/ 290512 w 1495425"/>
                    <a:gd name="connsiteY134" fmla="*/ 704850 h 2019300"/>
                    <a:gd name="connsiteX135" fmla="*/ 266700 w 1495425"/>
                    <a:gd name="connsiteY135" fmla="*/ 750093 h 2019300"/>
                    <a:gd name="connsiteX136" fmla="*/ 245269 w 1495425"/>
                    <a:gd name="connsiteY136" fmla="*/ 738187 h 2019300"/>
                    <a:gd name="connsiteX137" fmla="*/ 250031 w 1495425"/>
                    <a:gd name="connsiteY137" fmla="*/ 673893 h 2019300"/>
                    <a:gd name="connsiteX138" fmla="*/ 190500 w 1495425"/>
                    <a:gd name="connsiteY138" fmla="*/ 671512 h 2019300"/>
                    <a:gd name="connsiteX139" fmla="*/ 164306 w 1495425"/>
                    <a:gd name="connsiteY139" fmla="*/ 700087 h 2019300"/>
                    <a:gd name="connsiteX140" fmla="*/ 157162 w 1495425"/>
                    <a:gd name="connsiteY140" fmla="*/ 709612 h 2019300"/>
                    <a:gd name="connsiteX141" fmla="*/ 152400 w 1495425"/>
                    <a:gd name="connsiteY141" fmla="*/ 733425 h 2019300"/>
                    <a:gd name="connsiteX142" fmla="*/ 119062 w 1495425"/>
                    <a:gd name="connsiteY142" fmla="*/ 621506 h 2019300"/>
                    <a:gd name="connsiteX143" fmla="*/ 100012 w 1495425"/>
                    <a:gd name="connsiteY143" fmla="*/ 600075 h 2019300"/>
                    <a:gd name="connsiteX144" fmla="*/ 100012 w 1495425"/>
                    <a:gd name="connsiteY144" fmla="*/ 500062 h 2019300"/>
                    <a:gd name="connsiteX145" fmla="*/ 64294 w 1495425"/>
                    <a:gd name="connsiteY145" fmla="*/ 457200 h 2019300"/>
                    <a:gd name="connsiteX146" fmla="*/ 176212 w 1495425"/>
                    <a:gd name="connsiteY146" fmla="*/ 404812 h 2019300"/>
                    <a:gd name="connsiteX147" fmla="*/ 254794 w 1495425"/>
                    <a:gd name="connsiteY147" fmla="*/ 335756 h 2019300"/>
                    <a:gd name="connsiteX148" fmla="*/ 302419 w 1495425"/>
                    <a:gd name="connsiteY148" fmla="*/ 273843 h 2019300"/>
                    <a:gd name="connsiteX149" fmla="*/ 290512 w 1495425"/>
                    <a:gd name="connsiteY149" fmla="*/ 230981 h 2019300"/>
                    <a:gd name="connsiteX150" fmla="*/ 366712 w 1495425"/>
                    <a:gd name="connsiteY150" fmla="*/ 192881 h 2019300"/>
                    <a:gd name="connsiteX151" fmla="*/ 309562 w 1495425"/>
                    <a:gd name="connsiteY151" fmla="*/ 147637 h 2019300"/>
                    <a:gd name="connsiteX152" fmla="*/ 333375 w 1495425"/>
                    <a:gd name="connsiteY152" fmla="*/ 107156 h 2019300"/>
                    <a:gd name="connsiteX153" fmla="*/ 392906 w 1495425"/>
                    <a:gd name="connsiteY153" fmla="*/ 59531 h 2019300"/>
                    <a:gd name="connsiteX154" fmla="*/ 440531 w 1495425"/>
                    <a:gd name="connsiteY154" fmla="*/ 0 h 2019300"/>
                    <a:gd name="connsiteX0" fmla="*/ 440531 w 1495425"/>
                    <a:gd name="connsiteY0" fmla="*/ 0 h 1985962"/>
                    <a:gd name="connsiteX1" fmla="*/ 519112 w 1495425"/>
                    <a:gd name="connsiteY1" fmla="*/ 26193 h 1985962"/>
                    <a:gd name="connsiteX2" fmla="*/ 521494 w 1495425"/>
                    <a:gd name="connsiteY2" fmla="*/ 47625 h 1985962"/>
                    <a:gd name="connsiteX3" fmla="*/ 521494 w 1495425"/>
                    <a:gd name="connsiteY3" fmla="*/ 78581 h 1985962"/>
                    <a:gd name="connsiteX4" fmla="*/ 559594 w 1495425"/>
                    <a:gd name="connsiteY4" fmla="*/ 104775 h 1985962"/>
                    <a:gd name="connsiteX5" fmla="*/ 600075 w 1495425"/>
                    <a:gd name="connsiteY5" fmla="*/ 188118 h 1985962"/>
                    <a:gd name="connsiteX6" fmla="*/ 602456 w 1495425"/>
                    <a:gd name="connsiteY6" fmla="*/ 211931 h 1985962"/>
                    <a:gd name="connsiteX7" fmla="*/ 607219 w 1495425"/>
                    <a:gd name="connsiteY7" fmla="*/ 226218 h 1985962"/>
                    <a:gd name="connsiteX8" fmla="*/ 604837 w 1495425"/>
                    <a:gd name="connsiteY8" fmla="*/ 283368 h 1985962"/>
                    <a:gd name="connsiteX9" fmla="*/ 681037 w 1495425"/>
                    <a:gd name="connsiteY9" fmla="*/ 276225 h 1985962"/>
                    <a:gd name="connsiteX10" fmla="*/ 671512 w 1495425"/>
                    <a:gd name="connsiteY10" fmla="*/ 376237 h 1985962"/>
                    <a:gd name="connsiteX11" fmla="*/ 759619 w 1495425"/>
                    <a:gd name="connsiteY11" fmla="*/ 466725 h 1985962"/>
                    <a:gd name="connsiteX12" fmla="*/ 807244 w 1495425"/>
                    <a:gd name="connsiteY12" fmla="*/ 514350 h 1985962"/>
                    <a:gd name="connsiteX13" fmla="*/ 957262 w 1495425"/>
                    <a:gd name="connsiteY13" fmla="*/ 547687 h 1985962"/>
                    <a:gd name="connsiteX14" fmla="*/ 1019175 w 1495425"/>
                    <a:gd name="connsiteY14" fmla="*/ 526256 h 1985962"/>
                    <a:gd name="connsiteX15" fmla="*/ 1040606 w 1495425"/>
                    <a:gd name="connsiteY15" fmla="*/ 528637 h 1985962"/>
                    <a:gd name="connsiteX16" fmla="*/ 1109662 w 1495425"/>
                    <a:gd name="connsiteY16" fmla="*/ 557212 h 1985962"/>
                    <a:gd name="connsiteX17" fmla="*/ 1107281 w 1495425"/>
                    <a:gd name="connsiteY17" fmla="*/ 609600 h 1985962"/>
                    <a:gd name="connsiteX18" fmla="*/ 1145381 w 1495425"/>
                    <a:gd name="connsiteY18" fmla="*/ 621506 h 1985962"/>
                    <a:gd name="connsiteX19" fmla="*/ 1181100 w 1495425"/>
                    <a:gd name="connsiteY19" fmla="*/ 564356 h 1985962"/>
                    <a:gd name="connsiteX20" fmla="*/ 1343025 w 1495425"/>
                    <a:gd name="connsiteY20" fmla="*/ 626268 h 1985962"/>
                    <a:gd name="connsiteX21" fmla="*/ 1343025 w 1495425"/>
                    <a:gd name="connsiteY21" fmla="*/ 664368 h 1985962"/>
                    <a:gd name="connsiteX22" fmla="*/ 1385887 w 1495425"/>
                    <a:gd name="connsiteY22" fmla="*/ 697706 h 1985962"/>
                    <a:gd name="connsiteX23" fmla="*/ 1307306 w 1495425"/>
                    <a:gd name="connsiteY23" fmla="*/ 835818 h 1985962"/>
                    <a:gd name="connsiteX24" fmla="*/ 1304925 w 1495425"/>
                    <a:gd name="connsiteY24" fmla="*/ 969168 h 1985962"/>
                    <a:gd name="connsiteX25" fmla="*/ 1381125 w 1495425"/>
                    <a:gd name="connsiteY25" fmla="*/ 969168 h 1985962"/>
                    <a:gd name="connsiteX26" fmla="*/ 1433512 w 1495425"/>
                    <a:gd name="connsiteY26" fmla="*/ 931068 h 1985962"/>
                    <a:gd name="connsiteX27" fmla="*/ 1438275 w 1495425"/>
                    <a:gd name="connsiteY27" fmla="*/ 981075 h 1985962"/>
                    <a:gd name="connsiteX28" fmla="*/ 1495425 w 1495425"/>
                    <a:gd name="connsiteY28" fmla="*/ 1000125 h 1985962"/>
                    <a:gd name="connsiteX29" fmla="*/ 1466850 w 1495425"/>
                    <a:gd name="connsiteY29" fmla="*/ 1073943 h 1985962"/>
                    <a:gd name="connsiteX30" fmla="*/ 1454944 w 1495425"/>
                    <a:gd name="connsiteY30" fmla="*/ 1088231 h 1985962"/>
                    <a:gd name="connsiteX31" fmla="*/ 1416844 w 1495425"/>
                    <a:gd name="connsiteY31" fmla="*/ 1069181 h 1985962"/>
                    <a:gd name="connsiteX32" fmla="*/ 1378744 w 1495425"/>
                    <a:gd name="connsiteY32" fmla="*/ 1045368 h 1985962"/>
                    <a:gd name="connsiteX33" fmla="*/ 1395412 w 1495425"/>
                    <a:gd name="connsiteY33" fmla="*/ 1076325 h 1985962"/>
                    <a:gd name="connsiteX34" fmla="*/ 1416844 w 1495425"/>
                    <a:gd name="connsiteY34" fmla="*/ 1114425 h 1985962"/>
                    <a:gd name="connsiteX35" fmla="*/ 1454944 w 1495425"/>
                    <a:gd name="connsiteY35" fmla="*/ 1219200 h 1985962"/>
                    <a:gd name="connsiteX36" fmla="*/ 1404937 w 1495425"/>
                    <a:gd name="connsiteY36" fmla="*/ 1238250 h 1985962"/>
                    <a:gd name="connsiteX37" fmla="*/ 1364456 w 1495425"/>
                    <a:gd name="connsiteY37" fmla="*/ 1304925 h 1985962"/>
                    <a:gd name="connsiteX38" fmla="*/ 1302544 w 1495425"/>
                    <a:gd name="connsiteY38" fmla="*/ 1304925 h 1985962"/>
                    <a:gd name="connsiteX39" fmla="*/ 1297781 w 1495425"/>
                    <a:gd name="connsiteY39" fmla="*/ 1328737 h 1985962"/>
                    <a:gd name="connsiteX40" fmla="*/ 1343025 w 1495425"/>
                    <a:gd name="connsiteY40" fmla="*/ 1357312 h 1985962"/>
                    <a:gd name="connsiteX41" fmla="*/ 1297781 w 1495425"/>
                    <a:gd name="connsiteY41" fmla="*/ 1423987 h 1985962"/>
                    <a:gd name="connsiteX42" fmla="*/ 1307306 w 1495425"/>
                    <a:gd name="connsiteY42" fmla="*/ 1473993 h 1985962"/>
                    <a:gd name="connsiteX43" fmla="*/ 1271587 w 1495425"/>
                    <a:gd name="connsiteY43" fmla="*/ 1538287 h 1985962"/>
                    <a:gd name="connsiteX44" fmla="*/ 1300162 w 1495425"/>
                    <a:gd name="connsiteY44" fmla="*/ 1585912 h 1985962"/>
                    <a:gd name="connsiteX45" fmla="*/ 1226344 w 1495425"/>
                    <a:gd name="connsiteY45" fmla="*/ 1595437 h 1985962"/>
                    <a:gd name="connsiteX46" fmla="*/ 1247775 w 1495425"/>
                    <a:gd name="connsiteY46" fmla="*/ 1628775 h 1985962"/>
                    <a:gd name="connsiteX47" fmla="*/ 1195387 w 1495425"/>
                    <a:gd name="connsiteY47" fmla="*/ 1666875 h 1985962"/>
                    <a:gd name="connsiteX48" fmla="*/ 1162050 w 1495425"/>
                    <a:gd name="connsiteY48" fmla="*/ 1683543 h 1985962"/>
                    <a:gd name="connsiteX49" fmla="*/ 1121569 w 1495425"/>
                    <a:gd name="connsiteY49" fmla="*/ 1707356 h 1985962"/>
                    <a:gd name="connsiteX50" fmla="*/ 1081087 w 1495425"/>
                    <a:gd name="connsiteY50" fmla="*/ 1774031 h 1985962"/>
                    <a:gd name="connsiteX51" fmla="*/ 1054894 w 1495425"/>
                    <a:gd name="connsiteY51" fmla="*/ 1819275 h 1985962"/>
                    <a:gd name="connsiteX52" fmla="*/ 1066800 w 1495425"/>
                    <a:gd name="connsiteY52" fmla="*/ 1876425 h 1985962"/>
                    <a:gd name="connsiteX53" fmla="*/ 1064419 w 1495425"/>
                    <a:gd name="connsiteY53" fmla="*/ 1938337 h 1985962"/>
                    <a:gd name="connsiteX54" fmla="*/ 1071562 w 1495425"/>
                    <a:gd name="connsiteY54" fmla="*/ 1983581 h 1985962"/>
                    <a:gd name="connsiteX55" fmla="*/ 1004887 w 1495425"/>
                    <a:gd name="connsiteY55" fmla="*/ 1952625 h 1985962"/>
                    <a:gd name="connsiteX56" fmla="*/ 988219 w 1495425"/>
                    <a:gd name="connsiteY56" fmla="*/ 1924050 h 1985962"/>
                    <a:gd name="connsiteX57" fmla="*/ 985837 w 1495425"/>
                    <a:gd name="connsiteY57" fmla="*/ 1885950 h 1985962"/>
                    <a:gd name="connsiteX58" fmla="*/ 942975 w 1495425"/>
                    <a:gd name="connsiteY58" fmla="*/ 1895475 h 1985962"/>
                    <a:gd name="connsiteX59" fmla="*/ 942975 w 1495425"/>
                    <a:gd name="connsiteY59" fmla="*/ 1816893 h 1985962"/>
                    <a:gd name="connsiteX60" fmla="*/ 897731 w 1495425"/>
                    <a:gd name="connsiteY60" fmla="*/ 1797843 h 1985962"/>
                    <a:gd name="connsiteX61" fmla="*/ 850106 w 1495425"/>
                    <a:gd name="connsiteY61" fmla="*/ 1771650 h 1985962"/>
                    <a:gd name="connsiteX62" fmla="*/ 821531 w 1495425"/>
                    <a:gd name="connsiteY62" fmla="*/ 1757362 h 1985962"/>
                    <a:gd name="connsiteX63" fmla="*/ 809625 w 1495425"/>
                    <a:gd name="connsiteY63" fmla="*/ 1809750 h 1985962"/>
                    <a:gd name="connsiteX64" fmla="*/ 781050 w 1495425"/>
                    <a:gd name="connsiteY64" fmla="*/ 1819275 h 1985962"/>
                    <a:gd name="connsiteX65" fmla="*/ 742950 w 1495425"/>
                    <a:gd name="connsiteY65" fmla="*/ 1824037 h 1985962"/>
                    <a:gd name="connsiteX66" fmla="*/ 719137 w 1495425"/>
                    <a:gd name="connsiteY66" fmla="*/ 1840706 h 1985962"/>
                    <a:gd name="connsiteX67" fmla="*/ 695325 w 1495425"/>
                    <a:gd name="connsiteY67" fmla="*/ 1874043 h 1985962"/>
                    <a:gd name="connsiteX68" fmla="*/ 752475 w 1495425"/>
                    <a:gd name="connsiteY68" fmla="*/ 1933575 h 1985962"/>
                    <a:gd name="connsiteX69" fmla="*/ 726281 w 1495425"/>
                    <a:gd name="connsiteY69" fmla="*/ 1985962 h 1985962"/>
                    <a:gd name="connsiteX70" fmla="*/ 702469 w 1495425"/>
                    <a:gd name="connsiteY70" fmla="*/ 1969293 h 1985962"/>
                    <a:gd name="connsiteX71" fmla="*/ 638175 w 1495425"/>
                    <a:gd name="connsiteY71" fmla="*/ 1959768 h 1985962"/>
                    <a:gd name="connsiteX72" fmla="*/ 619125 w 1495425"/>
                    <a:gd name="connsiteY72" fmla="*/ 1905000 h 1985962"/>
                    <a:gd name="connsiteX73" fmla="*/ 1054894 w 1495425"/>
                    <a:gd name="connsiteY73" fmla="*/ 1788318 h 1985962"/>
                    <a:gd name="connsiteX74" fmla="*/ 1000125 w 1495425"/>
                    <a:gd name="connsiteY74" fmla="*/ 1750218 h 1985962"/>
                    <a:gd name="connsiteX75" fmla="*/ 973931 w 1495425"/>
                    <a:gd name="connsiteY75" fmla="*/ 1695450 h 1985962"/>
                    <a:gd name="connsiteX76" fmla="*/ 959644 w 1495425"/>
                    <a:gd name="connsiteY76" fmla="*/ 1588293 h 1985962"/>
                    <a:gd name="connsiteX77" fmla="*/ 983456 w 1495425"/>
                    <a:gd name="connsiteY77" fmla="*/ 1538287 h 1985962"/>
                    <a:gd name="connsiteX78" fmla="*/ 1047750 w 1495425"/>
                    <a:gd name="connsiteY78" fmla="*/ 1512093 h 1985962"/>
                    <a:gd name="connsiteX79" fmla="*/ 1007269 w 1495425"/>
                    <a:gd name="connsiteY79" fmla="*/ 1450181 h 1985962"/>
                    <a:gd name="connsiteX80" fmla="*/ 1002506 w 1495425"/>
                    <a:gd name="connsiteY80" fmla="*/ 1412081 h 1985962"/>
                    <a:gd name="connsiteX81" fmla="*/ 978694 w 1495425"/>
                    <a:gd name="connsiteY81" fmla="*/ 1466850 h 1985962"/>
                    <a:gd name="connsiteX82" fmla="*/ 962025 w 1495425"/>
                    <a:gd name="connsiteY82" fmla="*/ 1497806 h 1985962"/>
                    <a:gd name="connsiteX83" fmla="*/ 950119 w 1495425"/>
                    <a:gd name="connsiteY83" fmla="*/ 1476375 h 1985962"/>
                    <a:gd name="connsiteX84" fmla="*/ 976312 w 1495425"/>
                    <a:gd name="connsiteY84" fmla="*/ 1409700 h 1985962"/>
                    <a:gd name="connsiteX85" fmla="*/ 921544 w 1495425"/>
                    <a:gd name="connsiteY85" fmla="*/ 1433512 h 1985962"/>
                    <a:gd name="connsiteX86" fmla="*/ 907256 w 1495425"/>
                    <a:gd name="connsiteY86" fmla="*/ 1469231 h 1985962"/>
                    <a:gd name="connsiteX87" fmla="*/ 878681 w 1495425"/>
                    <a:gd name="connsiteY87" fmla="*/ 1504950 h 1985962"/>
                    <a:gd name="connsiteX88" fmla="*/ 819150 w 1495425"/>
                    <a:gd name="connsiteY88" fmla="*/ 1485900 h 1985962"/>
                    <a:gd name="connsiteX89" fmla="*/ 809625 w 1495425"/>
                    <a:gd name="connsiteY89" fmla="*/ 1450181 h 1985962"/>
                    <a:gd name="connsiteX90" fmla="*/ 892969 w 1495425"/>
                    <a:gd name="connsiteY90" fmla="*/ 1457325 h 1985962"/>
                    <a:gd name="connsiteX91" fmla="*/ 864394 w 1495425"/>
                    <a:gd name="connsiteY91" fmla="*/ 1419225 h 1985962"/>
                    <a:gd name="connsiteX92" fmla="*/ 804862 w 1495425"/>
                    <a:gd name="connsiteY92" fmla="*/ 1400175 h 1985962"/>
                    <a:gd name="connsiteX93" fmla="*/ 788194 w 1495425"/>
                    <a:gd name="connsiteY93" fmla="*/ 1371600 h 1985962"/>
                    <a:gd name="connsiteX94" fmla="*/ 759619 w 1495425"/>
                    <a:gd name="connsiteY94" fmla="*/ 1373981 h 1985962"/>
                    <a:gd name="connsiteX95" fmla="*/ 745331 w 1495425"/>
                    <a:gd name="connsiteY95" fmla="*/ 1393031 h 1985962"/>
                    <a:gd name="connsiteX96" fmla="*/ 738187 w 1495425"/>
                    <a:gd name="connsiteY96" fmla="*/ 1395412 h 1985962"/>
                    <a:gd name="connsiteX97" fmla="*/ 731044 w 1495425"/>
                    <a:gd name="connsiteY97" fmla="*/ 1397793 h 1985962"/>
                    <a:gd name="connsiteX98" fmla="*/ 645319 w 1495425"/>
                    <a:gd name="connsiteY98" fmla="*/ 1378743 h 1985962"/>
                    <a:gd name="connsiteX99" fmla="*/ 619125 w 1495425"/>
                    <a:gd name="connsiteY99" fmla="*/ 1307306 h 1985962"/>
                    <a:gd name="connsiteX100" fmla="*/ 626269 w 1495425"/>
                    <a:gd name="connsiteY100" fmla="*/ 1276350 h 1985962"/>
                    <a:gd name="connsiteX101" fmla="*/ 585787 w 1495425"/>
                    <a:gd name="connsiteY101" fmla="*/ 1262062 h 1985962"/>
                    <a:gd name="connsiteX102" fmla="*/ 571500 w 1495425"/>
                    <a:gd name="connsiteY102" fmla="*/ 1323975 h 1985962"/>
                    <a:gd name="connsiteX103" fmla="*/ 535781 w 1495425"/>
                    <a:gd name="connsiteY103" fmla="*/ 1435893 h 1985962"/>
                    <a:gd name="connsiteX104" fmla="*/ 473869 w 1495425"/>
                    <a:gd name="connsiteY104" fmla="*/ 1500187 h 1985962"/>
                    <a:gd name="connsiteX105" fmla="*/ 402431 w 1495425"/>
                    <a:gd name="connsiteY105" fmla="*/ 1538287 h 1985962"/>
                    <a:gd name="connsiteX106" fmla="*/ 328612 w 1495425"/>
                    <a:gd name="connsiteY106" fmla="*/ 1557337 h 1985962"/>
                    <a:gd name="connsiteX107" fmla="*/ 302419 w 1495425"/>
                    <a:gd name="connsiteY107" fmla="*/ 1557337 h 1985962"/>
                    <a:gd name="connsiteX108" fmla="*/ 266700 w 1495425"/>
                    <a:gd name="connsiteY108" fmla="*/ 1497806 h 1985962"/>
                    <a:gd name="connsiteX109" fmla="*/ 257175 w 1495425"/>
                    <a:gd name="connsiteY109" fmla="*/ 1524000 h 1985962"/>
                    <a:gd name="connsiteX110" fmla="*/ 252412 w 1495425"/>
                    <a:gd name="connsiteY110" fmla="*/ 1595437 h 1985962"/>
                    <a:gd name="connsiteX111" fmla="*/ 188119 w 1495425"/>
                    <a:gd name="connsiteY111" fmla="*/ 1607343 h 1985962"/>
                    <a:gd name="connsiteX112" fmla="*/ 128587 w 1495425"/>
                    <a:gd name="connsiteY112" fmla="*/ 1647825 h 1985962"/>
                    <a:gd name="connsiteX113" fmla="*/ 114300 w 1495425"/>
                    <a:gd name="connsiteY113" fmla="*/ 1631156 h 1985962"/>
                    <a:gd name="connsiteX114" fmla="*/ 88106 w 1495425"/>
                    <a:gd name="connsiteY114" fmla="*/ 1597818 h 1985962"/>
                    <a:gd name="connsiteX115" fmla="*/ 57150 w 1495425"/>
                    <a:gd name="connsiteY115" fmla="*/ 1595437 h 1985962"/>
                    <a:gd name="connsiteX116" fmla="*/ 50006 w 1495425"/>
                    <a:gd name="connsiteY116" fmla="*/ 1550193 h 1985962"/>
                    <a:gd name="connsiteX117" fmla="*/ 28575 w 1495425"/>
                    <a:gd name="connsiteY117" fmla="*/ 1524000 h 1985962"/>
                    <a:gd name="connsiteX118" fmla="*/ 97631 w 1495425"/>
                    <a:gd name="connsiteY118" fmla="*/ 1502568 h 1985962"/>
                    <a:gd name="connsiteX119" fmla="*/ 78581 w 1495425"/>
                    <a:gd name="connsiteY119" fmla="*/ 1304925 h 1985962"/>
                    <a:gd name="connsiteX120" fmla="*/ 21431 w 1495425"/>
                    <a:gd name="connsiteY120" fmla="*/ 1343025 h 1985962"/>
                    <a:gd name="connsiteX121" fmla="*/ 40481 w 1495425"/>
                    <a:gd name="connsiteY121" fmla="*/ 1269206 h 1985962"/>
                    <a:gd name="connsiteX122" fmla="*/ 0 w 1495425"/>
                    <a:gd name="connsiteY122" fmla="*/ 1200150 h 1985962"/>
                    <a:gd name="connsiteX123" fmla="*/ 88106 w 1495425"/>
                    <a:gd name="connsiteY123" fmla="*/ 1128712 h 1985962"/>
                    <a:gd name="connsiteX124" fmla="*/ 114300 w 1495425"/>
                    <a:gd name="connsiteY124" fmla="*/ 1071562 h 1985962"/>
                    <a:gd name="connsiteX125" fmla="*/ 97631 w 1495425"/>
                    <a:gd name="connsiteY125" fmla="*/ 1028700 h 1985962"/>
                    <a:gd name="connsiteX126" fmla="*/ 147637 w 1495425"/>
                    <a:gd name="connsiteY126" fmla="*/ 1019175 h 1985962"/>
                    <a:gd name="connsiteX127" fmla="*/ 164306 w 1495425"/>
                    <a:gd name="connsiteY127" fmla="*/ 966787 h 1985962"/>
                    <a:gd name="connsiteX128" fmla="*/ 226219 w 1495425"/>
                    <a:gd name="connsiteY128" fmla="*/ 902493 h 1985962"/>
                    <a:gd name="connsiteX129" fmla="*/ 264319 w 1495425"/>
                    <a:gd name="connsiteY129" fmla="*/ 926306 h 1985962"/>
                    <a:gd name="connsiteX130" fmla="*/ 311944 w 1495425"/>
                    <a:gd name="connsiteY130" fmla="*/ 840581 h 1985962"/>
                    <a:gd name="connsiteX131" fmla="*/ 373856 w 1495425"/>
                    <a:gd name="connsiteY131" fmla="*/ 776287 h 1985962"/>
                    <a:gd name="connsiteX132" fmla="*/ 338137 w 1495425"/>
                    <a:gd name="connsiteY132" fmla="*/ 738187 h 1985962"/>
                    <a:gd name="connsiteX133" fmla="*/ 290512 w 1495425"/>
                    <a:gd name="connsiteY133" fmla="*/ 704850 h 1985962"/>
                    <a:gd name="connsiteX134" fmla="*/ 266700 w 1495425"/>
                    <a:gd name="connsiteY134" fmla="*/ 750093 h 1985962"/>
                    <a:gd name="connsiteX135" fmla="*/ 245269 w 1495425"/>
                    <a:gd name="connsiteY135" fmla="*/ 738187 h 1985962"/>
                    <a:gd name="connsiteX136" fmla="*/ 250031 w 1495425"/>
                    <a:gd name="connsiteY136" fmla="*/ 673893 h 1985962"/>
                    <a:gd name="connsiteX137" fmla="*/ 190500 w 1495425"/>
                    <a:gd name="connsiteY137" fmla="*/ 671512 h 1985962"/>
                    <a:gd name="connsiteX138" fmla="*/ 164306 w 1495425"/>
                    <a:gd name="connsiteY138" fmla="*/ 700087 h 1985962"/>
                    <a:gd name="connsiteX139" fmla="*/ 157162 w 1495425"/>
                    <a:gd name="connsiteY139" fmla="*/ 709612 h 1985962"/>
                    <a:gd name="connsiteX140" fmla="*/ 152400 w 1495425"/>
                    <a:gd name="connsiteY140" fmla="*/ 733425 h 1985962"/>
                    <a:gd name="connsiteX141" fmla="*/ 119062 w 1495425"/>
                    <a:gd name="connsiteY141" fmla="*/ 621506 h 1985962"/>
                    <a:gd name="connsiteX142" fmla="*/ 100012 w 1495425"/>
                    <a:gd name="connsiteY142" fmla="*/ 600075 h 1985962"/>
                    <a:gd name="connsiteX143" fmla="*/ 100012 w 1495425"/>
                    <a:gd name="connsiteY143" fmla="*/ 500062 h 1985962"/>
                    <a:gd name="connsiteX144" fmla="*/ 64294 w 1495425"/>
                    <a:gd name="connsiteY144" fmla="*/ 457200 h 1985962"/>
                    <a:gd name="connsiteX145" fmla="*/ 176212 w 1495425"/>
                    <a:gd name="connsiteY145" fmla="*/ 404812 h 1985962"/>
                    <a:gd name="connsiteX146" fmla="*/ 254794 w 1495425"/>
                    <a:gd name="connsiteY146" fmla="*/ 335756 h 1985962"/>
                    <a:gd name="connsiteX147" fmla="*/ 302419 w 1495425"/>
                    <a:gd name="connsiteY147" fmla="*/ 273843 h 1985962"/>
                    <a:gd name="connsiteX148" fmla="*/ 290512 w 1495425"/>
                    <a:gd name="connsiteY148" fmla="*/ 230981 h 1985962"/>
                    <a:gd name="connsiteX149" fmla="*/ 366712 w 1495425"/>
                    <a:gd name="connsiteY149" fmla="*/ 192881 h 1985962"/>
                    <a:gd name="connsiteX150" fmla="*/ 309562 w 1495425"/>
                    <a:gd name="connsiteY150" fmla="*/ 147637 h 1985962"/>
                    <a:gd name="connsiteX151" fmla="*/ 333375 w 1495425"/>
                    <a:gd name="connsiteY151" fmla="*/ 107156 h 1985962"/>
                    <a:gd name="connsiteX152" fmla="*/ 392906 w 1495425"/>
                    <a:gd name="connsiteY152" fmla="*/ 59531 h 1985962"/>
                    <a:gd name="connsiteX153" fmla="*/ 440531 w 1495425"/>
                    <a:gd name="connsiteY153" fmla="*/ 0 h 1985962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752475 w 1495425"/>
                    <a:gd name="connsiteY68" fmla="*/ 1933575 h 1983581"/>
                    <a:gd name="connsiteX69" fmla="*/ 702469 w 1495425"/>
                    <a:gd name="connsiteY69" fmla="*/ 1969293 h 1983581"/>
                    <a:gd name="connsiteX70" fmla="*/ 638175 w 1495425"/>
                    <a:gd name="connsiteY70" fmla="*/ 1959768 h 1983581"/>
                    <a:gd name="connsiteX71" fmla="*/ 619125 w 1495425"/>
                    <a:gd name="connsiteY71" fmla="*/ 1905000 h 1983581"/>
                    <a:gd name="connsiteX72" fmla="*/ 1054894 w 1495425"/>
                    <a:gd name="connsiteY72" fmla="*/ 1788318 h 1983581"/>
                    <a:gd name="connsiteX73" fmla="*/ 1000125 w 1495425"/>
                    <a:gd name="connsiteY73" fmla="*/ 1750218 h 1983581"/>
                    <a:gd name="connsiteX74" fmla="*/ 973931 w 1495425"/>
                    <a:gd name="connsiteY74" fmla="*/ 1695450 h 1983581"/>
                    <a:gd name="connsiteX75" fmla="*/ 959644 w 1495425"/>
                    <a:gd name="connsiteY75" fmla="*/ 1588293 h 1983581"/>
                    <a:gd name="connsiteX76" fmla="*/ 983456 w 1495425"/>
                    <a:gd name="connsiteY76" fmla="*/ 1538287 h 1983581"/>
                    <a:gd name="connsiteX77" fmla="*/ 1047750 w 1495425"/>
                    <a:gd name="connsiteY77" fmla="*/ 1512093 h 1983581"/>
                    <a:gd name="connsiteX78" fmla="*/ 1007269 w 1495425"/>
                    <a:gd name="connsiteY78" fmla="*/ 1450181 h 1983581"/>
                    <a:gd name="connsiteX79" fmla="*/ 1002506 w 1495425"/>
                    <a:gd name="connsiteY79" fmla="*/ 1412081 h 1983581"/>
                    <a:gd name="connsiteX80" fmla="*/ 978694 w 1495425"/>
                    <a:gd name="connsiteY80" fmla="*/ 1466850 h 1983581"/>
                    <a:gd name="connsiteX81" fmla="*/ 962025 w 1495425"/>
                    <a:gd name="connsiteY81" fmla="*/ 1497806 h 1983581"/>
                    <a:gd name="connsiteX82" fmla="*/ 950119 w 1495425"/>
                    <a:gd name="connsiteY82" fmla="*/ 1476375 h 1983581"/>
                    <a:gd name="connsiteX83" fmla="*/ 976312 w 1495425"/>
                    <a:gd name="connsiteY83" fmla="*/ 1409700 h 1983581"/>
                    <a:gd name="connsiteX84" fmla="*/ 921544 w 1495425"/>
                    <a:gd name="connsiteY84" fmla="*/ 1433512 h 1983581"/>
                    <a:gd name="connsiteX85" fmla="*/ 907256 w 1495425"/>
                    <a:gd name="connsiteY85" fmla="*/ 1469231 h 1983581"/>
                    <a:gd name="connsiteX86" fmla="*/ 878681 w 1495425"/>
                    <a:gd name="connsiteY86" fmla="*/ 1504950 h 1983581"/>
                    <a:gd name="connsiteX87" fmla="*/ 819150 w 1495425"/>
                    <a:gd name="connsiteY87" fmla="*/ 1485900 h 1983581"/>
                    <a:gd name="connsiteX88" fmla="*/ 809625 w 1495425"/>
                    <a:gd name="connsiteY88" fmla="*/ 1450181 h 1983581"/>
                    <a:gd name="connsiteX89" fmla="*/ 892969 w 1495425"/>
                    <a:gd name="connsiteY89" fmla="*/ 1457325 h 1983581"/>
                    <a:gd name="connsiteX90" fmla="*/ 864394 w 1495425"/>
                    <a:gd name="connsiteY90" fmla="*/ 1419225 h 1983581"/>
                    <a:gd name="connsiteX91" fmla="*/ 804862 w 1495425"/>
                    <a:gd name="connsiteY91" fmla="*/ 1400175 h 1983581"/>
                    <a:gd name="connsiteX92" fmla="*/ 788194 w 1495425"/>
                    <a:gd name="connsiteY92" fmla="*/ 1371600 h 1983581"/>
                    <a:gd name="connsiteX93" fmla="*/ 759619 w 1495425"/>
                    <a:gd name="connsiteY93" fmla="*/ 1373981 h 1983581"/>
                    <a:gd name="connsiteX94" fmla="*/ 745331 w 1495425"/>
                    <a:gd name="connsiteY94" fmla="*/ 1393031 h 1983581"/>
                    <a:gd name="connsiteX95" fmla="*/ 738187 w 1495425"/>
                    <a:gd name="connsiteY95" fmla="*/ 1395412 h 1983581"/>
                    <a:gd name="connsiteX96" fmla="*/ 731044 w 1495425"/>
                    <a:gd name="connsiteY96" fmla="*/ 1397793 h 1983581"/>
                    <a:gd name="connsiteX97" fmla="*/ 645319 w 1495425"/>
                    <a:gd name="connsiteY97" fmla="*/ 1378743 h 1983581"/>
                    <a:gd name="connsiteX98" fmla="*/ 619125 w 1495425"/>
                    <a:gd name="connsiteY98" fmla="*/ 1307306 h 1983581"/>
                    <a:gd name="connsiteX99" fmla="*/ 626269 w 1495425"/>
                    <a:gd name="connsiteY99" fmla="*/ 1276350 h 1983581"/>
                    <a:gd name="connsiteX100" fmla="*/ 585787 w 1495425"/>
                    <a:gd name="connsiteY100" fmla="*/ 1262062 h 1983581"/>
                    <a:gd name="connsiteX101" fmla="*/ 571500 w 1495425"/>
                    <a:gd name="connsiteY101" fmla="*/ 1323975 h 1983581"/>
                    <a:gd name="connsiteX102" fmla="*/ 535781 w 1495425"/>
                    <a:gd name="connsiteY102" fmla="*/ 1435893 h 1983581"/>
                    <a:gd name="connsiteX103" fmla="*/ 473869 w 1495425"/>
                    <a:gd name="connsiteY103" fmla="*/ 1500187 h 1983581"/>
                    <a:gd name="connsiteX104" fmla="*/ 402431 w 1495425"/>
                    <a:gd name="connsiteY104" fmla="*/ 1538287 h 1983581"/>
                    <a:gd name="connsiteX105" fmla="*/ 328612 w 1495425"/>
                    <a:gd name="connsiteY105" fmla="*/ 1557337 h 1983581"/>
                    <a:gd name="connsiteX106" fmla="*/ 302419 w 1495425"/>
                    <a:gd name="connsiteY106" fmla="*/ 1557337 h 1983581"/>
                    <a:gd name="connsiteX107" fmla="*/ 266700 w 1495425"/>
                    <a:gd name="connsiteY107" fmla="*/ 1497806 h 1983581"/>
                    <a:gd name="connsiteX108" fmla="*/ 257175 w 1495425"/>
                    <a:gd name="connsiteY108" fmla="*/ 1524000 h 1983581"/>
                    <a:gd name="connsiteX109" fmla="*/ 252412 w 1495425"/>
                    <a:gd name="connsiteY109" fmla="*/ 1595437 h 1983581"/>
                    <a:gd name="connsiteX110" fmla="*/ 188119 w 1495425"/>
                    <a:gd name="connsiteY110" fmla="*/ 1607343 h 1983581"/>
                    <a:gd name="connsiteX111" fmla="*/ 128587 w 1495425"/>
                    <a:gd name="connsiteY111" fmla="*/ 1647825 h 1983581"/>
                    <a:gd name="connsiteX112" fmla="*/ 114300 w 1495425"/>
                    <a:gd name="connsiteY112" fmla="*/ 1631156 h 1983581"/>
                    <a:gd name="connsiteX113" fmla="*/ 88106 w 1495425"/>
                    <a:gd name="connsiteY113" fmla="*/ 1597818 h 1983581"/>
                    <a:gd name="connsiteX114" fmla="*/ 57150 w 1495425"/>
                    <a:gd name="connsiteY114" fmla="*/ 1595437 h 1983581"/>
                    <a:gd name="connsiteX115" fmla="*/ 50006 w 1495425"/>
                    <a:gd name="connsiteY115" fmla="*/ 1550193 h 1983581"/>
                    <a:gd name="connsiteX116" fmla="*/ 28575 w 1495425"/>
                    <a:gd name="connsiteY116" fmla="*/ 1524000 h 1983581"/>
                    <a:gd name="connsiteX117" fmla="*/ 97631 w 1495425"/>
                    <a:gd name="connsiteY117" fmla="*/ 1502568 h 1983581"/>
                    <a:gd name="connsiteX118" fmla="*/ 78581 w 1495425"/>
                    <a:gd name="connsiteY118" fmla="*/ 1304925 h 1983581"/>
                    <a:gd name="connsiteX119" fmla="*/ 21431 w 1495425"/>
                    <a:gd name="connsiteY119" fmla="*/ 1343025 h 1983581"/>
                    <a:gd name="connsiteX120" fmla="*/ 40481 w 1495425"/>
                    <a:gd name="connsiteY120" fmla="*/ 1269206 h 1983581"/>
                    <a:gd name="connsiteX121" fmla="*/ 0 w 1495425"/>
                    <a:gd name="connsiteY121" fmla="*/ 1200150 h 1983581"/>
                    <a:gd name="connsiteX122" fmla="*/ 88106 w 1495425"/>
                    <a:gd name="connsiteY122" fmla="*/ 1128712 h 1983581"/>
                    <a:gd name="connsiteX123" fmla="*/ 114300 w 1495425"/>
                    <a:gd name="connsiteY123" fmla="*/ 1071562 h 1983581"/>
                    <a:gd name="connsiteX124" fmla="*/ 97631 w 1495425"/>
                    <a:gd name="connsiteY124" fmla="*/ 1028700 h 1983581"/>
                    <a:gd name="connsiteX125" fmla="*/ 147637 w 1495425"/>
                    <a:gd name="connsiteY125" fmla="*/ 1019175 h 1983581"/>
                    <a:gd name="connsiteX126" fmla="*/ 164306 w 1495425"/>
                    <a:gd name="connsiteY126" fmla="*/ 966787 h 1983581"/>
                    <a:gd name="connsiteX127" fmla="*/ 226219 w 1495425"/>
                    <a:gd name="connsiteY127" fmla="*/ 902493 h 1983581"/>
                    <a:gd name="connsiteX128" fmla="*/ 264319 w 1495425"/>
                    <a:gd name="connsiteY128" fmla="*/ 926306 h 1983581"/>
                    <a:gd name="connsiteX129" fmla="*/ 311944 w 1495425"/>
                    <a:gd name="connsiteY129" fmla="*/ 840581 h 1983581"/>
                    <a:gd name="connsiteX130" fmla="*/ 373856 w 1495425"/>
                    <a:gd name="connsiteY130" fmla="*/ 776287 h 1983581"/>
                    <a:gd name="connsiteX131" fmla="*/ 338137 w 1495425"/>
                    <a:gd name="connsiteY131" fmla="*/ 738187 h 1983581"/>
                    <a:gd name="connsiteX132" fmla="*/ 290512 w 1495425"/>
                    <a:gd name="connsiteY132" fmla="*/ 704850 h 1983581"/>
                    <a:gd name="connsiteX133" fmla="*/ 266700 w 1495425"/>
                    <a:gd name="connsiteY133" fmla="*/ 750093 h 1983581"/>
                    <a:gd name="connsiteX134" fmla="*/ 245269 w 1495425"/>
                    <a:gd name="connsiteY134" fmla="*/ 738187 h 1983581"/>
                    <a:gd name="connsiteX135" fmla="*/ 250031 w 1495425"/>
                    <a:gd name="connsiteY135" fmla="*/ 673893 h 1983581"/>
                    <a:gd name="connsiteX136" fmla="*/ 190500 w 1495425"/>
                    <a:gd name="connsiteY136" fmla="*/ 671512 h 1983581"/>
                    <a:gd name="connsiteX137" fmla="*/ 164306 w 1495425"/>
                    <a:gd name="connsiteY137" fmla="*/ 700087 h 1983581"/>
                    <a:gd name="connsiteX138" fmla="*/ 157162 w 1495425"/>
                    <a:gd name="connsiteY138" fmla="*/ 709612 h 1983581"/>
                    <a:gd name="connsiteX139" fmla="*/ 152400 w 1495425"/>
                    <a:gd name="connsiteY139" fmla="*/ 733425 h 1983581"/>
                    <a:gd name="connsiteX140" fmla="*/ 119062 w 1495425"/>
                    <a:gd name="connsiteY140" fmla="*/ 621506 h 1983581"/>
                    <a:gd name="connsiteX141" fmla="*/ 100012 w 1495425"/>
                    <a:gd name="connsiteY141" fmla="*/ 600075 h 1983581"/>
                    <a:gd name="connsiteX142" fmla="*/ 100012 w 1495425"/>
                    <a:gd name="connsiteY142" fmla="*/ 500062 h 1983581"/>
                    <a:gd name="connsiteX143" fmla="*/ 64294 w 1495425"/>
                    <a:gd name="connsiteY143" fmla="*/ 457200 h 1983581"/>
                    <a:gd name="connsiteX144" fmla="*/ 176212 w 1495425"/>
                    <a:gd name="connsiteY144" fmla="*/ 404812 h 1983581"/>
                    <a:gd name="connsiteX145" fmla="*/ 254794 w 1495425"/>
                    <a:gd name="connsiteY145" fmla="*/ 335756 h 1983581"/>
                    <a:gd name="connsiteX146" fmla="*/ 302419 w 1495425"/>
                    <a:gd name="connsiteY146" fmla="*/ 273843 h 1983581"/>
                    <a:gd name="connsiteX147" fmla="*/ 290512 w 1495425"/>
                    <a:gd name="connsiteY147" fmla="*/ 230981 h 1983581"/>
                    <a:gd name="connsiteX148" fmla="*/ 366712 w 1495425"/>
                    <a:gd name="connsiteY148" fmla="*/ 192881 h 1983581"/>
                    <a:gd name="connsiteX149" fmla="*/ 309562 w 1495425"/>
                    <a:gd name="connsiteY149" fmla="*/ 147637 h 1983581"/>
                    <a:gd name="connsiteX150" fmla="*/ 333375 w 1495425"/>
                    <a:gd name="connsiteY150" fmla="*/ 107156 h 1983581"/>
                    <a:gd name="connsiteX151" fmla="*/ 392906 w 1495425"/>
                    <a:gd name="connsiteY151" fmla="*/ 59531 h 1983581"/>
                    <a:gd name="connsiteX152" fmla="*/ 440531 w 1495425"/>
                    <a:gd name="connsiteY152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752475 w 1495425"/>
                    <a:gd name="connsiteY68" fmla="*/ 1933575 h 1983581"/>
                    <a:gd name="connsiteX69" fmla="*/ 638175 w 1495425"/>
                    <a:gd name="connsiteY69" fmla="*/ 1959768 h 1983581"/>
                    <a:gd name="connsiteX70" fmla="*/ 619125 w 1495425"/>
                    <a:gd name="connsiteY70" fmla="*/ 1905000 h 1983581"/>
                    <a:gd name="connsiteX71" fmla="*/ 1054894 w 1495425"/>
                    <a:gd name="connsiteY71" fmla="*/ 1788318 h 1983581"/>
                    <a:gd name="connsiteX72" fmla="*/ 1000125 w 1495425"/>
                    <a:gd name="connsiteY72" fmla="*/ 1750218 h 1983581"/>
                    <a:gd name="connsiteX73" fmla="*/ 973931 w 1495425"/>
                    <a:gd name="connsiteY73" fmla="*/ 1695450 h 1983581"/>
                    <a:gd name="connsiteX74" fmla="*/ 959644 w 1495425"/>
                    <a:gd name="connsiteY74" fmla="*/ 1588293 h 1983581"/>
                    <a:gd name="connsiteX75" fmla="*/ 983456 w 1495425"/>
                    <a:gd name="connsiteY75" fmla="*/ 1538287 h 1983581"/>
                    <a:gd name="connsiteX76" fmla="*/ 1047750 w 1495425"/>
                    <a:gd name="connsiteY76" fmla="*/ 1512093 h 1983581"/>
                    <a:gd name="connsiteX77" fmla="*/ 1007269 w 1495425"/>
                    <a:gd name="connsiteY77" fmla="*/ 1450181 h 1983581"/>
                    <a:gd name="connsiteX78" fmla="*/ 1002506 w 1495425"/>
                    <a:gd name="connsiteY78" fmla="*/ 1412081 h 1983581"/>
                    <a:gd name="connsiteX79" fmla="*/ 978694 w 1495425"/>
                    <a:gd name="connsiteY79" fmla="*/ 1466850 h 1983581"/>
                    <a:gd name="connsiteX80" fmla="*/ 962025 w 1495425"/>
                    <a:gd name="connsiteY80" fmla="*/ 1497806 h 1983581"/>
                    <a:gd name="connsiteX81" fmla="*/ 950119 w 1495425"/>
                    <a:gd name="connsiteY81" fmla="*/ 1476375 h 1983581"/>
                    <a:gd name="connsiteX82" fmla="*/ 976312 w 1495425"/>
                    <a:gd name="connsiteY82" fmla="*/ 1409700 h 1983581"/>
                    <a:gd name="connsiteX83" fmla="*/ 921544 w 1495425"/>
                    <a:gd name="connsiteY83" fmla="*/ 1433512 h 1983581"/>
                    <a:gd name="connsiteX84" fmla="*/ 907256 w 1495425"/>
                    <a:gd name="connsiteY84" fmla="*/ 1469231 h 1983581"/>
                    <a:gd name="connsiteX85" fmla="*/ 878681 w 1495425"/>
                    <a:gd name="connsiteY85" fmla="*/ 1504950 h 1983581"/>
                    <a:gd name="connsiteX86" fmla="*/ 819150 w 1495425"/>
                    <a:gd name="connsiteY86" fmla="*/ 1485900 h 1983581"/>
                    <a:gd name="connsiteX87" fmla="*/ 809625 w 1495425"/>
                    <a:gd name="connsiteY87" fmla="*/ 1450181 h 1983581"/>
                    <a:gd name="connsiteX88" fmla="*/ 892969 w 1495425"/>
                    <a:gd name="connsiteY88" fmla="*/ 1457325 h 1983581"/>
                    <a:gd name="connsiteX89" fmla="*/ 864394 w 1495425"/>
                    <a:gd name="connsiteY89" fmla="*/ 1419225 h 1983581"/>
                    <a:gd name="connsiteX90" fmla="*/ 804862 w 1495425"/>
                    <a:gd name="connsiteY90" fmla="*/ 1400175 h 1983581"/>
                    <a:gd name="connsiteX91" fmla="*/ 788194 w 1495425"/>
                    <a:gd name="connsiteY91" fmla="*/ 1371600 h 1983581"/>
                    <a:gd name="connsiteX92" fmla="*/ 759619 w 1495425"/>
                    <a:gd name="connsiteY92" fmla="*/ 1373981 h 1983581"/>
                    <a:gd name="connsiteX93" fmla="*/ 745331 w 1495425"/>
                    <a:gd name="connsiteY93" fmla="*/ 1393031 h 1983581"/>
                    <a:gd name="connsiteX94" fmla="*/ 738187 w 1495425"/>
                    <a:gd name="connsiteY94" fmla="*/ 1395412 h 1983581"/>
                    <a:gd name="connsiteX95" fmla="*/ 731044 w 1495425"/>
                    <a:gd name="connsiteY95" fmla="*/ 1397793 h 1983581"/>
                    <a:gd name="connsiteX96" fmla="*/ 645319 w 1495425"/>
                    <a:gd name="connsiteY96" fmla="*/ 1378743 h 1983581"/>
                    <a:gd name="connsiteX97" fmla="*/ 619125 w 1495425"/>
                    <a:gd name="connsiteY97" fmla="*/ 1307306 h 1983581"/>
                    <a:gd name="connsiteX98" fmla="*/ 626269 w 1495425"/>
                    <a:gd name="connsiteY98" fmla="*/ 1276350 h 1983581"/>
                    <a:gd name="connsiteX99" fmla="*/ 585787 w 1495425"/>
                    <a:gd name="connsiteY99" fmla="*/ 1262062 h 1983581"/>
                    <a:gd name="connsiteX100" fmla="*/ 571500 w 1495425"/>
                    <a:gd name="connsiteY100" fmla="*/ 1323975 h 1983581"/>
                    <a:gd name="connsiteX101" fmla="*/ 535781 w 1495425"/>
                    <a:gd name="connsiteY101" fmla="*/ 1435893 h 1983581"/>
                    <a:gd name="connsiteX102" fmla="*/ 473869 w 1495425"/>
                    <a:gd name="connsiteY102" fmla="*/ 1500187 h 1983581"/>
                    <a:gd name="connsiteX103" fmla="*/ 402431 w 1495425"/>
                    <a:gd name="connsiteY103" fmla="*/ 1538287 h 1983581"/>
                    <a:gd name="connsiteX104" fmla="*/ 328612 w 1495425"/>
                    <a:gd name="connsiteY104" fmla="*/ 1557337 h 1983581"/>
                    <a:gd name="connsiteX105" fmla="*/ 302419 w 1495425"/>
                    <a:gd name="connsiteY105" fmla="*/ 1557337 h 1983581"/>
                    <a:gd name="connsiteX106" fmla="*/ 266700 w 1495425"/>
                    <a:gd name="connsiteY106" fmla="*/ 1497806 h 1983581"/>
                    <a:gd name="connsiteX107" fmla="*/ 257175 w 1495425"/>
                    <a:gd name="connsiteY107" fmla="*/ 1524000 h 1983581"/>
                    <a:gd name="connsiteX108" fmla="*/ 252412 w 1495425"/>
                    <a:gd name="connsiteY108" fmla="*/ 1595437 h 1983581"/>
                    <a:gd name="connsiteX109" fmla="*/ 188119 w 1495425"/>
                    <a:gd name="connsiteY109" fmla="*/ 1607343 h 1983581"/>
                    <a:gd name="connsiteX110" fmla="*/ 128587 w 1495425"/>
                    <a:gd name="connsiteY110" fmla="*/ 1647825 h 1983581"/>
                    <a:gd name="connsiteX111" fmla="*/ 114300 w 1495425"/>
                    <a:gd name="connsiteY111" fmla="*/ 1631156 h 1983581"/>
                    <a:gd name="connsiteX112" fmla="*/ 88106 w 1495425"/>
                    <a:gd name="connsiteY112" fmla="*/ 1597818 h 1983581"/>
                    <a:gd name="connsiteX113" fmla="*/ 57150 w 1495425"/>
                    <a:gd name="connsiteY113" fmla="*/ 1595437 h 1983581"/>
                    <a:gd name="connsiteX114" fmla="*/ 50006 w 1495425"/>
                    <a:gd name="connsiteY114" fmla="*/ 1550193 h 1983581"/>
                    <a:gd name="connsiteX115" fmla="*/ 28575 w 1495425"/>
                    <a:gd name="connsiteY115" fmla="*/ 1524000 h 1983581"/>
                    <a:gd name="connsiteX116" fmla="*/ 97631 w 1495425"/>
                    <a:gd name="connsiteY116" fmla="*/ 1502568 h 1983581"/>
                    <a:gd name="connsiteX117" fmla="*/ 78581 w 1495425"/>
                    <a:gd name="connsiteY117" fmla="*/ 1304925 h 1983581"/>
                    <a:gd name="connsiteX118" fmla="*/ 21431 w 1495425"/>
                    <a:gd name="connsiteY118" fmla="*/ 1343025 h 1983581"/>
                    <a:gd name="connsiteX119" fmla="*/ 40481 w 1495425"/>
                    <a:gd name="connsiteY119" fmla="*/ 1269206 h 1983581"/>
                    <a:gd name="connsiteX120" fmla="*/ 0 w 1495425"/>
                    <a:gd name="connsiteY120" fmla="*/ 1200150 h 1983581"/>
                    <a:gd name="connsiteX121" fmla="*/ 88106 w 1495425"/>
                    <a:gd name="connsiteY121" fmla="*/ 1128712 h 1983581"/>
                    <a:gd name="connsiteX122" fmla="*/ 114300 w 1495425"/>
                    <a:gd name="connsiteY122" fmla="*/ 1071562 h 1983581"/>
                    <a:gd name="connsiteX123" fmla="*/ 97631 w 1495425"/>
                    <a:gd name="connsiteY123" fmla="*/ 1028700 h 1983581"/>
                    <a:gd name="connsiteX124" fmla="*/ 147637 w 1495425"/>
                    <a:gd name="connsiteY124" fmla="*/ 1019175 h 1983581"/>
                    <a:gd name="connsiteX125" fmla="*/ 164306 w 1495425"/>
                    <a:gd name="connsiteY125" fmla="*/ 966787 h 1983581"/>
                    <a:gd name="connsiteX126" fmla="*/ 226219 w 1495425"/>
                    <a:gd name="connsiteY126" fmla="*/ 902493 h 1983581"/>
                    <a:gd name="connsiteX127" fmla="*/ 264319 w 1495425"/>
                    <a:gd name="connsiteY127" fmla="*/ 926306 h 1983581"/>
                    <a:gd name="connsiteX128" fmla="*/ 311944 w 1495425"/>
                    <a:gd name="connsiteY128" fmla="*/ 840581 h 1983581"/>
                    <a:gd name="connsiteX129" fmla="*/ 373856 w 1495425"/>
                    <a:gd name="connsiteY129" fmla="*/ 776287 h 1983581"/>
                    <a:gd name="connsiteX130" fmla="*/ 338137 w 1495425"/>
                    <a:gd name="connsiteY130" fmla="*/ 738187 h 1983581"/>
                    <a:gd name="connsiteX131" fmla="*/ 290512 w 1495425"/>
                    <a:gd name="connsiteY131" fmla="*/ 704850 h 1983581"/>
                    <a:gd name="connsiteX132" fmla="*/ 266700 w 1495425"/>
                    <a:gd name="connsiteY132" fmla="*/ 750093 h 1983581"/>
                    <a:gd name="connsiteX133" fmla="*/ 245269 w 1495425"/>
                    <a:gd name="connsiteY133" fmla="*/ 738187 h 1983581"/>
                    <a:gd name="connsiteX134" fmla="*/ 250031 w 1495425"/>
                    <a:gd name="connsiteY134" fmla="*/ 673893 h 1983581"/>
                    <a:gd name="connsiteX135" fmla="*/ 190500 w 1495425"/>
                    <a:gd name="connsiteY135" fmla="*/ 671512 h 1983581"/>
                    <a:gd name="connsiteX136" fmla="*/ 164306 w 1495425"/>
                    <a:gd name="connsiteY136" fmla="*/ 700087 h 1983581"/>
                    <a:gd name="connsiteX137" fmla="*/ 157162 w 1495425"/>
                    <a:gd name="connsiteY137" fmla="*/ 709612 h 1983581"/>
                    <a:gd name="connsiteX138" fmla="*/ 152400 w 1495425"/>
                    <a:gd name="connsiteY138" fmla="*/ 733425 h 1983581"/>
                    <a:gd name="connsiteX139" fmla="*/ 119062 w 1495425"/>
                    <a:gd name="connsiteY139" fmla="*/ 621506 h 1983581"/>
                    <a:gd name="connsiteX140" fmla="*/ 100012 w 1495425"/>
                    <a:gd name="connsiteY140" fmla="*/ 600075 h 1983581"/>
                    <a:gd name="connsiteX141" fmla="*/ 100012 w 1495425"/>
                    <a:gd name="connsiteY141" fmla="*/ 500062 h 1983581"/>
                    <a:gd name="connsiteX142" fmla="*/ 64294 w 1495425"/>
                    <a:gd name="connsiteY142" fmla="*/ 457200 h 1983581"/>
                    <a:gd name="connsiteX143" fmla="*/ 176212 w 1495425"/>
                    <a:gd name="connsiteY143" fmla="*/ 404812 h 1983581"/>
                    <a:gd name="connsiteX144" fmla="*/ 254794 w 1495425"/>
                    <a:gd name="connsiteY144" fmla="*/ 335756 h 1983581"/>
                    <a:gd name="connsiteX145" fmla="*/ 302419 w 1495425"/>
                    <a:gd name="connsiteY145" fmla="*/ 273843 h 1983581"/>
                    <a:gd name="connsiteX146" fmla="*/ 290512 w 1495425"/>
                    <a:gd name="connsiteY146" fmla="*/ 230981 h 1983581"/>
                    <a:gd name="connsiteX147" fmla="*/ 366712 w 1495425"/>
                    <a:gd name="connsiteY147" fmla="*/ 192881 h 1983581"/>
                    <a:gd name="connsiteX148" fmla="*/ 309562 w 1495425"/>
                    <a:gd name="connsiteY148" fmla="*/ 147637 h 1983581"/>
                    <a:gd name="connsiteX149" fmla="*/ 333375 w 1495425"/>
                    <a:gd name="connsiteY149" fmla="*/ 107156 h 1983581"/>
                    <a:gd name="connsiteX150" fmla="*/ 392906 w 1495425"/>
                    <a:gd name="connsiteY150" fmla="*/ 59531 h 1983581"/>
                    <a:gd name="connsiteX151" fmla="*/ 440531 w 1495425"/>
                    <a:gd name="connsiteY151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752475 w 1495425"/>
                    <a:gd name="connsiteY68" fmla="*/ 1933575 h 1983581"/>
                    <a:gd name="connsiteX69" fmla="*/ 619125 w 1495425"/>
                    <a:gd name="connsiteY69" fmla="*/ 1905000 h 1983581"/>
                    <a:gd name="connsiteX70" fmla="*/ 1054894 w 1495425"/>
                    <a:gd name="connsiteY70" fmla="*/ 1788318 h 1983581"/>
                    <a:gd name="connsiteX71" fmla="*/ 1000125 w 1495425"/>
                    <a:gd name="connsiteY71" fmla="*/ 1750218 h 1983581"/>
                    <a:gd name="connsiteX72" fmla="*/ 973931 w 1495425"/>
                    <a:gd name="connsiteY72" fmla="*/ 1695450 h 1983581"/>
                    <a:gd name="connsiteX73" fmla="*/ 959644 w 1495425"/>
                    <a:gd name="connsiteY73" fmla="*/ 1588293 h 1983581"/>
                    <a:gd name="connsiteX74" fmla="*/ 983456 w 1495425"/>
                    <a:gd name="connsiteY74" fmla="*/ 1538287 h 1983581"/>
                    <a:gd name="connsiteX75" fmla="*/ 1047750 w 1495425"/>
                    <a:gd name="connsiteY75" fmla="*/ 1512093 h 1983581"/>
                    <a:gd name="connsiteX76" fmla="*/ 1007269 w 1495425"/>
                    <a:gd name="connsiteY76" fmla="*/ 1450181 h 1983581"/>
                    <a:gd name="connsiteX77" fmla="*/ 1002506 w 1495425"/>
                    <a:gd name="connsiteY77" fmla="*/ 1412081 h 1983581"/>
                    <a:gd name="connsiteX78" fmla="*/ 978694 w 1495425"/>
                    <a:gd name="connsiteY78" fmla="*/ 1466850 h 1983581"/>
                    <a:gd name="connsiteX79" fmla="*/ 962025 w 1495425"/>
                    <a:gd name="connsiteY79" fmla="*/ 1497806 h 1983581"/>
                    <a:gd name="connsiteX80" fmla="*/ 950119 w 1495425"/>
                    <a:gd name="connsiteY80" fmla="*/ 1476375 h 1983581"/>
                    <a:gd name="connsiteX81" fmla="*/ 976312 w 1495425"/>
                    <a:gd name="connsiteY81" fmla="*/ 1409700 h 1983581"/>
                    <a:gd name="connsiteX82" fmla="*/ 921544 w 1495425"/>
                    <a:gd name="connsiteY82" fmla="*/ 1433512 h 1983581"/>
                    <a:gd name="connsiteX83" fmla="*/ 907256 w 1495425"/>
                    <a:gd name="connsiteY83" fmla="*/ 1469231 h 1983581"/>
                    <a:gd name="connsiteX84" fmla="*/ 878681 w 1495425"/>
                    <a:gd name="connsiteY84" fmla="*/ 1504950 h 1983581"/>
                    <a:gd name="connsiteX85" fmla="*/ 819150 w 1495425"/>
                    <a:gd name="connsiteY85" fmla="*/ 1485900 h 1983581"/>
                    <a:gd name="connsiteX86" fmla="*/ 809625 w 1495425"/>
                    <a:gd name="connsiteY86" fmla="*/ 1450181 h 1983581"/>
                    <a:gd name="connsiteX87" fmla="*/ 892969 w 1495425"/>
                    <a:gd name="connsiteY87" fmla="*/ 1457325 h 1983581"/>
                    <a:gd name="connsiteX88" fmla="*/ 864394 w 1495425"/>
                    <a:gd name="connsiteY88" fmla="*/ 1419225 h 1983581"/>
                    <a:gd name="connsiteX89" fmla="*/ 804862 w 1495425"/>
                    <a:gd name="connsiteY89" fmla="*/ 1400175 h 1983581"/>
                    <a:gd name="connsiteX90" fmla="*/ 788194 w 1495425"/>
                    <a:gd name="connsiteY90" fmla="*/ 1371600 h 1983581"/>
                    <a:gd name="connsiteX91" fmla="*/ 759619 w 1495425"/>
                    <a:gd name="connsiteY91" fmla="*/ 1373981 h 1983581"/>
                    <a:gd name="connsiteX92" fmla="*/ 745331 w 1495425"/>
                    <a:gd name="connsiteY92" fmla="*/ 1393031 h 1983581"/>
                    <a:gd name="connsiteX93" fmla="*/ 738187 w 1495425"/>
                    <a:gd name="connsiteY93" fmla="*/ 1395412 h 1983581"/>
                    <a:gd name="connsiteX94" fmla="*/ 731044 w 1495425"/>
                    <a:gd name="connsiteY94" fmla="*/ 1397793 h 1983581"/>
                    <a:gd name="connsiteX95" fmla="*/ 645319 w 1495425"/>
                    <a:gd name="connsiteY95" fmla="*/ 1378743 h 1983581"/>
                    <a:gd name="connsiteX96" fmla="*/ 619125 w 1495425"/>
                    <a:gd name="connsiteY96" fmla="*/ 1307306 h 1983581"/>
                    <a:gd name="connsiteX97" fmla="*/ 626269 w 1495425"/>
                    <a:gd name="connsiteY97" fmla="*/ 1276350 h 1983581"/>
                    <a:gd name="connsiteX98" fmla="*/ 585787 w 1495425"/>
                    <a:gd name="connsiteY98" fmla="*/ 1262062 h 1983581"/>
                    <a:gd name="connsiteX99" fmla="*/ 571500 w 1495425"/>
                    <a:gd name="connsiteY99" fmla="*/ 1323975 h 1983581"/>
                    <a:gd name="connsiteX100" fmla="*/ 535781 w 1495425"/>
                    <a:gd name="connsiteY100" fmla="*/ 1435893 h 1983581"/>
                    <a:gd name="connsiteX101" fmla="*/ 473869 w 1495425"/>
                    <a:gd name="connsiteY101" fmla="*/ 1500187 h 1983581"/>
                    <a:gd name="connsiteX102" fmla="*/ 402431 w 1495425"/>
                    <a:gd name="connsiteY102" fmla="*/ 1538287 h 1983581"/>
                    <a:gd name="connsiteX103" fmla="*/ 328612 w 1495425"/>
                    <a:gd name="connsiteY103" fmla="*/ 1557337 h 1983581"/>
                    <a:gd name="connsiteX104" fmla="*/ 302419 w 1495425"/>
                    <a:gd name="connsiteY104" fmla="*/ 1557337 h 1983581"/>
                    <a:gd name="connsiteX105" fmla="*/ 266700 w 1495425"/>
                    <a:gd name="connsiteY105" fmla="*/ 1497806 h 1983581"/>
                    <a:gd name="connsiteX106" fmla="*/ 257175 w 1495425"/>
                    <a:gd name="connsiteY106" fmla="*/ 1524000 h 1983581"/>
                    <a:gd name="connsiteX107" fmla="*/ 252412 w 1495425"/>
                    <a:gd name="connsiteY107" fmla="*/ 1595437 h 1983581"/>
                    <a:gd name="connsiteX108" fmla="*/ 188119 w 1495425"/>
                    <a:gd name="connsiteY108" fmla="*/ 1607343 h 1983581"/>
                    <a:gd name="connsiteX109" fmla="*/ 128587 w 1495425"/>
                    <a:gd name="connsiteY109" fmla="*/ 1647825 h 1983581"/>
                    <a:gd name="connsiteX110" fmla="*/ 114300 w 1495425"/>
                    <a:gd name="connsiteY110" fmla="*/ 1631156 h 1983581"/>
                    <a:gd name="connsiteX111" fmla="*/ 88106 w 1495425"/>
                    <a:gd name="connsiteY111" fmla="*/ 1597818 h 1983581"/>
                    <a:gd name="connsiteX112" fmla="*/ 57150 w 1495425"/>
                    <a:gd name="connsiteY112" fmla="*/ 1595437 h 1983581"/>
                    <a:gd name="connsiteX113" fmla="*/ 50006 w 1495425"/>
                    <a:gd name="connsiteY113" fmla="*/ 1550193 h 1983581"/>
                    <a:gd name="connsiteX114" fmla="*/ 28575 w 1495425"/>
                    <a:gd name="connsiteY114" fmla="*/ 1524000 h 1983581"/>
                    <a:gd name="connsiteX115" fmla="*/ 97631 w 1495425"/>
                    <a:gd name="connsiteY115" fmla="*/ 1502568 h 1983581"/>
                    <a:gd name="connsiteX116" fmla="*/ 78581 w 1495425"/>
                    <a:gd name="connsiteY116" fmla="*/ 1304925 h 1983581"/>
                    <a:gd name="connsiteX117" fmla="*/ 21431 w 1495425"/>
                    <a:gd name="connsiteY117" fmla="*/ 1343025 h 1983581"/>
                    <a:gd name="connsiteX118" fmla="*/ 40481 w 1495425"/>
                    <a:gd name="connsiteY118" fmla="*/ 1269206 h 1983581"/>
                    <a:gd name="connsiteX119" fmla="*/ 0 w 1495425"/>
                    <a:gd name="connsiteY119" fmla="*/ 1200150 h 1983581"/>
                    <a:gd name="connsiteX120" fmla="*/ 88106 w 1495425"/>
                    <a:gd name="connsiteY120" fmla="*/ 1128712 h 1983581"/>
                    <a:gd name="connsiteX121" fmla="*/ 114300 w 1495425"/>
                    <a:gd name="connsiteY121" fmla="*/ 1071562 h 1983581"/>
                    <a:gd name="connsiteX122" fmla="*/ 97631 w 1495425"/>
                    <a:gd name="connsiteY122" fmla="*/ 1028700 h 1983581"/>
                    <a:gd name="connsiteX123" fmla="*/ 147637 w 1495425"/>
                    <a:gd name="connsiteY123" fmla="*/ 1019175 h 1983581"/>
                    <a:gd name="connsiteX124" fmla="*/ 164306 w 1495425"/>
                    <a:gd name="connsiteY124" fmla="*/ 966787 h 1983581"/>
                    <a:gd name="connsiteX125" fmla="*/ 226219 w 1495425"/>
                    <a:gd name="connsiteY125" fmla="*/ 902493 h 1983581"/>
                    <a:gd name="connsiteX126" fmla="*/ 264319 w 1495425"/>
                    <a:gd name="connsiteY126" fmla="*/ 926306 h 1983581"/>
                    <a:gd name="connsiteX127" fmla="*/ 311944 w 1495425"/>
                    <a:gd name="connsiteY127" fmla="*/ 840581 h 1983581"/>
                    <a:gd name="connsiteX128" fmla="*/ 373856 w 1495425"/>
                    <a:gd name="connsiteY128" fmla="*/ 776287 h 1983581"/>
                    <a:gd name="connsiteX129" fmla="*/ 338137 w 1495425"/>
                    <a:gd name="connsiteY129" fmla="*/ 738187 h 1983581"/>
                    <a:gd name="connsiteX130" fmla="*/ 290512 w 1495425"/>
                    <a:gd name="connsiteY130" fmla="*/ 704850 h 1983581"/>
                    <a:gd name="connsiteX131" fmla="*/ 266700 w 1495425"/>
                    <a:gd name="connsiteY131" fmla="*/ 750093 h 1983581"/>
                    <a:gd name="connsiteX132" fmla="*/ 245269 w 1495425"/>
                    <a:gd name="connsiteY132" fmla="*/ 738187 h 1983581"/>
                    <a:gd name="connsiteX133" fmla="*/ 250031 w 1495425"/>
                    <a:gd name="connsiteY133" fmla="*/ 673893 h 1983581"/>
                    <a:gd name="connsiteX134" fmla="*/ 190500 w 1495425"/>
                    <a:gd name="connsiteY134" fmla="*/ 671512 h 1983581"/>
                    <a:gd name="connsiteX135" fmla="*/ 164306 w 1495425"/>
                    <a:gd name="connsiteY135" fmla="*/ 700087 h 1983581"/>
                    <a:gd name="connsiteX136" fmla="*/ 157162 w 1495425"/>
                    <a:gd name="connsiteY136" fmla="*/ 709612 h 1983581"/>
                    <a:gd name="connsiteX137" fmla="*/ 152400 w 1495425"/>
                    <a:gd name="connsiteY137" fmla="*/ 733425 h 1983581"/>
                    <a:gd name="connsiteX138" fmla="*/ 119062 w 1495425"/>
                    <a:gd name="connsiteY138" fmla="*/ 621506 h 1983581"/>
                    <a:gd name="connsiteX139" fmla="*/ 100012 w 1495425"/>
                    <a:gd name="connsiteY139" fmla="*/ 600075 h 1983581"/>
                    <a:gd name="connsiteX140" fmla="*/ 100012 w 1495425"/>
                    <a:gd name="connsiteY140" fmla="*/ 500062 h 1983581"/>
                    <a:gd name="connsiteX141" fmla="*/ 64294 w 1495425"/>
                    <a:gd name="connsiteY141" fmla="*/ 457200 h 1983581"/>
                    <a:gd name="connsiteX142" fmla="*/ 176212 w 1495425"/>
                    <a:gd name="connsiteY142" fmla="*/ 404812 h 1983581"/>
                    <a:gd name="connsiteX143" fmla="*/ 254794 w 1495425"/>
                    <a:gd name="connsiteY143" fmla="*/ 335756 h 1983581"/>
                    <a:gd name="connsiteX144" fmla="*/ 302419 w 1495425"/>
                    <a:gd name="connsiteY144" fmla="*/ 273843 h 1983581"/>
                    <a:gd name="connsiteX145" fmla="*/ 290512 w 1495425"/>
                    <a:gd name="connsiteY145" fmla="*/ 230981 h 1983581"/>
                    <a:gd name="connsiteX146" fmla="*/ 366712 w 1495425"/>
                    <a:gd name="connsiteY146" fmla="*/ 192881 h 1983581"/>
                    <a:gd name="connsiteX147" fmla="*/ 309562 w 1495425"/>
                    <a:gd name="connsiteY147" fmla="*/ 147637 h 1983581"/>
                    <a:gd name="connsiteX148" fmla="*/ 333375 w 1495425"/>
                    <a:gd name="connsiteY148" fmla="*/ 107156 h 1983581"/>
                    <a:gd name="connsiteX149" fmla="*/ 392906 w 1495425"/>
                    <a:gd name="connsiteY149" fmla="*/ 59531 h 1983581"/>
                    <a:gd name="connsiteX150" fmla="*/ 440531 w 1495425"/>
                    <a:gd name="connsiteY150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752475 w 1495425"/>
                    <a:gd name="connsiteY68" fmla="*/ 1933575 h 1983581"/>
                    <a:gd name="connsiteX69" fmla="*/ 1054894 w 1495425"/>
                    <a:gd name="connsiteY69" fmla="*/ 1788318 h 1983581"/>
                    <a:gd name="connsiteX70" fmla="*/ 1000125 w 1495425"/>
                    <a:gd name="connsiteY70" fmla="*/ 1750218 h 1983581"/>
                    <a:gd name="connsiteX71" fmla="*/ 973931 w 1495425"/>
                    <a:gd name="connsiteY71" fmla="*/ 1695450 h 1983581"/>
                    <a:gd name="connsiteX72" fmla="*/ 959644 w 1495425"/>
                    <a:gd name="connsiteY72" fmla="*/ 1588293 h 1983581"/>
                    <a:gd name="connsiteX73" fmla="*/ 983456 w 1495425"/>
                    <a:gd name="connsiteY73" fmla="*/ 1538287 h 1983581"/>
                    <a:gd name="connsiteX74" fmla="*/ 1047750 w 1495425"/>
                    <a:gd name="connsiteY74" fmla="*/ 1512093 h 1983581"/>
                    <a:gd name="connsiteX75" fmla="*/ 1007269 w 1495425"/>
                    <a:gd name="connsiteY75" fmla="*/ 1450181 h 1983581"/>
                    <a:gd name="connsiteX76" fmla="*/ 1002506 w 1495425"/>
                    <a:gd name="connsiteY76" fmla="*/ 1412081 h 1983581"/>
                    <a:gd name="connsiteX77" fmla="*/ 978694 w 1495425"/>
                    <a:gd name="connsiteY77" fmla="*/ 1466850 h 1983581"/>
                    <a:gd name="connsiteX78" fmla="*/ 962025 w 1495425"/>
                    <a:gd name="connsiteY78" fmla="*/ 1497806 h 1983581"/>
                    <a:gd name="connsiteX79" fmla="*/ 950119 w 1495425"/>
                    <a:gd name="connsiteY79" fmla="*/ 1476375 h 1983581"/>
                    <a:gd name="connsiteX80" fmla="*/ 976312 w 1495425"/>
                    <a:gd name="connsiteY80" fmla="*/ 1409700 h 1983581"/>
                    <a:gd name="connsiteX81" fmla="*/ 921544 w 1495425"/>
                    <a:gd name="connsiteY81" fmla="*/ 1433512 h 1983581"/>
                    <a:gd name="connsiteX82" fmla="*/ 907256 w 1495425"/>
                    <a:gd name="connsiteY82" fmla="*/ 1469231 h 1983581"/>
                    <a:gd name="connsiteX83" fmla="*/ 878681 w 1495425"/>
                    <a:gd name="connsiteY83" fmla="*/ 1504950 h 1983581"/>
                    <a:gd name="connsiteX84" fmla="*/ 819150 w 1495425"/>
                    <a:gd name="connsiteY84" fmla="*/ 1485900 h 1983581"/>
                    <a:gd name="connsiteX85" fmla="*/ 809625 w 1495425"/>
                    <a:gd name="connsiteY85" fmla="*/ 1450181 h 1983581"/>
                    <a:gd name="connsiteX86" fmla="*/ 892969 w 1495425"/>
                    <a:gd name="connsiteY86" fmla="*/ 1457325 h 1983581"/>
                    <a:gd name="connsiteX87" fmla="*/ 864394 w 1495425"/>
                    <a:gd name="connsiteY87" fmla="*/ 1419225 h 1983581"/>
                    <a:gd name="connsiteX88" fmla="*/ 804862 w 1495425"/>
                    <a:gd name="connsiteY88" fmla="*/ 1400175 h 1983581"/>
                    <a:gd name="connsiteX89" fmla="*/ 788194 w 1495425"/>
                    <a:gd name="connsiteY89" fmla="*/ 1371600 h 1983581"/>
                    <a:gd name="connsiteX90" fmla="*/ 759619 w 1495425"/>
                    <a:gd name="connsiteY90" fmla="*/ 1373981 h 1983581"/>
                    <a:gd name="connsiteX91" fmla="*/ 745331 w 1495425"/>
                    <a:gd name="connsiteY91" fmla="*/ 1393031 h 1983581"/>
                    <a:gd name="connsiteX92" fmla="*/ 738187 w 1495425"/>
                    <a:gd name="connsiteY92" fmla="*/ 1395412 h 1983581"/>
                    <a:gd name="connsiteX93" fmla="*/ 731044 w 1495425"/>
                    <a:gd name="connsiteY93" fmla="*/ 1397793 h 1983581"/>
                    <a:gd name="connsiteX94" fmla="*/ 645319 w 1495425"/>
                    <a:gd name="connsiteY94" fmla="*/ 1378743 h 1983581"/>
                    <a:gd name="connsiteX95" fmla="*/ 619125 w 1495425"/>
                    <a:gd name="connsiteY95" fmla="*/ 1307306 h 1983581"/>
                    <a:gd name="connsiteX96" fmla="*/ 626269 w 1495425"/>
                    <a:gd name="connsiteY96" fmla="*/ 1276350 h 1983581"/>
                    <a:gd name="connsiteX97" fmla="*/ 585787 w 1495425"/>
                    <a:gd name="connsiteY97" fmla="*/ 1262062 h 1983581"/>
                    <a:gd name="connsiteX98" fmla="*/ 571500 w 1495425"/>
                    <a:gd name="connsiteY98" fmla="*/ 1323975 h 1983581"/>
                    <a:gd name="connsiteX99" fmla="*/ 535781 w 1495425"/>
                    <a:gd name="connsiteY99" fmla="*/ 1435893 h 1983581"/>
                    <a:gd name="connsiteX100" fmla="*/ 473869 w 1495425"/>
                    <a:gd name="connsiteY100" fmla="*/ 1500187 h 1983581"/>
                    <a:gd name="connsiteX101" fmla="*/ 402431 w 1495425"/>
                    <a:gd name="connsiteY101" fmla="*/ 1538287 h 1983581"/>
                    <a:gd name="connsiteX102" fmla="*/ 328612 w 1495425"/>
                    <a:gd name="connsiteY102" fmla="*/ 1557337 h 1983581"/>
                    <a:gd name="connsiteX103" fmla="*/ 302419 w 1495425"/>
                    <a:gd name="connsiteY103" fmla="*/ 1557337 h 1983581"/>
                    <a:gd name="connsiteX104" fmla="*/ 266700 w 1495425"/>
                    <a:gd name="connsiteY104" fmla="*/ 1497806 h 1983581"/>
                    <a:gd name="connsiteX105" fmla="*/ 257175 w 1495425"/>
                    <a:gd name="connsiteY105" fmla="*/ 1524000 h 1983581"/>
                    <a:gd name="connsiteX106" fmla="*/ 252412 w 1495425"/>
                    <a:gd name="connsiteY106" fmla="*/ 1595437 h 1983581"/>
                    <a:gd name="connsiteX107" fmla="*/ 188119 w 1495425"/>
                    <a:gd name="connsiteY107" fmla="*/ 1607343 h 1983581"/>
                    <a:gd name="connsiteX108" fmla="*/ 128587 w 1495425"/>
                    <a:gd name="connsiteY108" fmla="*/ 1647825 h 1983581"/>
                    <a:gd name="connsiteX109" fmla="*/ 114300 w 1495425"/>
                    <a:gd name="connsiteY109" fmla="*/ 1631156 h 1983581"/>
                    <a:gd name="connsiteX110" fmla="*/ 88106 w 1495425"/>
                    <a:gd name="connsiteY110" fmla="*/ 1597818 h 1983581"/>
                    <a:gd name="connsiteX111" fmla="*/ 57150 w 1495425"/>
                    <a:gd name="connsiteY111" fmla="*/ 1595437 h 1983581"/>
                    <a:gd name="connsiteX112" fmla="*/ 50006 w 1495425"/>
                    <a:gd name="connsiteY112" fmla="*/ 1550193 h 1983581"/>
                    <a:gd name="connsiteX113" fmla="*/ 28575 w 1495425"/>
                    <a:gd name="connsiteY113" fmla="*/ 1524000 h 1983581"/>
                    <a:gd name="connsiteX114" fmla="*/ 97631 w 1495425"/>
                    <a:gd name="connsiteY114" fmla="*/ 1502568 h 1983581"/>
                    <a:gd name="connsiteX115" fmla="*/ 78581 w 1495425"/>
                    <a:gd name="connsiteY115" fmla="*/ 1304925 h 1983581"/>
                    <a:gd name="connsiteX116" fmla="*/ 21431 w 1495425"/>
                    <a:gd name="connsiteY116" fmla="*/ 1343025 h 1983581"/>
                    <a:gd name="connsiteX117" fmla="*/ 40481 w 1495425"/>
                    <a:gd name="connsiteY117" fmla="*/ 1269206 h 1983581"/>
                    <a:gd name="connsiteX118" fmla="*/ 0 w 1495425"/>
                    <a:gd name="connsiteY118" fmla="*/ 1200150 h 1983581"/>
                    <a:gd name="connsiteX119" fmla="*/ 88106 w 1495425"/>
                    <a:gd name="connsiteY119" fmla="*/ 1128712 h 1983581"/>
                    <a:gd name="connsiteX120" fmla="*/ 114300 w 1495425"/>
                    <a:gd name="connsiteY120" fmla="*/ 1071562 h 1983581"/>
                    <a:gd name="connsiteX121" fmla="*/ 97631 w 1495425"/>
                    <a:gd name="connsiteY121" fmla="*/ 1028700 h 1983581"/>
                    <a:gd name="connsiteX122" fmla="*/ 147637 w 1495425"/>
                    <a:gd name="connsiteY122" fmla="*/ 1019175 h 1983581"/>
                    <a:gd name="connsiteX123" fmla="*/ 164306 w 1495425"/>
                    <a:gd name="connsiteY123" fmla="*/ 966787 h 1983581"/>
                    <a:gd name="connsiteX124" fmla="*/ 226219 w 1495425"/>
                    <a:gd name="connsiteY124" fmla="*/ 902493 h 1983581"/>
                    <a:gd name="connsiteX125" fmla="*/ 264319 w 1495425"/>
                    <a:gd name="connsiteY125" fmla="*/ 926306 h 1983581"/>
                    <a:gd name="connsiteX126" fmla="*/ 311944 w 1495425"/>
                    <a:gd name="connsiteY126" fmla="*/ 840581 h 1983581"/>
                    <a:gd name="connsiteX127" fmla="*/ 373856 w 1495425"/>
                    <a:gd name="connsiteY127" fmla="*/ 776287 h 1983581"/>
                    <a:gd name="connsiteX128" fmla="*/ 338137 w 1495425"/>
                    <a:gd name="connsiteY128" fmla="*/ 738187 h 1983581"/>
                    <a:gd name="connsiteX129" fmla="*/ 290512 w 1495425"/>
                    <a:gd name="connsiteY129" fmla="*/ 704850 h 1983581"/>
                    <a:gd name="connsiteX130" fmla="*/ 266700 w 1495425"/>
                    <a:gd name="connsiteY130" fmla="*/ 750093 h 1983581"/>
                    <a:gd name="connsiteX131" fmla="*/ 245269 w 1495425"/>
                    <a:gd name="connsiteY131" fmla="*/ 738187 h 1983581"/>
                    <a:gd name="connsiteX132" fmla="*/ 250031 w 1495425"/>
                    <a:gd name="connsiteY132" fmla="*/ 673893 h 1983581"/>
                    <a:gd name="connsiteX133" fmla="*/ 190500 w 1495425"/>
                    <a:gd name="connsiteY133" fmla="*/ 671512 h 1983581"/>
                    <a:gd name="connsiteX134" fmla="*/ 164306 w 1495425"/>
                    <a:gd name="connsiteY134" fmla="*/ 700087 h 1983581"/>
                    <a:gd name="connsiteX135" fmla="*/ 157162 w 1495425"/>
                    <a:gd name="connsiteY135" fmla="*/ 709612 h 1983581"/>
                    <a:gd name="connsiteX136" fmla="*/ 152400 w 1495425"/>
                    <a:gd name="connsiteY136" fmla="*/ 733425 h 1983581"/>
                    <a:gd name="connsiteX137" fmla="*/ 119062 w 1495425"/>
                    <a:gd name="connsiteY137" fmla="*/ 621506 h 1983581"/>
                    <a:gd name="connsiteX138" fmla="*/ 100012 w 1495425"/>
                    <a:gd name="connsiteY138" fmla="*/ 600075 h 1983581"/>
                    <a:gd name="connsiteX139" fmla="*/ 100012 w 1495425"/>
                    <a:gd name="connsiteY139" fmla="*/ 500062 h 1983581"/>
                    <a:gd name="connsiteX140" fmla="*/ 64294 w 1495425"/>
                    <a:gd name="connsiteY140" fmla="*/ 457200 h 1983581"/>
                    <a:gd name="connsiteX141" fmla="*/ 176212 w 1495425"/>
                    <a:gd name="connsiteY141" fmla="*/ 404812 h 1983581"/>
                    <a:gd name="connsiteX142" fmla="*/ 254794 w 1495425"/>
                    <a:gd name="connsiteY142" fmla="*/ 335756 h 1983581"/>
                    <a:gd name="connsiteX143" fmla="*/ 302419 w 1495425"/>
                    <a:gd name="connsiteY143" fmla="*/ 273843 h 1983581"/>
                    <a:gd name="connsiteX144" fmla="*/ 290512 w 1495425"/>
                    <a:gd name="connsiteY144" fmla="*/ 230981 h 1983581"/>
                    <a:gd name="connsiteX145" fmla="*/ 366712 w 1495425"/>
                    <a:gd name="connsiteY145" fmla="*/ 192881 h 1983581"/>
                    <a:gd name="connsiteX146" fmla="*/ 309562 w 1495425"/>
                    <a:gd name="connsiteY146" fmla="*/ 147637 h 1983581"/>
                    <a:gd name="connsiteX147" fmla="*/ 333375 w 1495425"/>
                    <a:gd name="connsiteY147" fmla="*/ 107156 h 1983581"/>
                    <a:gd name="connsiteX148" fmla="*/ 392906 w 1495425"/>
                    <a:gd name="connsiteY148" fmla="*/ 59531 h 1983581"/>
                    <a:gd name="connsiteX149" fmla="*/ 440531 w 1495425"/>
                    <a:gd name="connsiteY149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1054894 w 1495425"/>
                    <a:gd name="connsiteY68" fmla="*/ 1788318 h 1983581"/>
                    <a:gd name="connsiteX69" fmla="*/ 1000125 w 1495425"/>
                    <a:gd name="connsiteY69" fmla="*/ 1750218 h 1983581"/>
                    <a:gd name="connsiteX70" fmla="*/ 973931 w 1495425"/>
                    <a:gd name="connsiteY70" fmla="*/ 1695450 h 1983581"/>
                    <a:gd name="connsiteX71" fmla="*/ 959644 w 1495425"/>
                    <a:gd name="connsiteY71" fmla="*/ 1588293 h 1983581"/>
                    <a:gd name="connsiteX72" fmla="*/ 983456 w 1495425"/>
                    <a:gd name="connsiteY72" fmla="*/ 1538287 h 1983581"/>
                    <a:gd name="connsiteX73" fmla="*/ 1047750 w 1495425"/>
                    <a:gd name="connsiteY73" fmla="*/ 1512093 h 1983581"/>
                    <a:gd name="connsiteX74" fmla="*/ 1007269 w 1495425"/>
                    <a:gd name="connsiteY74" fmla="*/ 1450181 h 1983581"/>
                    <a:gd name="connsiteX75" fmla="*/ 1002506 w 1495425"/>
                    <a:gd name="connsiteY75" fmla="*/ 1412081 h 1983581"/>
                    <a:gd name="connsiteX76" fmla="*/ 978694 w 1495425"/>
                    <a:gd name="connsiteY76" fmla="*/ 1466850 h 1983581"/>
                    <a:gd name="connsiteX77" fmla="*/ 962025 w 1495425"/>
                    <a:gd name="connsiteY77" fmla="*/ 1497806 h 1983581"/>
                    <a:gd name="connsiteX78" fmla="*/ 950119 w 1495425"/>
                    <a:gd name="connsiteY78" fmla="*/ 1476375 h 1983581"/>
                    <a:gd name="connsiteX79" fmla="*/ 976312 w 1495425"/>
                    <a:gd name="connsiteY79" fmla="*/ 1409700 h 1983581"/>
                    <a:gd name="connsiteX80" fmla="*/ 921544 w 1495425"/>
                    <a:gd name="connsiteY80" fmla="*/ 1433512 h 1983581"/>
                    <a:gd name="connsiteX81" fmla="*/ 907256 w 1495425"/>
                    <a:gd name="connsiteY81" fmla="*/ 1469231 h 1983581"/>
                    <a:gd name="connsiteX82" fmla="*/ 878681 w 1495425"/>
                    <a:gd name="connsiteY82" fmla="*/ 1504950 h 1983581"/>
                    <a:gd name="connsiteX83" fmla="*/ 819150 w 1495425"/>
                    <a:gd name="connsiteY83" fmla="*/ 1485900 h 1983581"/>
                    <a:gd name="connsiteX84" fmla="*/ 809625 w 1495425"/>
                    <a:gd name="connsiteY84" fmla="*/ 1450181 h 1983581"/>
                    <a:gd name="connsiteX85" fmla="*/ 892969 w 1495425"/>
                    <a:gd name="connsiteY85" fmla="*/ 1457325 h 1983581"/>
                    <a:gd name="connsiteX86" fmla="*/ 864394 w 1495425"/>
                    <a:gd name="connsiteY86" fmla="*/ 1419225 h 1983581"/>
                    <a:gd name="connsiteX87" fmla="*/ 804862 w 1495425"/>
                    <a:gd name="connsiteY87" fmla="*/ 1400175 h 1983581"/>
                    <a:gd name="connsiteX88" fmla="*/ 788194 w 1495425"/>
                    <a:gd name="connsiteY88" fmla="*/ 1371600 h 1983581"/>
                    <a:gd name="connsiteX89" fmla="*/ 759619 w 1495425"/>
                    <a:gd name="connsiteY89" fmla="*/ 1373981 h 1983581"/>
                    <a:gd name="connsiteX90" fmla="*/ 745331 w 1495425"/>
                    <a:gd name="connsiteY90" fmla="*/ 1393031 h 1983581"/>
                    <a:gd name="connsiteX91" fmla="*/ 738187 w 1495425"/>
                    <a:gd name="connsiteY91" fmla="*/ 1395412 h 1983581"/>
                    <a:gd name="connsiteX92" fmla="*/ 731044 w 1495425"/>
                    <a:gd name="connsiteY92" fmla="*/ 1397793 h 1983581"/>
                    <a:gd name="connsiteX93" fmla="*/ 645319 w 1495425"/>
                    <a:gd name="connsiteY93" fmla="*/ 1378743 h 1983581"/>
                    <a:gd name="connsiteX94" fmla="*/ 619125 w 1495425"/>
                    <a:gd name="connsiteY94" fmla="*/ 1307306 h 1983581"/>
                    <a:gd name="connsiteX95" fmla="*/ 626269 w 1495425"/>
                    <a:gd name="connsiteY95" fmla="*/ 1276350 h 1983581"/>
                    <a:gd name="connsiteX96" fmla="*/ 585787 w 1495425"/>
                    <a:gd name="connsiteY96" fmla="*/ 1262062 h 1983581"/>
                    <a:gd name="connsiteX97" fmla="*/ 571500 w 1495425"/>
                    <a:gd name="connsiteY97" fmla="*/ 1323975 h 1983581"/>
                    <a:gd name="connsiteX98" fmla="*/ 535781 w 1495425"/>
                    <a:gd name="connsiteY98" fmla="*/ 1435893 h 1983581"/>
                    <a:gd name="connsiteX99" fmla="*/ 473869 w 1495425"/>
                    <a:gd name="connsiteY99" fmla="*/ 1500187 h 1983581"/>
                    <a:gd name="connsiteX100" fmla="*/ 402431 w 1495425"/>
                    <a:gd name="connsiteY100" fmla="*/ 1538287 h 1983581"/>
                    <a:gd name="connsiteX101" fmla="*/ 328612 w 1495425"/>
                    <a:gd name="connsiteY101" fmla="*/ 1557337 h 1983581"/>
                    <a:gd name="connsiteX102" fmla="*/ 302419 w 1495425"/>
                    <a:gd name="connsiteY102" fmla="*/ 1557337 h 1983581"/>
                    <a:gd name="connsiteX103" fmla="*/ 266700 w 1495425"/>
                    <a:gd name="connsiteY103" fmla="*/ 1497806 h 1983581"/>
                    <a:gd name="connsiteX104" fmla="*/ 257175 w 1495425"/>
                    <a:gd name="connsiteY104" fmla="*/ 1524000 h 1983581"/>
                    <a:gd name="connsiteX105" fmla="*/ 252412 w 1495425"/>
                    <a:gd name="connsiteY105" fmla="*/ 1595437 h 1983581"/>
                    <a:gd name="connsiteX106" fmla="*/ 188119 w 1495425"/>
                    <a:gd name="connsiteY106" fmla="*/ 1607343 h 1983581"/>
                    <a:gd name="connsiteX107" fmla="*/ 128587 w 1495425"/>
                    <a:gd name="connsiteY107" fmla="*/ 1647825 h 1983581"/>
                    <a:gd name="connsiteX108" fmla="*/ 114300 w 1495425"/>
                    <a:gd name="connsiteY108" fmla="*/ 1631156 h 1983581"/>
                    <a:gd name="connsiteX109" fmla="*/ 88106 w 1495425"/>
                    <a:gd name="connsiteY109" fmla="*/ 1597818 h 1983581"/>
                    <a:gd name="connsiteX110" fmla="*/ 57150 w 1495425"/>
                    <a:gd name="connsiteY110" fmla="*/ 1595437 h 1983581"/>
                    <a:gd name="connsiteX111" fmla="*/ 50006 w 1495425"/>
                    <a:gd name="connsiteY111" fmla="*/ 1550193 h 1983581"/>
                    <a:gd name="connsiteX112" fmla="*/ 28575 w 1495425"/>
                    <a:gd name="connsiteY112" fmla="*/ 1524000 h 1983581"/>
                    <a:gd name="connsiteX113" fmla="*/ 97631 w 1495425"/>
                    <a:gd name="connsiteY113" fmla="*/ 1502568 h 1983581"/>
                    <a:gd name="connsiteX114" fmla="*/ 78581 w 1495425"/>
                    <a:gd name="connsiteY114" fmla="*/ 1304925 h 1983581"/>
                    <a:gd name="connsiteX115" fmla="*/ 21431 w 1495425"/>
                    <a:gd name="connsiteY115" fmla="*/ 1343025 h 1983581"/>
                    <a:gd name="connsiteX116" fmla="*/ 40481 w 1495425"/>
                    <a:gd name="connsiteY116" fmla="*/ 1269206 h 1983581"/>
                    <a:gd name="connsiteX117" fmla="*/ 0 w 1495425"/>
                    <a:gd name="connsiteY117" fmla="*/ 1200150 h 1983581"/>
                    <a:gd name="connsiteX118" fmla="*/ 88106 w 1495425"/>
                    <a:gd name="connsiteY118" fmla="*/ 1128712 h 1983581"/>
                    <a:gd name="connsiteX119" fmla="*/ 114300 w 1495425"/>
                    <a:gd name="connsiteY119" fmla="*/ 1071562 h 1983581"/>
                    <a:gd name="connsiteX120" fmla="*/ 97631 w 1495425"/>
                    <a:gd name="connsiteY120" fmla="*/ 1028700 h 1983581"/>
                    <a:gd name="connsiteX121" fmla="*/ 147637 w 1495425"/>
                    <a:gd name="connsiteY121" fmla="*/ 1019175 h 1983581"/>
                    <a:gd name="connsiteX122" fmla="*/ 164306 w 1495425"/>
                    <a:gd name="connsiteY122" fmla="*/ 966787 h 1983581"/>
                    <a:gd name="connsiteX123" fmla="*/ 226219 w 1495425"/>
                    <a:gd name="connsiteY123" fmla="*/ 902493 h 1983581"/>
                    <a:gd name="connsiteX124" fmla="*/ 264319 w 1495425"/>
                    <a:gd name="connsiteY124" fmla="*/ 926306 h 1983581"/>
                    <a:gd name="connsiteX125" fmla="*/ 311944 w 1495425"/>
                    <a:gd name="connsiteY125" fmla="*/ 840581 h 1983581"/>
                    <a:gd name="connsiteX126" fmla="*/ 373856 w 1495425"/>
                    <a:gd name="connsiteY126" fmla="*/ 776287 h 1983581"/>
                    <a:gd name="connsiteX127" fmla="*/ 338137 w 1495425"/>
                    <a:gd name="connsiteY127" fmla="*/ 738187 h 1983581"/>
                    <a:gd name="connsiteX128" fmla="*/ 290512 w 1495425"/>
                    <a:gd name="connsiteY128" fmla="*/ 704850 h 1983581"/>
                    <a:gd name="connsiteX129" fmla="*/ 266700 w 1495425"/>
                    <a:gd name="connsiteY129" fmla="*/ 750093 h 1983581"/>
                    <a:gd name="connsiteX130" fmla="*/ 245269 w 1495425"/>
                    <a:gd name="connsiteY130" fmla="*/ 738187 h 1983581"/>
                    <a:gd name="connsiteX131" fmla="*/ 250031 w 1495425"/>
                    <a:gd name="connsiteY131" fmla="*/ 673893 h 1983581"/>
                    <a:gd name="connsiteX132" fmla="*/ 190500 w 1495425"/>
                    <a:gd name="connsiteY132" fmla="*/ 671512 h 1983581"/>
                    <a:gd name="connsiteX133" fmla="*/ 164306 w 1495425"/>
                    <a:gd name="connsiteY133" fmla="*/ 700087 h 1983581"/>
                    <a:gd name="connsiteX134" fmla="*/ 157162 w 1495425"/>
                    <a:gd name="connsiteY134" fmla="*/ 709612 h 1983581"/>
                    <a:gd name="connsiteX135" fmla="*/ 152400 w 1495425"/>
                    <a:gd name="connsiteY135" fmla="*/ 733425 h 1983581"/>
                    <a:gd name="connsiteX136" fmla="*/ 119062 w 1495425"/>
                    <a:gd name="connsiteY136" fmla="*/ 621506 h 1983581"/>
                    <a:gd name="connsiteX137" fmla="*/ 100012 w 1495425"/>
                    <a:gd name="connsiteY137" fmla="*/ 600075 h 1983581"/>
                    <a:gd name="connsiteX138" fmla="*/ 100012 w 1495425"/>
                    <a:gd name="connsiteY138" fmla="*/ 500062 h 1983581"/>
                    <a:gd name="connsiteX139" fmla="*/ 64294 w 1495425"/>
                    <a:gd name="connsiteY139" fmla="*/ 457200 h 1983581"/>
                    <a:gd name="connsiteX140" fmla="*/ 176212 w 1495425"/>
                    <a:gd name="connsiteY140" fmla="*/ 404812 h 1983581"/>
                    <a:gd name="connsiteX141" fmla="*/ 254794 w 1495425"/>
                    <a:gd name="connsiteY141" fmla="*/ 335756 h 1983581"/>
                    <a:gd name="connsiteX142" fmla="*/ 302419 w 1495425"/>
                    <a:gd name="connsiteY142" fmla="*/ 273843 h 1983581"/>
                    <a:gd name="connsiteX143" fmla="*/ 290512 w 1495425"/>
                    <a:gd name="connsiteY143" fmla="*/ 230981 h 1983581"/>
                    <a:gd name="connsiteX144" fmla="*/ 366712 w 1495425"/>
                    <a:gd name="connsiteY144" fmla="*/ 192881 h 1983581"/>
                    <a:gd name="connsiteX145" fmla="*/ 309562 w 1495425"/>
                    <a:gd name="connsiteY145" fmla="*/ 147637 h 1983581"/>
                    <a:gd name="connsiteX146" fmla="*/ 333375 w 1495425"/>
                    <a:gd name="connsiteY146" fmla="*/ 107156 h 1983581"/>
                    <a:gd name="connsiteX147" fmla="*/ 392906 w 1495425"/>
                    <a:gd name="connsiteY147" fmla="*/ 59531 h 1983581"/>
                    <a:gd name="connsiteX148" fmla="*/ 440531 w 1495425"/>
                    <a:gd name="connsiteY148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695325 w 1495425"/>
                    <a:gd name="connsiteY67" fmla="*/ 1874043 h 1983581"/>
                    <a:gd name="connsiteX68" fmla="*/ 1054894 w 1495425"/>
                    <a:gd name="connsiteY68" fmla="*/ 1788318 h 1983581"/>
                    <a:gd name="connsiteX69" fmla="*/ 1000125 w 1495425"/>
                    <a:gd name="connsiteY69" fmla="*/ 1750218 h 1983581"/>
                    <a:gd name="connsiteX70" fmla="*/ 973931 w 1495425"/>
                    <a:gd name="connsiteY70" fmla="*/ 1695450 h 1983581"/>
                    <a:gd name="connsiteX71" fmla="*/ 959644 w 1495425"/>
                    <a:gd name="connsiteY71" fmla="*/ 1588293 h 1983581"/>
                    <a:gd name="connsiteX72" fmla="*/ 983456 w 1495425"/>
                    <a:gd name="connsiteY72" fmla="*/ 1538287 h 1983581"/>
                    <a:gd name="connsiteX73" fmla="*/ 1047750 w 1495425"/>
                    <a:gd name="connsiteY73" fmla="*/ 1512093 h 1983581"/>
                    <a:gd name="connsiteX74" fmla="*/ 1007269 w 1495425"/>
                    <a:gd name="connsiteY74" fmla="*/ 1450181 h 1983581"/>
                    <a:gd name="connsiteX75" fmla="*/ 1002506 w 1495425"/>
                    <a:gd name="connsiteY75" fmla="*/ 1412081 h 1983581"/>
                    <a:gd name="connsiteX76" fmla="*/ 978694 w 1495425"/>
                    <a:gd name="connsiteY76" fmla="*/ 1466850 h 1983581"/>
                    <a:gd name="connsiteX77" fmla="*/ 962025 w 1495425"/>
                    <a:gd name="connsiteY77" fmla="*/ 1497806 h 1983581"/>
                    <a:gd name="connsiteX78" fmla="*/ 950119 w 1495425"/>
                    <a:gd name="connsiteY78" fmla="*/ 1476375 h 1983581"/>
                    <a:gd name="connsiteX79" fmla="*/ 976312 w 1495425"/>
                    <a:gd name="connsiteY79" fmla="*/ 1409700 h 1983581"/>
                    <a:gd name="connsiteX80" fmla="*/ 921544 w 1495425"/>
                    <a:gd name="connsiteY80" fmla="*/ 1433512 h 1983581"/>
                    <a:gd name="connsiteX81" fmla="*/ 907256 w 1495425"/>
                    <a:gd name="connsiteY81" fmla="*/ 1469231 h 1983581"/>
                    <a:gd name="connsiteX82" fmla="*/ 878681 w 1495425"/>
                    <a:gd name="connsiteY82" fmla="*/ 1504950 h 1983581"/>
                    <a:gd name="connsiteX83" fmla="*/ 819150 w 1495425"/>
                    <a:gd name="connsiteY83" fmla="*/ 1485900 h 1983581"/>
                    <a:gd name="connsiteX84" fmla="*/ 809625 w 1495425"/>
                    <a:gd name="connsiteY84" fmla="*/ 1450181 h 1983581"/>
                    <a:gd name="connsiteX85" fmla="*/ 892969 w 1495425"/>
                    <a:gd name="connsiteY85" fmla="*/ 1457325 h 1983581"/>
                    <a:gd name="connsiteX86" fmla="*/ 864394 w 1495425"/>
                    <a:gd name="connsiteY86" fmla="*/ 1419225 h 1983581"/>
                    <a:gd name="connsiteX87" fmla="*/ 804862 w 1495425"/>
                    <a:gd name="connsiteY87" fmla="*/ 1400175 h 1983581"/>
                    <a:gd name="connsiteX88" fmla="*/ 788194 w 1495425"/>
                    <a:gd name="connsiteY88" fmla="*/ 1371600 h 1983581"/>
                    <a:gd name="connsiteX89" fmla="*/ 759619 w 1495425"/>
                    <a:gd name="connsiteY89" fmla="*/ 1373981 h 1983581"/>
                    <a:gd name="connsiteX90" fmla="*/ 745331 w 1495425"/>
                    <a:gd name="connsiteY90" fmla="*/ 1393031 h 1983581"/>
                    <a:gd name="connsiteX91" fmla="*/ 738187 w 1495425"/>
                    <a:gd name="connsiteY91" fmla="*/ 1395412 h 1983581"/>
                    <a:gd name="connsiteX92" fmla="*/ 731044 w 1495425"/>
                    <a:gd name="connsiteY92" fmla="*/ 1397793 h 1983581"/>
                    <a:gd name="connsiteX93" fmla="*/ 645319 w 1495425"/>
                    <a:gd name="connsiteY93" fmla="*/ 1378743 h 1983581"/>
                    <a:gd name="connsiteX94" fmla="*/ 619125 w 1495425"/>
                    <a:gd name="connsiteY94" fmla="*/ 1307306 h 1983581"/>
                    <a:gd name="connsiteX95" fmla="*/ 626269 w 1495425"/>
                    <a:gd name="connsiteY95" fmla="*/ 1276350 h 1983581"/>
                    <a:gd name="connsiteX96" fmla="*/ 585787 w 1495425"/>
                    <a:gd name="connsiteY96" fmla="*/ 1262062 h 1983581"/>
                    <a:gd name="connsiteX97" fmla="*/ 571500 w 1495425"/>
                    <a:gd name="connsiteY97" fmla="*/ 1323975 h 1983581"/>
                    <a:gd name="connsiteX98" fmla="*/ 535781 w 1495425"/>
                    <a:gd name="connsiteY98" fmla="*/ 1435893 h 1983581"/>
                    <a:gd name="connsiteX99" fmla="*/ 473869 w 1495425"/>
                    <a:gd name="connsiteY99" fmla="*/ 1500187 h 1983581"/>
                    <a:gd name="connsiteX100" fmla="*/ 402431 w 1495425"/>
                    <a:gd name="connsiteY100" fmla="*/ 1538287 h 1983581"/>
                    <a:gd name="connsiteX101" fmla="*/ 328612 w 1495425"/>
                    <a:gd name="connsiteY101" fmla="*/ 1557337 h 1983581"/>
                    <a:gd name="connsiteX102" fmla="*/ 302419 w 1495425"/>
                    <a:gd name="connsiteY102" fmla="*/ 1557337 h 1983581"/>
                    <a:gd name="connsiteX103" fmla="*/ 266700 w 1495425"/>
                    <a:gd name="connsiteY103" fmla="*/ 1497806 h 1983581"/>
                    <a:gd name="connsiteX104" fmla="*/ 257175 w 1495425"/>
                    <a:gd name="connsiteY104" fmla="*/ 1524000 h 1983581"/>
                    <a:gd name="connsiteX105" fmla="*/ 252412 w 1495425"/>
                    <a:gd name="connsiteY105" fmla="*/ 1595437 h 1983581"/>
                    <a:gd name="connsiteX106" fmla="*/ 188119 w 1495425"/>
                    <a:gd name="connsiteY106" fmla="*/ 1607343 h 1983581"/>
                    <a:gd name="connsiteX107" fmla="*/ 128587 w 1495425"/>
                    <a:gd name="connsiteY107" fmla="*/ 1647825 h 1983581"/>
                    <a:gd name="connsiteX108" fmla="*/ 114300 w 1495425"/>
                    <a:gd name="connsiteY108" fmla="*/ 1631156 h 1983581"/>
                    <a:gd name="connsiteX109" fmla="*/ 88106 w 1495425"/>
                    <a:gd name="connsiteY109" fmla="*/ 1597818 h 1983581"/>
                    <a:gd name="connsiteX110" fmla="*/ 57150 w 1495425"/>
                    <a:gd name="connsiteY110" fmla="*/ 1595437 h 1983581"/>
                    <a:gd name="connsiteX111" fmla="*/ 50006 w 1495425"/>
                    <a:gd name="connsiteY111" fmla="*/ 1550193 h 1983581"/>
                    <a:gd name="connsiteX112" fmla="*/ 28575 w 1495425"/>
                    <a:gd name="connsiteY112" fmla="*/ 1524000 h 1983581"/>
                    <a:gd name="connsiteX113" fmla="*/ 97631 w 1495425"/>
                    <a:gd name="connsiteY113" fmla="*/ 1502568 h 1983581"/>
                    <a:gd name="connsiteX114" fmla="*/ 78581 w 1495425"/>
                    <a:gd name="connsiteY114" fmla="*/ 1304925 h 1983581"/>
                    <a:gd name="connsiteX115" fmla="*/ 21431 w 1495425"/>
                    <a:gd name="connsiteY115" fmla="*/ 1343025 h 1983581"/>
                    <a:gd name="connsiteX116" fmla="*/ 40481 w 1495425"/>
                    <a:gd name="connsiteY116" fmla="*/ 1269206 h 1983581"/>
                    <a:gd name="connsiteX117" fmla="*/ 0 w 1495425"/>
                    <a:gd name="connsiteY117" fmla="*/ 1200150 h 1983581"/>
                    <a:gd name="connsiteX118" fmla="*/ 88106 w 1495425"/>
                    <a:gd name="connsiteY118" fmla="*/ 1128712 h 1983581"/>
                    <a:gd name="connsiteX119" fmla="*/ 114300 w 1495425"/>
                    <a:gd name="connsiteY119" fmla="*/ 1071562 h 1983581"/>
                    <a:gd name="connsiteX120" fmla="*/ 97631 w 1495425"/>
                    <a:gd name="connsiteY120" fmla="*/ 1028700 h 1983581"/>
                    <a:gd name="connsiteX121" fmla="*/ 147637 w 1495425"/>
                    <a:gd name="connsiteY121" fmla="*/ 1019175 h 1983581"/>
                    <a:gd name="connsiteX122" fmla="*/ 164306 w 1495425"/>
                    <a:gd name="connsiteY122" fmla="*/ 966787 h 1983581"/>
                    <a:gd name="connsiteX123" fmla="*/ 226219 w 1495425"/>
                    <a:gd name="connsiteY123" fmla="*/ 902493 h 1983581"/>
                    <a:gd name="connsiteX124" fmla="*/ 264319 w 1495425"/>
                    <a:gd name="connsiteY124" fmla="*/ 926306 h 1983581"/>
                    <a:gd name="connsiteX125" fmla="*/ 311944 w 1495425"/>
                    <a:gd name="connsiteY125" fmla="*/ 840581 h 1983581"/>
                    <a:gd name="connsiteX126" fmla="*/ 373856 w 1495425"/>
                    <a:gd name="connsiteY126" fmla="*/ 776287 h 1983581"/>
                    <a:gd name="connsiteX127" fmla="*/ 338137 w 1495425"/>
                    <a:gd name="connsiteY127" fmla="*/ 738187 h 1983581"/>
                    <a:gd name="connsiteX128" fmla="*/ 290512 w 1495425"/>
                    <a:gd name="connsiteY128" fmla="*/ 704850 h 1983581"/>
                    <a:gd name="connsiteX129" fmla="*/ 266700 w 1495425"/>
                    <a:gd name="connsiteY129" fmla="*/ 750093 h 1983581"/>
                    <a:gd name="connsiteX130" fmla="*/ 245269 w 1495425"/>
                    <a:gd name="connsiteY130" fmla="*/ 738187 h 1983581"/>
                    <a:gd name="connsiteX131" fmla="*/ 250031 w 1495425"/>
                    <a:gd name="connsiteY131" fmla="*/ 673893 h 1983581"/>
                    <a:gd name="connsiteX132" fmla="*/ 190500 w 1495425"/>
                    <a:gd name="connsiteY132" fmla="*/ 671512 h 1983581"/>
                    <a:gd name="connsiteX133" fmla="*/ 164306 w 1495425"/>
                    <a:gd name="connsiteY133" fmla="*/ 700087 h 1983581"/>
                    <a:gd name="connsiteX134" fmla="*/ 157162 w 1495425"/>
                    <a:gd name="connsiteY134" fmla="*/ 709612 h 1983581"/>
                    <a:gd name="connsiteX135" fmla="*/ 152400 w 1495425"/>
                    <a:gd name="connsiteY135" fmla="*/ 733425 h 1983581"/>
                    <a:gd name="connsiteX136" fmla="*/ 119062 w 1495425"/>
                    <a:gd name="connsiteY136" fmla="*/ 621506 h 1983581"/>
                    <a:gd name="connsiteX137" fmla="*/ 100012 w 1495425"/>
                    <a:gd name="connsiteY137" fmla="*/ 600075 h 1983581"/>
                    <a:gd name="connsiteX138" fmla="*/ 100012 w 1495425"/>
                    <a:gd name="connsiteY138" fmla="*/ 500062 h 1983581"/>
                    <a:gd name="connsiteX139" fmla="*/ 64294 w 1495425"/>
                    <a:gd name="connsiteY139" fmla="*/ 457200 h 1983581"/>
                    <a:gd name="connsiteX140" fmla="*/ 176212 w 1495425"/>
                    <a:gd name="connsiteY140" fmla="*/ 404812 h 1983581"/>
                    <a:gd name="connsiteX141" fmla="*/ 254794 w 1495425"/>
                    <a:gd name="connsiteY141" fmla="*/ 335756 h 1983581"/>
                    <a:gd name="connsiteX142" fmla="*/ 302419 w 1495425"/>
                    <a:gd name="connsiteY142" fmla="*/ 273843 h 1983581"/>
                    <a:gd name="connsiteX143" fmla="*/ 290512 w 1495425"/>
                    <a:gd name="connsiteY143" fmla="*/ 230981 h 1983581"/>
                    <a:gd name="connsiteX144" fmla="*/ 366712 w 1495425"/>
                    <a:gd name="connsiteY144" fmla="*/ 192881 h 1983581"/>
                    <a:gd name="connsiteX145" fmla="*/ 309562 w 1495425"/>
                    <a:gd name="connsiteY145" fmla="*/ 147637 h 1983581"/>
                    <a:gd name="connsiteX146" fmla="*/ 333375 w 1495425"/>
                    <a:gd name="connsiteY146" fmla="*/ 107156 h 1983581"/>
                    <a:gd name="connsiteX147" fmla="*/ 392906 w 1495425"/>
                    <a:gd name="connsiteY147" fmla="*/ 59531 h 1983581"/>
                    <a:gd name="connsiteX148" fmla="*/ 440531 w 1495425"/>
                    <a:gd name="connsiteY148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719137 w 1495425"/>
                    <a:gd name="connsiteY66" fmla="*/ 1840706 h 1983581"/>
                    <a:gd name="connsiteX67" fmla="*/ 1054894 w 1495425"/>
                    <a:gd name="connsiteY67" fmla="*/ 1788318 h 1983581"/>
                    <a:gd name="connsiteX68" fmla="*/ 1000125 w 1495425"/>
                    <a:gd name="connsiteY68" fmla="*/ 1750218 h 1983581"/>
                    <a:gd name="connsiteX69" fmla="*/ 973931 w 1495425"/>
                    <a:gd name="connsiteY69" fmla="*/ 1695450 h 1983581"/>
                    <a:gd name="connsiteX70" fmla="*/ 959644 w 1495425"/>
                    <a:gd name="connsiteY70" fmla="*/ 1588293 h 1983581"/>
                    <a:gd name="connsiteX71" fmla="*/ 983456 w 1495425"/>
                    <a:gd name="connsiteY71" fmla="*/ 1538287 h 1983581"/>
                    <a:gd name="connsiteX72" fmla="*/ 1047750 w 1495425"/>
                    <a:gd name="connsiteY72" fmla="*/ 1512093 h 1983581"/>
                    <a:gd name="connsiteX73" fmla="*/ 1007269 w 1495425"/>
                    <a:gd name="connsiteY73" fmla="*/ 1450181 h 1983581"/>
                    <a:gd name="connsiteX74" fmla="*/ 1002506 w 1495425"/>
                    <a:gd name="connsiteY74" fmla="*/ 1412081 h 1983581"/>
                    <a:gd name="connsiteX75" fmla="*/ 978694 w 1495425"/>
                    <a:gd name="connsiteY75" fmla="*/ 1466850 h 1983581"/>
                    <a:gd name="connsiteX76" fmla="*/ 962025 w 1495425"/>
                    <a:gd name="connsiteY76" fmla="*/ 1497806 h 1983581"/>
                    <a:gd name="connsiteX77" fmla="*/ 950119 w 1495425"/>
                    <a:gd name="connsiteY77" fmla="*/ 1476375 h 1983581"/>
                    <a:gd name="connsiteX78" fmla="*/ 976312 w 1495425"/>
                    <a:gd name="connsiteY78" fmla="*/ 1409700 h 1983581"/>
                    <a:gd name="connsiteX79" fmla="*/ 921544 w 1495425"/>
                    <a:gd name="connsiteY79" fmla="*/ 1433512 h 1983581"/>
                    <a:gd name="connsiteX80" fmla="*/ 907256 w 1495425"/>
                    <a:gd name="connsiteY80" fmla="*/ 1469231 h 1983581"/>
                    <a:gd name="connsiteX81" fmla="*/ 878681 w 1495425"/>
                    <a:gd name="connsiteY81" fmla="*/ 1504950 h 1983581"/>
                    <a:gd name="connsiteX82" fmla="*/ 819150 w 1495425"/>
                    <a:gd name="connsiteY82" fmla="*/ 1485900 h 1983581"/>
                    <a:gd name="connsiteX83" fmla="*/ 809625 w 1495425"/>
                    <a:gd name="connsiteY83" fmla="*/ 1450181 h 1983581"/>
                    <a:gd name="connsiteX84" fmla="*/ 892969 w 1495425"/>
                    <a:gd name="connsiteY84" fmla="*/ 1457325 h 1983581"/>
                    <a:gd name="connsiteX85" fmla="*/ 864394 w 1495425"/>
                    <a:gd name="connsiteY85" fmla="*/ 1419225 h 1983581"/>
                    <a:gd name="connsiteX86" fmla="*/ 804862 w 1495425"/>
                    <a:gd name="connsiteY86" fmla="*/ 1400175 h 1983581"/>
                    <a:gd name="connsiteX87" fmla="*/ 788194 w 1495425"/>
                    <a:gd name="connsiteY87" fmla="*/ 1371600 h 1983581"/>
                    <a:gd name="connsiteX88" fmla="*/ 759619 w 1495425"/>
                    <a:gd name="connsiteY88" fmla="*/ 1373981 h 1983581"/>
                    <a:gd name="connsiteX89" fmla="*/ 745331 w 1495425"/>
                    <a:gd name="connsiteY89" fmla="*/ 1393031 h 1983581"/>
                    <a:gd name="connsiteX90" fmla="*/ 738187 w 1495425"/>
                    <a:gd name="connsiteY90" fmla="*/ 1395412 h 1983581"/>
                    <a:gd name="connsiteX91" fmla="*/ 731044 w 1495425"/>
                    <a:gd name="connsiteY91" fmla="*/ 1397793 h 1983581"/>
                    <a:gd name="connsiteX92" fmla="*/ 645319 w 1495425"/>
                    <a:gd name="connsiteY92" fmla="*/ 1378743 h 1983581"/>
                    <a:gd name="connsiteX93" fmla="*/ 619125 w 1495425"/>
                    <a:gd name="connsiteY93" fmla="*/ 1307306 h 1983581"/>
                    <a:gd name="connsiteX94" fmla="*/ 626269 w 1495425"/>
                    <a:gd name="connsiteY94" fmla="*/ 1276350 h 1983581"/>
                    <a:gd name="connsiteX95" fmla="*/ 585787 w 1495425"/>
                    <a:gd name="connsiteY95" fmla="*/ 1262062 h 1983581"/>
                    <a:gd name="connsiteX96" fmla="*/ 571500 w 1495425"/>
                    <a:gd name="connsiteY96" fmla="*/ 1323975 h 1983581"/>
                    <a:gd name="connsiteX97" fmla="*/ 535781 w 1495425"/>
                    <a:gd name="connsiteY97" fmla="*/ 1435893 h 1983581"/>
                    <a:gd name="connsiteX98" fmla="*/ 473869 w 1495425"/>
                    <a:gd name="connsiteY98" fmla="*/ 1500187 h 1983581"/>
                    <a:gd name="connsiteX99" fmla="*/ 402431 w 1495425"/>
                    <a:gd name="connsiteY99" fmla="*/ 1538287 h 1983581"/>
                    <a:gd name="connsiteX100" fmla="*/ 328612 w 1495425"/>
                    <a:gd name="connsiteY100" fmla="*/ 1557337 h 1983581"/>
                    <a:gd name="connsiteX101" fmla="*/ 302419 w 1495425"/>
                    <a:gd name="connsiteY101" fmla="*/ 1557337 h 1983581"/>
                    <a:gd name="connsiteX102" fmla="*/ 266700 w 1495425"/>
                    <a:gd name="connsiteY102" fmla="*/ 1497806 h 1983581"/>
                    <a:gd name="connsiteX103" fmla="*/ 257175 w 1495425"/>
                    <a:gd name="connsiteY103" fmla="*/ 1524000 h 1983581"/>
                    <a:gd name="connsiteX104" fmla="*/ 252412 w 1495425"/>
                    <a:gd name="connsiteY104" fmla="*/ 1595437 h 1983581"/>
                    <a:gd name="connsiteX105" fmla="*/ 188119 w 1495425"/>
                    <a:gd name="connsiteY105" fmla="*/ 1607343 h 1983581"/>
                    <a:gd name="connsiteX106" fmla="*/ 128587 w 1495425"/>
                    <a:gd name="connsiteY106" fmla="*/ 1647825 h 1983581"/>
                    <a:gd name="connsiteX107" fmla="*/ 114300 w 1495425"/>
                    <a:gd name="connsiteY107" fmla="*/ 1631156 h 1983581"/>
                    <a:gd name="connsiteX108" fmla="*/ 88106 w 1495425"/>
                    <a:gd name="connsiteY108" fmla="*/ 1597818 h 1983581"/>
                    <a:gd name="connsiteX109" fmla="*/ 57150 w 1495425"/>
                    <a:gd name="connsiteY109" fmla="*/ 1595437 h 1983581"/>
                    <a:gd name="connsiteX110" fmla="*/ 50006 w 1495425"/>
                    <a:gd name="connsiteY110" fmla="*/ 1550193 h 1983581"/>
                    <a:gd name="connsiteX111" fmla="*/ 28575 w 1495425"/>
                    <a:gd name="connsiteY111" fmla="*/ 1524000 h 1983581"/>
                    <a:gd name="connsiteX112" fmla="*/ 97631 w 1495425"/>
                    <a:gd name="connsiteY112" fmla="*/ 1502568 h 1983581"/>
                    <a:gd name="connsiteX113" fmla="*/ 78581 w 1495425"/>
                    <a:gd name="connsiteY113" fmla="*/ 1304925 h 1983581"/>
                    <a:gd name="connsiteX114" fmla="*/ 21431 w 1495425"/>
                    <a:gd name="connsiteY114" fmla="*/ 1343025 h 1983581"/>
                    <a:gd name="connsiteX115" fmla="*/ 40481 w 1495425"/>
                    <a:gd name="connsiteY115" fmla="*/ 1269206 h 1983581"/>
                    <a:gd name="connsiteX116" fmla="*/ 0 w 1495425"/>
                    <a:gd name="connsiteY116" fmla="*/ 1200150 h 1983581"/>
                    <a:gd name="connsiteX117" fmla="*/ 88106 w 1495425"/>
                    <a:gd name="connsiteY117" fmla="*/ 1128712 h 1983581"/>
                    <a:gd name="connsiteX118" fmla="*/ 114300 w 1495425"/>
                    <a:gd name="connsiteY118" fmla="*/ 1071562 h 1983581"/>
                    <a:gd name="connsiteX119" fmla="*/ 97631 w 1495425"/>
                    <a:gd name="connsiteY119" fmla="*/ 1028700 h 1983581"/>
                    <a:gd name="connsiteX120" fmla="*/ 147637 w 1495425"/>
                    <a:gd name="connsiteY120" fmla="*/ 1019175 h 1983581"/>
                    <a:gd name="connsiteX121" fmla="*/ 164306 w 1495425"/>
                    <a:gd name="connsiteY121" fmla="*/ 966787 h 1983581"/>
                    <a:gd name="connsiteX122" fmla="*/ 226219 w 1495425"/>
                    <a:gd name="connsiteY122" fmla="*/ 902493 h 1983581"/>
                    <a:gd name="connsiteX123" fmla="*/ 264319 w 1495425"/>
                    <a:gd name="connsiteY123" fmla="*/ 926306 h 1983581"/>
                    <a:gd name="connsiteX124" fmla="*/ 311944 w 1495425"/>
                    <a:gd name="connsiteY124" fmla="*/ 840581 h 1983581"/>
                    <a:gd name="connsiteX125" fmla="*/ 373856 w 1495425"/>
                    <a:gd name="connsiteY125" fmla="*/ 776287 h 1983581"/>
                    <a:gd name="connsiteX126" fmla="*/ 338137 w 1495425"/>
                    <a:gd name="connsiteY126" fmla="*/ 738187 h 1983581"/>
                    <a:gd name="connsiteX127" fmla="*/ 290512 w 1495425"/>
                    <a:gd name="connsiteY127" fmla="*/ 704850 h 1983581"/>
                    <a:gd name="connsiteX128" fmla="*/ 266700 w 1495425"/>
                    <a:gd name="connsiteY128" fmla="*/ 750093 h 1983581"/>
                    <a:gd name="connsiteX129" fmla="*/ 245269 w 1495425"/>
                    <a:gd name="connsiteY129" fmla="*/ 738187 h 1983581"/>
                    <a:gd name="connsiteX130" fmla="*/ 250031 w 1495425"/>
                    <a:gd name="connsiteY130" fmla="*/ 673893 h 1983581"/>
                    <a:gd name="connsiteX131" fmla="*/ 190500 w 1495425"/>
                    <a:gd name="connsiteY131" fmla="*/ 671512 h 1983581"/>
                    <a:gd name="connsiteX132" fmla="*/ 164306 w 1495425"/>
                    <a:gd name="connsiteY132" fmla="*/ 700087 h 1983581"/>
                    <a:gd name="connsiteX133" fmla="*/ 157162 w 1495425"/>
                    <a:gd name="connsiteY133" fmla="*/ 709612 h 1983581"/>
                    <a:gd name="connsiteX134" fmla="*/ 152400 w 1495425"/>
                    <a:gd name="connsiteY134" fmla="*/ 733425 h 1983581"/>
                    <a:gd name="connsiteX135" fmla="*/ 119062 w 1495425"/>
                    <a:gd name="connsiteY135" fmla="*/ 621506 h 1983581"/>
                    <a:gd name="connsiteX136" fmla="*/ 100012 w 1495425"/>
                    <a:gd name="connsiteY136" fmla="*/ 600075 h 1983581"/>
                    <a:gd name="connsiteX137" fmla="*/ 100012 w 1495425"/>
                    <a:gd name="connsiteY137" fmla="*/ 500062 h 1983581"/>
                    <a:gd name="connsiteX138" fmla="*/ 64294 w 1495425"/>
                    <a:gd name="connsiteY138" fmla="*/ 457200 h 1983581"/>
                    <a:gd name="connsiteX139" fmla="*/ 176212 w 1495425"/>
                    <a:gd name="connsiteY139" fmla="*/ 404812 h 1983581"/>
                    <a:gd name="connsiteX140" fmla="*/ 254794 w 1495425"/>
                    <a:gd name="connsiteY140" fmla="*/ 335756 h 1983581"/>
                    <a:gd name="connsiteX141" fmla="*/ 302419 w 1495425"/>
                    <a:gd name="connsiteY141" fmla="*/ 273843 h 1983581"/>
                    <a:gd name="connsiteX142" fmla="*/ 290512 w 1495425"/>
                    <a:gd name="connsiteY142" fmla="*/ 230981 h 1983581"/>
                    <a:gd name="connsiteX143" fmla="*/ 366712 w 1495425"/>
                    <a:gd name="connsiteY143" fmla="*/ 192881 h 1983581"/>
                    <a:gd name="connsiteX144" fmla="*/ 309562 w 1495425"/>
                    <a:gd name="connsiteY144" fmla="*/ 147637 h 1983581"/>
                    <a:gd name="connsiteX145" fmla="*/ 333375 w 1495425"/>
                    <a:gd name="connsiteY145" fmla="*/ 107156 h 1983581"/>
                    <a:gd name="connsiteX146" fmla="*/ 392906 w 1495425"/>
                    <a:gd name="connsiteY146" fmla="*/ 59531 h 1983581"/>
                    <a:gd name="connsiteX147" fmla="*/ 440531 w 1495425"/>
                    <a:gd name="connsiteY147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742950 w 1495425"/>
                    <a:gd name="connsiteY65" fmla="*/ 1824037 h 1983581"/>
                    <a:gd name="connsiteX66" fmla="*/ 1054894 w 1495425"/>
                    <a:gd name="connsiteY66" fmla="*/ 1788318 h 1983581"/>
                    <a:gd name="connsiteX67" fmla="*/ 1000125 w 1495425"/>
                    <a:gd name="connsiteY67" fmla="*/ 1750218 h 1983581"/>
                    <a:gd name="connsiteX68" fmla="*/ 973931 w 1495425"/>
                    <a:gd name="connsiteY68" fmla="*/ 1695450 h 1983581"/>
                    <a:gd name="connsiteX69" fmla="*/ 959644 w 1495425"/>
                    <a:gd name="connsiteY69" fmla="*/ 1588293 h 1983581"/>
                    <a:gd name="connsiteX70" fmla="*/ 983456 w 1495425"/>
                    <a:gd name="connsiteY70" fmla="*/ 1538287 h 1983581"/>
                    <a:gd name="connsiteX71" fmla="*/ 1047750 w 1495425"/>
                    <a:gd name="connsiteY71" fmla="*/ 1512093 h 1983581"/>
                    <a:gd name="connsiteX72" fmla="*/ 1007269 w 1495425"/>
                    <a:gd name="connsiteY72" fmla="*/ 1450181 h 1983581"/>
                    <a:gd name="connsiteX73" fmla="*/ 1002506 w 1495425"/>
                    <a:gd name="connsiteY73" fmla="*/ 1412081 h 1983581"/>
                    <a:gd name="connsiteX74" fmla="*/ 978694 w 1495425"/>
                    <a:gd name="connsiteY74" fmla="*/ 1466850 h 1983581"/>
                    <a:gd name="connsiteX75" fmla="*/ 962025 w 1495425"/>
                    <a:gd name="connsiteY75" fmla="*/ 1497806 h 1983581"/>
                    <a:gd name="connsiteX76" fmla="*/ 950119 w 1495425"/>
                    <a:gd name="connsiteY76" fmla="*/ 1476375 h 1983581"/>
                    <a:gd name="connsiteX77" fmla="*/ 976312 w 1495425"/>
                    <a:gd name="connsiteY77" fmla="*/ 1409700 h 1983581"/>
                    <a:gd name="connsiteX78" fmla="*/ 921544 w 1495425"/>
                    <a:gd name="connsiteY78" fmla="*/ 1433512 h 1983581"/>
                    <a:gd name="connsiteX79" fmla="*/ 907256 w 1495425"/>
                    <a:gd name="connsiteY79" fmla="*/ 1469231 h 1983581"/>
                    <a:gd name="connsiteX80" fmla="*/ 878681 w 1495425"/>
                    <a:gd name="connsiteY80" fmla="*/ 1504950 h 1983581"/>
                    <a:gd name="connsiteX81" fmla="*/ 819150 w 1495425"/>
                    <a:gd name="connsiteY81" fmla="*/ 1485900 h 1983581"/>
                    <a:gd name="connsiteX82" fmla="*/ 809625 w 1495425"/>
                    <a:gd name="connsiteY82" fmla="*/ 1450181 h 1983581"/>
                    <a:gd name="connsiteX83" fmla="*/ 892969 w 1495425"/>
                    <a:gd name="connsiteY83" fmla="*/ 1457325 h 1983581"/>
                    <a:gd name="connsiteX84" fmla="*/ 864394 w 1495425"/>
                    <a:gd name="connsiteY84" fmla="*/ 1419225 h 1983581"/>
                    <a:gd name="connsiteX85" fmla="*/ 804862 w 1495425"/>
                    <a:gd name="connsiteY85" fmla="*/ 1400175 h 1983581"/>
                    <a:gd name="connsiteX86" fmla="*/ 788194 w 1495425"/>
                    <a:gd name="connsiteY86" fmla="*/ 1371600 h 1983581"/>
                    <a:gd name="connsiteX87" fmla="*/ 759619 w 1495425"/>
                    <a:gd name="connsiteY87" fmla="*/ 1373981 h 1983581"/>
                    <a:gd name="connsiteX88" fmla="*/ 745331 w 1495425"/>
                    <a:gd name="connsiteY88" fmla="*/ 1393031 h 1983581"/>
                    <a:gd name="connsiteX89" fmla="*/ 738187 w 1495425"/>
                    <a:gd name="connsiteY89" fmla="*/ 1395412 h 1983581"/>
                    <a:gd name="connsiteX90" fmla="*/ 731044 w 1495425"/>
                    <a:gd name="connsiteY90" fmla="*/ 1397793 h 1983581"/>
                    <a:gd name="connsiteX91" fmla="*/ 645319 w 1495425"/>
                    <a:gd name="connsiteY91" fmla="*/ 1378743 h 1983581"/>
                    <a:gd name="connsiteX92" fmla="*/ 619125 w 1495425"/>
                    <a:gd name="connsiteY92" fmla="*/ 1307306 h 1983581"/>
                    <a:gd name="connsiteX93" fmla="*/ 626269 w 1495425"/>
                    <a:gd name="connsiteY93" fmla="*/ 1276350 h 1983581"/>
                    <a:gd name="connsiteX94" fmla="*/ 585787 w 1495425"/>
                    <a:gd name="connsiteY94" fmla="*/ 1262062 h 1983581"/>
                    <a:gd name="connsiteX95" fmla="*/ 571500 w 1495425"/>
                    <a:gd name="connsiteY95" fmla="*/ 1323975 h 1983581"/>
                    <a:gd name="connsiteX96" fmla="*/ 535781 w 1495425"/>
                    <a:gd name="connsiteY96" fmla="*/ 1435893 h 1983581"/>
                    <a:gd name="connsiteX97" fmla="*/ 473869 w 1495425"/>
                    <a:gd name="connsiteY97" fmla="*/ 1500187 h 1983581"/>
                    <a:gd name="connsiteX98" fmla="*/ 402431 w 1495425"/>
                    <a:gd name="connsiteY98" fmla="*/ 1538287 h 1983581"/>
                    <a:gd name="connsiteX99" fmla="*/ 328612 w 1495425"/>
                    <a:gd name="connsiteY99" fmla="*/ 1557337 h 1983581"/>
                    <a:gd name="connsiteX100" fmla="*/ 302419 w 1495425"/>
                    <a:gd name="connsiteY100" fmla="*/ 1557337 h 1983581"/>
                    <a:gd name="connsiteX101" fmla="*/ 266700 w 1495425"/>
                    <a:gd name="connsiteY101" fmla="*/ 1497806 h 1983581"/>
                    <a:gd name="connsiteX102" fmla="*/ 257175 w 1495425"/>
                    <a:gd name="connsiteY102" fmla="*/ 1524000 h 1983581"/>
                    <a:gd name="connsiteX103" fmla="*/ 252412 w 1495425"/>
                    <a:gd name="connsiteY103" fmla="*/ 1595437 h 1983581"/>
                    <a:gd name="connsiteX104" fmla="*/ 188119 w 1495425"/>
                    <a:gd name="connsiteY104" fmla="*/ 1607343 h 1983581"/>
                    <a:gd name="connsiteX105" fmla="*/ 128587 w 1495425"/>
                    <a:gd name="connsiteY105" fmla="*/ 1647825 h 1983581"/>
                    <a:gd name="connsiteX106" fmla="*/ 114300 w 1495425"/>
                    <a:gd name="connsiteY106" fmla="*/ 1631156 h 1983581"/>
                    <a:gd name="connsiteX107" fmla="*/ 88106 w 1495425"/>
                    <a:gd name="connsiteY107" fmla="*/ 1597818 h 1983581"/>
                    <a:gd name="connsiteX108" fmla="*/ 57150 w 1495425"/>
                    <a:gd name="connsiteY108" fmla="*/ 1595437 h 1983581"/>
                    <a:gd name="connsiteX109" fmla="*/ 50006 w 1495425"/>
                    <a:gd name="connsiteY109" fmla="*/ 1550193 h 1983581"/>
                    <a:gd name="connsiteX110" fmla="*/ 28575 w 1495425"/>
                    <a:gd name="connsiteY110" fmla="*/ 1524000 h 1983581"/>
                    <a:gd name="connsiteX111" fmla="*/ 97631 w 1495425"/>
                    <a:gd name="connsiteY111" fmla="*/ 1502568 h 1983581"/>
                    <a:gd name="connsiteX112" fmla="*/ 78581 w 1495425"/>
                    <a:gd name="connsiteY112" fmla="*/ 1304925 h 1983581"/>
                    <a:gd name="connsiteX113" fmla="*/ 21431 w 1495425"/>
                    <a:gd name="connsiteY113" fmla="*/ 1343025 h 1983581"/>
                    <a:gd name="connsiteX114" fmla="*/ 40481 w 1495425"/>
                    <a:gd name="connsiteY114" fmla="*/ 1269206 h 1983581"/>
                    <a:gd name="connsiteX115" fmla="*/ 0 w 1495425"/>
                    <a:gd name="connsiteY115" fmla="*/ 1200150 h 1983581"/>
                    <a:gd name="connsiteX116" fmla="*/ 88106 w 1495425"/>
                    <a:gd name="connsiteY116" fmla="*/ 1128712 h 1983581"/>
                    <a:gd name="connsiteX117" fmla="*/ 114300 w 1495425"/>
                    <a:gd name="connsiteY117" fmla="*/ 1071562 h 1983581"/>
                    <a:gd name="connsiteX118" fmla="*/ 97631 w 1495425"/>
                    <a:gd name="connsiteY118" fmla="*/ 1028700 h 1983581"/>
                    <a:gd name="connsiteX119" fmla="*/ 147637 w 1495425"/>
                    <a:gd name="connsiteY119" fmla="*/ 1019175 h 1983581"/>
                    <a:gd name="connsiteX120" fmla="*/ 164306 w 1495425"/>
                    <a:gd name="connsiteY120" fmla="*/ 966787 h 1983581"/>
                    <a:gd name="connsiteX121" fmla="*/ 226219 w 1495425"/>
                    <a:gd name="connsiteY121" fmla="*/ 902493 h 1983581"/>
                    <a:gd name="connsiteX122" fmla="*/ 264319 w 1495425"/>
                    <a:gd name="connsiteY122" fmla="*/ 926306 h 1983581"/>
                    <a:gd name="connsiteX123" fmla="*/ 311944 w 1495425"/>
                    <a:gd name="connsiteY123" fmla="*/ 840581 h 1983581"/>
                    <a:gd name="connsiteX124" fmla="*/ 373856 w 1495425"/>
                    <a:gd name="connsiteY124" fmla="*/ 776287 h 1983581"/>
                    <a:gd name="connsiteX125" fmla="*/ 338137 w 1495425"/>
                    <a:gd name="connsiteY125" fmla="*/ 738187 h 1983581"/>
                    <a:gd name="connsiteX126" fmla="*/ 290512 w 1495425"/>
                    <a:gd name="connsiteY126" fmla="*/ 704850 h 1983581"/>
                    <a:gd name="connsiteX127" fmla="*/ 266700 w 1495425"/>
                    <a:gd name="connsiteY127" fmla="*/ 750093 h 1983581"/>
                    <a:gd name="connsiteX128" fmla="*/ 245269 w 1495425"/>
                    <a:gd name="connsiteY128" fmla="*/ 738187 h 1983581"/>
                    <a:gd name="connsiteX129" fmla="*/ 250031 w 1495425"/>
                    <a:gd name="connsiteY129" fmla="*/ 673893 h 1983581"/>
                    <a:gd name="connsiteX130" fmla="*/ 190500 w 1495425"/>
                    <a:gd name="connsiteY130" fmla="*/ 671512 h 1983581"/>
                    <a:gd name="connsiteX131" fmla="*/ 164306 w 1495425"/>
                    <a:gd name="connsiteY131" fmla="*/ 700087 h 1983581"/>
                    <a:gd name="connsiteX132" fmla="*/ 157162 w 1495425"/>
                    <a:gd name="connsiteY132" fmla="*/ 709612 h 1983581"/>
                    <a:gd name="connsiteX133" fmla="*/ 152400 w 1495425"/>
                    <a:gd name="connsiteY133" fmla="*/ 733425 h 1983581"/>
                    <a:gd name="connsiteX134" fmla="*/ 119062 w 1495425"/>
                    <a:gd name="connsiteY134" fmla="*/ 621506 h 1983581"/>
                    <a:gd name="connsiteX135" fmla="*/ 100012 w 1495425"/>
                    <a:gd name="connsiteY135" fmla="*/ 600075 h 1983581"/>
                    <a:gd name="connsiteX136" fmla="*/ 100012 w 1495425"/>
                    <a:gd name="connsiteY136" fmla="*/ 500062 h 1983581"/>
                    <a:gd name="connsiteX137" fmla="*/ 64294 w 1495425"/>
                    <a:gd name="connsiteY137" fmla="*/ 457200 h 1983581"/>
                    <a:gd name="connsiteX138" fmla="*/ 176212 w 1495425"/>
                    <a:gd name="connsiteY138" fmla="*/ 404812 h 1983581"/>
                    <a:gd name="connsiteX139" fmla="*/ 254794 w 1495425"/>
                    <a:gd name="connsiteY139" fmla="*/ 335756 h 1983581"/>
                    <a:gd name="connsiteX140" fmla="*/ 302419 w 1495425"/>
                    <a:gd name="connsiteY140" fmla="*/ 273843 h 1983581"/>
                    <a:gd name="connsiteX141" fmla="*/ 290512 w 1495425"/>
                    <a:gd name="connsiteY141" fmla="*/ 230981 h 1983581"/>
                    <a:gd name="connsiteX142" fmla="*/ 366712 w 1495425"/>
                    <a:gd name="connsiteY142" fmla="*/ 192881 h 1983581"/>
                    <a:gd name="connsiteX143" fmla="*/ 309562 w 1495425"/>
                    <a:gd name="connsiteY143" fmla="*/ 147637 h 1983581"/>
                    <a:gd name="connsiteX144" fmla="*/ 333375 w 1495425"/>
                    <a:gd name="connsiteY144" fmla="*/ 107156 h 1983581"/>
                    <a:gd name="connsiteX145" fmla="*/ 392906 w 1495425"/>
                    <a:gd name="connsiteY145" fmla="*/ 59531 h 1983581"/>
                    <a:gd name="connsiteX146" fmla="*/ 440531 w 1495425"/>
                    <a:gd name="connsiteY146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781050 w 1495425"/>
                    <a:gd name="connsiteY64" fmla="*/ 1819275 h 1983581"/>
                    <a:gd name="connsiteX65" fmla="*/ 1054894 w 1495425"/>
                    <a:gd name="connsiteY65" fmla="*/ 1788318 h 1983581"/>
                    <a:gd name="connsiteX66" fmla="*/ 1000125 w 1495425"/>
                    <a:gd name="connsiteY66" fmla="*/ 1750218 h 1983581"/>
                    <a:gd name="connsiteX67" fmla="*/ 973931 w 1495425"/>
                    <a:gd name="connsiteY67" fmla="*/ 1695450 h 1983581"/>
                    <a:gd name="connsiteX68" fmla="*/ 959644 w 1495425"/>
                    <a:gd name="connsiteY68" fmla="*/ 1588293 h 1983581"/>
                    <a:gd name="connsiteX69" fmla="*/ 983456 w 1495425"/>
                    <a:gd name="connsiteY69" fmla="*/ 1538287 h 1983581"/>
                    <a:gd name="connsiteX70" fmla="*/ 1047750 w 1495425"/>
                    <a:gd name="connsiteY70" fmla="*/ 1512093 h 1983581"/>
                    <a:gd name="connsiteX71" fmla="*/ 1007269 w 1495425"/>
                    <a:gd name="connsiteY71" fmla="*/ 1450181 h 1983581"/>
                    <a:gd name="connsiteX72" fmla="*/ 1002506 w 1495425"/>
                    <a:gd name="connsiteY72" fmla="*/ 1412081 h 1983581"/>
                    <a:gd name="connsiteX73" fmla="*/ 978694 w 1495425"/>
                    <a:gd name="connsiteY73" fmla="*/ 1466850 h 1983581"/>
                    <a:gd name="connsiteX74" fmla="*/ 962025 w 1495425"/>
                    <a:gd name="connsiteY74" fmla="*/ 1497806 h 1983581"/>
                    <a:gd name="connsiteX75" fmla="*/ 950119 w 1495425"/>
                    <a:gd name="connsiteY75" fmla="*/ 1476375 h 1983581"/>
                    <a:gd name="connsiteX76" fmla="*/ 976312 w 1495425"/>
                    <a:gd name="connsiteY76" fmla="*/ 1409700 h 1983581"/>
                    <a:gd name="connsiteX77" fmla="*/ 921544 w 1495425"/>
                    <a:gd name="connsiteY77" fmla="*/ 1433512 h 1983581"/>
                    <a:gd name="connsiteX78" fmla="*/ 907256 w 1495425"/>
                    <a:gd name="connsiteY78" fmla="*/ 1469231 h 1983581"/>
                    <a:gd name="connsiteX79" fmla="*/ 878681 w 1495425"/>
                    <a:gd name="connsiteY79" fmla="*/ 1504950 h 1983581"/>
                    <a:gd name="connsiteX80" fmla="*/ 819150 w 1495425"/>
                    <a:gd name="connsiteY80" fmla="*/ 1485900 h 1983581"/>
                    <a:gd name="connsiteX81" fmla="*/ 809625 w 1495425"/>
                    <a:gd name="connsiteY81" fmla="*/ 1450181 h 1983581"/>
                    <a:gd name="connsiteX82" fmla="*/ 892969 w 1495425"/>
                    <a:gd name="connsiteY82" fmla="*/ 1457325 h 1983581"/>
                    <a:gd name="connsiteX83" fmla="*/ 864394 w 1495425"/>
                    <a:gd name="connsiteY83" fmla="*/ 1419225 h 1983581"/>
                    <a:gd name="connsiteX84" fmla="*/ 804862 w 1495425"/>
                    <a:gd name="connsiteY84" fmla="*/ 1400175 h 1983581"/>
                    <a:gd name="connsiteX85" fmla="*/ 788194 w 1495425"/>
                    <a:gd name="connsiteY85" fmla="*/ 1371600 h 1983581"/>
                    <a:gd name="connsiteX86" fmla="*/ 759619 w 1495425"/>
                    <a:gd name="connsiteY86" fmla="*/ 1373981 h 1983581"/>
                    <a:gd name="connsiteX87" fmla="*/ 745331 w 1495425"/>
                    <a:gd name="connsiteY87" fmla="*/ 1393031 h 1983581"/>
                    <a:gd name="connsiteX88" fmla="*/ 738187 w 1495425"/>
                    <a:gd name="connsiteY88" fmla="*/ 1395412 h 1983581"/>
                    <a:gd name="connsiteX89" fmla="*/ 731044 w 1495425"/>
                    <a:gd name="connsiteY89" fmla="*/ 1397793 h 1983581"/>
                    <a:gd name="connsiteX90" fmla="*/ 645319 w 1495425"/>
                    <a:gd name="connsiteY90" fmla="*/ 1378743 h 1983581"/>
                    <a:gd name="connsiteX91" fmla="*/ 619125 w 1495425"/>
                    <a:gd name="connsiteY91" fmla="*/ 1307306 h 1983581"/>
                    <a:gd name="connsiteX92" fmla="*/ 626269 w 1495425"/>
                    <a:gd name="connsiteY92" fmla="*/ 1276350 h 1983581"/>
                    <a:gd name="connsiteX93" fmla="*/ 585787 w 1495425"/>
                    <a:gd name="connsiteY93" fmla="*/ 1262062 h 1983581"/>
                    <a:gd name="connsiteX94" fmla="*/ 571500 w 1495425"/>
                    <a:gd name="connsiteY94" fmla="*/ 1323975 h 1983581"/>
                    <a:gd name="connsiteX95" fmla="*/ 535781 w 1495425"/>
                    <a:gd name="connsiteY95" fmla="*/ 1435893 h 1983581"/>
                    <a:gd name="connsiteX96" fmla="*/ 473869 w 1495425"/>
                    <a:gd name="connsiteY96" fmla="*/ 1500187 h 1983581"/>
                    <a:gd name="connsiteX97" fmla="*/ 402431 w 1495425"/>
                    <a:gd name="connsiteY97" fmla="*/ 1538287 h 1983581"/>
                    <a:gd name="connsiteX98" fmla="*/ 328612 w 1495425"/>
                    <a:gd name="connsiteY98" fmla="*/ 1557337 h 1983581"/>
                    <a:gd name="connsiteX99" fmla="*/ 302419 w 1495425"/>
                    <a:gd name="connsiteY99" fmla="*/ 1557337 h 1983581"/>
                    <a:gd name="connsiteX100" fmla="*/ 266700 w 1495425"/>
                    <a:gd name="connsiteY100" fmla="*/ 1497806 h 1983581"/>
                    <a:gd name="connsiteX101" fmla="*/ 257175 w 1495425"/>
                    <a:gd name="connsiteY101" fmla="*/ 1524000 h 1983581"/>
                    <a:gd name="connsiteX102" fmla="*/ 252412 w 1495425"/>
                    <a:gd name="connsiteY102" fmla="*/ 1595437 h 1983581"/>
                    <a:gd name="connsiteX103" fmla="*/ 188119 w 1495425"/>
                    <a:gd name="connsiteY103" fmla="*/ 1607343 h 1983581"/>
                    <a:gd name="connsiteX104" fmla="*/ 128587 w 1495425"/>
                    <a:gd name="connsiteY104" fmla="*/ 1647825 h 1983581"/>
                    <a:gd name="connsiteX105" fmla="*/ 114300 w 1495425"/>
                    <a:gd name="connsiteY105" fmla="*/ 1631156 h 1983581"/>
                    <a:gd name="connsiteX106" fmla="*/ 88106 w 1495425"/>
                    <a:gd name="connsiteY106" fmla="*/ 1597818 h 1983581"/>
                    <a:gd name="connsiteX107" fmla="*/ 57150 w 1495425"/>
                    <a:gd name="connsiteY107" fmla="*/ 1595437 h 1983581"/>
                    <a:gd name="connsiteX108" fmla="*/ 50006 w 1495425"/>
                    <a:gd name="connsiteY108" fmla="*/ 1550193 h 1983581"/>
                    <a:gd name="connsiteX109" fmla="*/ 28575 w 1495425"/>
                    <a:gd name="connsiteY109" fmla="*/ 1524000 h 1983581"/>
                    <a:gd name="connsiteX110" fmla="*/ 97631 w 1495425"/>
                    <a:gd name="connsiteY110" fmla="*/ 1502568 h 1983581"/>
                    <a:gd name="connsiteX111" fmla="*/ 78581 w 1495425"/>
                    <a:gd name="connsiteY111" fmla="*/ 1304925 h 1983581"/>
                    <a:gd name="connsiteX112" fmla="*/ 21431 w 1495425"/>
                    <a:gd name="connsiteY112" fmla="*/ 1343025 h 1983581"/>
                    <a:gd name="connsiteX113" fmla="*/ 40481 w 1495425"/>
                    <a:gd name="connsiteY113" fmla="*/ 1269206 h 1983581"/>
                    <a:gd name="connsiteX114" fmla="*/ 0 w 1495425"/>
                    <a:gd name="connsiteY114" fmla="*/ 1200150 h 1983581"/>
                    <a:gd name="connsiteX115" fmla="*/ 88106 w 1495425"/>
                    <a:gd name="connsiteY115" fmla="*/ 1128712 h 1983581"/>
                    <a:gd name="connsiteX116" fmla="*/ 114300 w 1495425"/>
                    <a:gd name="connsiteY116" fmla="*/ 1071562 h 1983581"/>
                    <a:gd name="connsiteX117" fmla="*/ 97631 w 1495425"/>
                    <a:gd name="connsiteY117" fmla="*/ 1028700 h 1983581"/>
                    <a:gd name="connsiteX118" fmla="*/ 147637 w 1495425"/>
                    <a:gd name="connsiteY118" fmla="*/ 1019175 h 1983581"/>
                    <a:gd name="connsiteX119" fmla="*/ 164306 w 1495425"/>
                    <a:gd name="connsiteY119" fmla="*/ 966787 h 1983581"/>
                    <a:gd name="connsiteX120" fmla="*/ 226219 w 1495425"/>
                    <a:gd name="connsiteY120" fmla="*/ 902493 h 1983581"/>
                    <a:gd name="connsiteX121" fmla="*/ 264319 w 1495425"/>
                    <a:gd name="connsiteY121" fmla="*/ 926306 h 1983581"/>
                    <a:gd name="connsiteX122" fmla="*/ 311944 w 1495425"/>
                    <a:gd name="connsiteY122" fmla="*/ 840581 h 1983581"/>
                    <a:gd name="connsiteX123" fmla="*/ 373856 w 1495425"/>
                    <a:gd name="connsiteY123" fmla="*/ 776287 h 1983581"/>
                    <a:gd name="connsiteX124" fmla="*/ 338137 w 1495425"/>
                    <a:gd name="connsiteY124" fmla="*/ 738187 h 1983581"/>
                    <a:gd name="connsiteX125" fmla="*/ 290512 w 1495425"/>
                    <a:gd name="connsiteY125" fmla="*/ 704850 h 1983581"/>
                    <a:gd name="connsiteX126" fmla="*/ 266700 w 1495425"/>
                    <a:gd name="connsiteY126" fmla="*/ 750093 h 1983581"/>
                    <a:gd name="connsiteX127" fmla="*/ 245269 w 1495425"/>
                    <a:gd name="connsiteY127" fmla="*/ 738187 h 1983581"/>
                    <a:gd name="connsiteX128" fmla="*/ 250031 w 1495425"/>
                    <a:gd name="connsiteY128" fmla="*/ 673893 h 1983581"/>
                    <a:gd name="connsiteX129" fmla="*/ 190500 w 1495425"/>
                    <a:gd name="connsiteY129" fmla="*/ 671512 h 1983581"/>
                    <a:gd name="connsiteX130" fmla="*/ 164306 w 1495425"/>
                    <a:gd name="connsiteY130" fmla="*/ 700087 h 1983581"/>
                    <a:gd name="connsiteX131" fmla="*/ 157162 w 1495425"/>
                    <a:gd name="connsiteY131" fmla="*/ 709612 h 1983581"/>
                    <a:gd name="connsiteX132" fmla="*/ 152400 w 1495425"/>
                    <a:gd name="connsiteY132" fmla="*/ 733425 h 1983581"/>
                    <a:gd name="connsiteX133" fmla="*/ 119062 w 1495425"/>
                    <a:gd name="connsiteY133" fmla="*/ 621506 h 1983581"/>
                    <a:gd name="connsiteX134" fmla="*/ 100012 w 1495425"/>
                    <a:gd name="connsiteY134" fmla="*/ 600075 h 1983581"/>
                    <a:gd name="connsiteX135" fmla="*/ 100012 w 1495425"/>
                    <a:gd name="connsiteY135" fmla="*/ 500062 h 1983581"/>
                    <a:gd name="connsiteX136" fmla="*/ 64294 w 1495425"/>
                    <a:gd name="connsiteY136" fmla="*/ 457200 h 1983581"/>
                    <a:gd name="connsiteX137" fmla="*/ 176212 w 1495425"/>
                    <a:gd name="connsiteY137" fmla="*/ 404812 h 1983581"/>
                    <a:gd name="connsiteX138" fmla="*/ 254794 w 1495425"/>
                    <a:gd name="connsiteY138" fmla="*/ 335756 h 1983581"/>
                    <a:gd name="connsiteX139" fmla="*/ 302419 w 1495425"/>
                    <a:gd name="connsiteY139" fmla="*/ 273843 h 1983581"/>
                    <a:gd name="connsiteX140" fmla="*/ 290512 w 1495425"/>
                    <a:gd name="connsiteY140" fmla="*/ 230981 h 1983581"/>
                    <a:gd name="connsiteX141" fmla="*/ 366712 w 1495425"/>
                    <a:gd name="connsiteY141" fmla="*/ 192881 h 1983581"/>
                    <a:gd name="connsiteX142" fmla="*/ 309562 w 1495425"/>
                    <a:gd name="connsiteY142" fmla="*/ 147637 h 1983581"/>
                    <a:gd name="connsiteX143" fmla="*/ 333375 w 1495425"/>
                    <a:gd name="connsiteY143" fmla="*/ 107156 h 1983581"/>
                    <a:gd name="connsiteX144" fmla="*/ 392906 w 1495425"/>
                    <a:gd name="connsiteY144" fmla="*/ 59531 h 1983581"/>
                    <a:gd name="connsiteX145" fmla="*/ 440531 w 1495425"/>
                    <a:gd name="connsiteY145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809625 w 1495425"/>
                    <a:gd name="connsiteY63" fmla="*/ 1809750 h 1983581"/>
                    <a:gd name="connsiteX64" fmla="*/ 1054894 w 1495425"/>
                    <a:gd name="connsiteY64" fmla="*/ 1788318 h 1983581"/>
                    <a:gd name="connsiteX65" fmla="*/ 1000125 w 1495425"/>
                    <a:gd name="connsiteY65" fmla="*/ 1750218 h 1983581"/>
                    <a:gd name="connsiteX66" fmla="*/ 973931 w 1495425"/>
                    <a:gd name="connsiteY66" fmla="*/ 1695450 h 1983581"/>
                    <a:gd name="connsiteX67" fmla="*/ 959644 w 1495425"/>
                    <a:gd name="connsiteY67" fmla="*/ 1588293 h 1983581"/>
                    <a:gd name="connsiteX68" fmla="*/ 983456 w 1495425"/>
                    <a:gd name="connsiteY68" fmla="*/ 1538287 h 1983581"/>
                    <a:gd name="connsiteX69" fmla="*/ 1047750 w 1495425"/>
                    <a:gd name="connsiteY69" fmla="*/ 1512093 h 1983581"/>
                    <a:gd name="connsiteX70" fmla="*/ 1007269 w 1495425"/>
                    <a:gd name="connsiteY70" fmla="*/ 1450181 h 1983581"/>
                    <a:gd name="connsiteX71" fmla="*/ 1002506 w 1495425"/>
                    <a:gd name="connsiteY71" fmla="*/ 1412081 h 1983581"/>
                    <a:gd name="connsiteX72" fmla="*/ 978694 w 1495425"/>
                    <a:gd name="connsiteY72" fmla="*/ 1466850 h 1983581"/>
                    <a:gd name="connsiteX73" fmla="*/ 962025 w 1495425"/>
                    <a:gd name="connsiteY73" fmla="*/ 1497806 h 1983581"/>
                    <a:gd name="connsiteX74" fmla="*/ 950119 w 1495425"/>
                    <a:gd name="connsiteY74" fmla="*/ 1476375 h 1983581"/>
                    <a:gd name="connsiteX75" fmla="*/ 976312 w 1495425"/>
                    <a:gd name="connsiteY75" fmla="*/ 1409700 h 1983581"/>
                    <a:gd name="connsiteX76" fmla="*/ 921544 w 1495425"/>
                    <a:gd name="connsiteY76" fmla="*/ 1433512 h 1983581"/>
                    <a:gd name="connsiteX77" fmla="*/ 907256 w 1495425"/>
                    <a:gd name="connsiteY77" fmla="*/ 1469231 h 1983581"/>
                    <a:gd name="connsiteX78" fmla="*/ 878681 w 1495425"/>
                    <a:gd name="connsiteY78" fmla="*/ 1504950 h 1983581"/>
                    <a:gd name="connsiteX79" fmla="*/ 819150 w 1495425"/>
                    <a:gd name="connsiteY79" fmla="*/ 1485900 h 1983581"/>
                    <a:gd name="connsiteX80" fmla="*/ 809625 w 1495425"/>
                    <a:gd name="connsiteY80" fmla="*/ 1450181 h 1983581"/>
                    <a:gd name="connsiteX81" fmla="*/ 892969 w 1495425"/>
                    <a:gd name="connsiteY81" fmla="*/ 1457325 h 1983581"/>
                    <a:gd name="connsiteX82" fmla="*/ 864394 w 1495425"/>
                    <a:gd name="connsiteY82" fmla="*/ 1419225 h 1983581"/>
                    <a:gd name="connsiteX83" fmla="*/ 804862 w 1495425"/>
                    <a:gd name="connsiteY83" fmla="*/ 1400175 h 1983581"/>
                    <a:gd name="connsiteX84" fmla="*/ 788194 w 1495425"/>
                    <a:gd name="connsiteY84" fmla="*/ 1371600 h 1983581"/>
                    <a:gd name="connsiteX85" fmla="*/ 759619 w 1495425"/>
                    <a:gd name="connsiteY85" fmla="*/ 1373981 h 1983581"/>
                    <a:gd name="connsiteX86" fmla="*/ 745331 w 1495425"/>
                    <a:gd name="connsiteY86" fmla="*/ 1393031 h 1983581"/>
                    <a:gd name="connsiteX87" fmla="*/ 738187 w 1495425"/>
                    <a:gd name="connsiteY87" fmla="*/ 1395412 h 1983581"/>
                    <a:gd name="connsiteX88" fmla="*/ 731044 w 1495425"/>
                    <a:gd name="connsiteY88" fmla="*/ 1397793 h 1983581"/>
                    <a:gd name="connsiteX89" fmla="*/ 645319 w 1495425"/>
                    <a:gd name="connsiteY89" fmla="*/ 1378743 h 1983581"/>
                    <a:gd name="connsiteX90" fmla="*/ 619125 w 1495425"/>
                    <a:gd name="connsiteY90" fmla="*/ 1307306 h 1983581"/>
                    <a:gd name="connsiteX91" fmla="*/ 626269 w 1495425"/>
                    <a:gd name="connsiteY91" fmla="*/ 1276350 h 1983581"/>
                    <a:gd name="connsiteX92" fmla="*/ 585787 w 1495425"/>
                    <a:gd name="connsiteY92" fmla="*/ 1262062 h 1983581"/>
                    <a:gd name="connsiteX93" fmla="*/ 571500 w 1495425"/>
                    <a:gd name="connsiteY93" fmla="*/ 1323975 h 1983581"/>
                    <a:gd name="connsiteX94" fmla="*/ 535781 w 1495425"/>
                    <a:gd name="connsiteY94" fmla="*/ 1435893 h 1983581"/>
                    <a:gd name="connsiteX95" fmla="*/ 473869 w 1495425"/>
                    <a:gd name="connsiteY95" fmla="*/ 1500187 h 1983581"/>
                    <a:gd name="connsiteX96" fmla="*/ 402431 w 1495425"/>
                    <a:gd name="connsiteY96" fmla="*/ 1538287 h 1983581"/>
                    <a:gd name="connsiteX97" fmla="*/ 328612 w 1495425"/>
                    <a:gd name="connsiteY97" fmla="*/ 1557337 h 1983581"/>
                    <a:gd name="connsiteX98" fmla="*/ 302419 w 1495425"/>
                    <a:gd name="connsiteY98" fmla="*/ 1557337 h 1983581"/>
                    <a:gd name="connsiteX99" fmla="*/ 266700 w 1495425"/>
                    <a:gd name="connsiteY99" fmla="*/ 1497806 h 1983581"/>
                    <a:gd name="connsiteX100" fmla="*/ 257175 w 1495425"/>
                    <a:gd name="connsiteY100" fmla="*/ 1524000 h 1983581"/>
                    <a:gd name="connsiteX101" fmla="*/ 252412 w 1495425"/>
                    <a:gd name="connsiteY101" fmla="*/ 1595437 h 1983581"/>
                    <a:gd name="connsiteX102" fmla="*/ 188119 w 1495425"/>
                    <a:gd name="connsiteY102" fmla="*/ 1607343 h 1983581"/>
                    <a:gd name="connsiteX103" fmla="*/ 128587 w 1495425"/>
                    <a:gd name="connsiteY103" fmla="*/ 1647825 h 1983581"/>
                    <a:gd name="connsiteX104" fmla="*/ 114300 w 1495425"/>
                    <a:gd name="connsiteY104" fmla="*/ 1631156 h 1983581"/>
                    <a:gd name="connsiteX105" fmla="*/ 88106 w 1495425"/>
                    <a:gd name="connsiteY105" fmla="*/ 1597818 h 1983581"/>
                    <a:gd name="connsiteX106" fmla="*/ 57150 w 1495425"/>
                    <a:gd name="connsiteY106" fmla="*/ 1595437 h 1983581"/>
                    <a:gd name="connsiteX107" fmla="*/ 50006 w 1495425"/>
                    <a:gd name="connsiteY107" fmla="*/ 1550193 h 1983581"/>
                    <a:gd name="connsiteX108" fmla="*/ 28575 w 1495425"/>
                    <a:gd name="connsiteY108" fmla="*/ 1524000 h 1983581"/>
                    <a:gd name="connsiteX109" fmla="*/ 97631 w 1495425"/>
                    <a:gd name="connsiteY109" fmla="*/ 1502568 h 1983581"/>
                    <a:gd name="connsiteX110" fmla="*/ 78581 w 1495425"/>
                    <a:gd name="connsiteY110" fmla="*/ 1304925 h 1983581"/>
                    <a:gd name="connsiteX111" fmla="*/ 21431 w 1495425"/>
                    <a:gd name="connsiteY111" fmla="*/ 1343025 h 1983581"/>
                    <a:gd name="connsiteX112" fmla="*/ 40481 w 1495425"/>
                    <a:gd name="connsiteY112" fmla="*/ 1269206 h 1983581"/>
                    <a:gd name="connsiteX113" fmla="*/ 0 w 1495425"/>
                    <a:gd name="connsiteY113" fmla="*/ 1200150 h 1983581"/>
                    <a:gd name="connsiteX114" fmla="*/ 88106 w 1495425"/>
                    <a:gd name="connsiteY114" fmla="*/ 1128712 h 1983581"/>
                    <a:gd name="connsiteX115" fmla="*/ 114300 w 1495425"/>
                    <a:gd name="connsiteY115" fmla="*/ 1071562 h 1983581"/>
                    <a:gd name="connsiteX116" fmla="*/ 97631 w 1495425"/>
                    <a:gd name="connsiteY116" fmla="*/ 1028700 h 1983581"/>
                    <a:gd name="connsiteX117" fmla="*/ 147637 w 1495425"/>
                    <a:gd name="connsiteY117" fmla="*/ 1019175 h 1983581"/>
                    <a:gd name="connsiteX118" fmla="*/ 164306 w 1495425"/>
                    <a:gd name="connsiteY118" fmla="*/ 966787 h 1983581"/>
                    <a:gd name="connsiteX119" fmla="*/ 226219 w 1495425"/>
                    <a:gd name="connsiteY119" fmla="*/ 902493 h 1983581"/>
                    <a:gd name="connsiteX120" fmla="*/ 264319 w 1495425"/>
                    <a:gd name="connsiteY120" fmla="*/ 926306 h 1983581"/>
                    <a:gd name="connsiteX121" fmla="*/ 311944 w 1495425"/>
                    <a:gd name="connsiteY121" fmla="*/ 840581 h 1983581"/>
                    <a:gd name="connsiteX122" fmla="*/ 373856 w 1495425"/>
                    <a:gd name="connsiteY122" fmla="*/ 776287 h 1983581"/>
                    <a:gd name="connsiteX123" fmla="*/ 338137 w 1495425"/>
                    <a:gd name="connsiteY123" fmla="*/ 738187 h 1983581"/>
                    <a:gd name="connsiteX124" fmla="*/ 290512 w 1495425"/>
                    <a:gd name="connsiteY124" fmla="*/ 704850 h 1983581"/>
                    <a:gd name="connsiteX125" fmla="*/ 266700 w 1495425"/>
                    <a:gd name="connsiteY125" fmla="*/ 750093 h 1983581"/>
                    <a:gd name="connsiteX126" fmla="*/ 245269 w 1495425"/>
                    <a:gd name="connsiteY126" fmla="*/ 738187 h 1983581"/>
                    <a:gd name="connsiteX127" fmla="*/ 250031 w 1495425"/>
                    <a:gd name="connsiteY127" fmla="*/ 673893 h 1983581"/>
                    <a:gd name="connsiteX128" fmla="*/ 190500 w 1495425"/>
                    <a:gd name="connsiteY128" fmla="*/ 671512 h 1983581"/>
                    <a:gd name="connsiteX129" fmla="*/ 164306 w 1495425"/>
                    <a:gd name="connsiteY129" fmla="*/ 700087 h 1983581"/>
                    <a:gd name="connsiteX130" fmla="*/ 157162 w 1495425"/>
                    <a:gd name="connsiteY130" fmla="*/ 709612 h 1983581"/>
                    <a:gd name="connsiteX131" fmla="*/ 152400 w 1495425"/>
                    <a:gd name="connsiteY131" fmla="*/ 733425 h 1983581"/>
                    <a:gd name="connsiteX132" fmla="*/ 119062 w 1495425"/>
                    <a:gd name="connsiteY132" fmla="*/ 621506 h 1983581"/>
                    <a:gd name="connsiteX133" fmla="*/ 100012 w 1495425"/>
                    <a:gd name="connsiteY133" fmla="*/ 600075 h 1983581"/>
                    <a:gd name="connsiteX134" fmla="*/ 100012 w 1495425"/>
                    <a:gd name="connsiteY134" fmla="*/ 500062 h 1983581"/>
                    <a:gd name="connsiteX135" fmla="*/ 64294 w 1495425"/>
                    <a:gd name="connsiteY135" fmla="*/ 457200 h 1983581"/>
                    <a:gd name="connsiteX136" fmla="*/ 176212 w 1495425"/>
                    <a:gd name="connsiteY136" fmla="*/ 404812 h 1983581"/>
                    <a:gd name="connsiteX137" fmla="*/ 254794 w 1495425"/>
                    <a:gd name="connsiteY137" fmla="*/ 335756 h 1983581"/>
                    <a:gd name="connsiteX138" fmla="*/ 302419 w 1495425"/>
                    <a:gd name="connsiteY138" fmla="*/ 273843 h 1983581"/>
                    <a:gd name="connsiteX139" fmla="*/ 290512 w 1495425"/>
                    <a:gd name="connsiteY139" fmla="*/ 230981 h 1983581"/>
                    <a:gd name="connsiteX140" fmla="*/ 366712 w 1495425"/>
                    <a:gd name="connsiteY140" fmla="*/ 192881 h 1983581"/>
                    <a:gd name="connsiteX141" fmla="*/ 309562 w 1495425"/>
                    <a:gd name="connsiteY141" fmla="*/ 147637 h 1983581"/>
                    <a:gd name="connsiteX142" fmla="*/ 333375 w 1495425"/>
                    <a:gd name="connsiteY142" fmla="*/ 107156 h 1983581"/>
                    <a:gd name="connsiteX143" fmla="*/ 392906 w 1495425"/>
                    <a:gd name="connsiteY143" fmla="*/ 59531 h 1983581"/>
                    <a:gd name="connsiteX144" fmla="*/ 440531 w 1495425"/>
                    <a:gd name="connsiteY144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821531 w 1495425"/>
                    <a:gd name="connsiteY62" fmla="*/ 1757362 h 1983581"/>
                    <a:gd name="connsiteX63" fmla="*/ 1054894 w 1495425"/>
                    <a:gd name="connsiteY63" fmla="*/ 1788318 h 1983581"/>
                    <a:gd name="connsiteX64" fmla="*/ 1000125 w 1495425"/>
                    <a:gd name="connsiteY64" fmla="*/ 1750218 h 1983581"/>
                    <a:gd name="connsiteX65" fmla="*/ 973931 w 1495425"/>
                    <a:gd name="connsiteY65" fmla="*/ 1695450 h 1983581"/>
                    <a:gd name="connsiteX66" fmla="*/ 959644 w 1495425"/>
                    <a:gd name="connsiteY66" fmla="*/ 1588293 h 1983581"/>
                    <a:gd name="connsiteX67" fmla="*/ 983456 w 1495425"/>
                    <a:gd name="connsiteY67" fmla="*/ 1538287 h 1983581"/>
                    <a:gd name="connsiteX68" fmla="*/ 1047750 w 1495425"/>
                    <a:gd name="connsiteY68" fmla="*/ 1512093 h 1983581"/>
                    <a:gd name="connsiteX69" fmla="*/ 1007269 w 1495425"/>
                    <a:gd name="connsiteY69" fmla="*/ 1450181 h 1983581"/>
                    <a:gd name="connsiteX70" fmla="*/ 1002506 w 1495425"/>
                    <a:gd name="connsiteY70" fmla="*/ 1412081 h 1983581"/>
                    <a:gd name="connsiteX71" fmla="*/ 978694 w 1495425"/>
                    <a:gd name="connsiteY71" fmla="*/ 1466850 h 1983581"/>
                    <a:gd name="connsiteX72" fmla="*/ 962025 w 1495425"/>
                    <a:gd name="connsiteY72" fmla="*/ 1497806 h 1983581"/>
                    <a:gd name="connsiteX73" fmla="*/ 950119 w 1495425"/>
                    <a:gd name="connsiteY73" fmla="*/ 1476375 h 1983581"/>
                    <a:gd name="connsiteX74" fmla="*/ 976312 w 1495425"/>
                    <a:gd name="connsiteY74" fmla="*/ 1409700 h 1983581"/>
                    <a:gd name="connsiteX75" fmla="*/ 921544 w 1495425"/>
                    <a:gd name="connsiteY75" fmla="*/ 1433512 h 1983581"/>
                    <a:gd name="connsiteX76" fmla="*/ 907256 w 1495425"/>
                    <a:gd name="connsiteY76" fmla="*/ 1469231 h 1983581"/>
                    <a:gd name="connsiteX77" fmla="*/ 878681 w 1495425"/>
                    <a:gd name="connsiteY77" fmla="*/ 1504950 h 1983581"/>
                    <a:gd name="connsiteX78" fmla="*/ 819150 w 1495425"/>
                    <a:gd name="connsiteY78" fmla="*/ 1485900 h 1983581"/>
                    <a:gd name="connsiteX79" fmla="*/ 809625 w 1495425"/>
                    <a:gd name="connsiteY79" fmla="*/ 1450181 h 1983581"/>
                    <a:gd name="connsiteX80" fmla="*/ 892969 w 1495425"/>
                    <a:gd name="connsiteY80" fmla="*/ 1457325 h 1983581"/>
                    <a:gd name="connsiteX81" fmla="*/ 864394 w 1495425"/>
                    <a:gd name="connsiteY81" fmla="*/ 1419225 h 1983581"/>
                    <a:gd name="connsiteX82" fmla="*/ 804862 w 1495425"/>
                    <a:gd name="connsiteY82" fmla="*/ 1400175 h 1983581"/>
                    <a:gd name="connsiteX83" fmla="*/ 788194 w 1495425"/>
                    <a:gd name="connsiteY83" fmla="*/ 1371600 h 1983581"/>
                    <a:gd name="connsiteX84" fmla="*/ 759619 w 1495425"/>
                    <a:gd name="connsiteY84" fmla="*/ 1373981 h 1983581"/>
                    <a:gd name="connsiteX85" fmla="*/ 745331 w 1495425"/>
                    <a:gd name="connsiteY85" fmla="*/ 1393031 h 1983581"/>
                    <a:gd name="connsiteX86" fmla="*/ 738187 w 1495425"/>
                    <a:gd name="connsiteY86" fmla="*/ 1395412 h 1983581"/>
                    <a:gd name="connsiteX87" fmla="*/ 731044 w 1495425"/>
                    <a:gd name="connsiteY87" fmla="*/ 1397793 h 1983581"/>
                    <a:gd name="connsiteX88" fmla="*/ 645319 w 1495425"/>
                    <a:gd name="connsiteY88" fmla="*/ 1378743 h 1983581"/>
                    <a:gd name="connsiteX89" fmla="*/ 619125 w 1495425"/>
                    <a:gd name="connsiteY89" fmla="*/ 1307306 h 1983581"/>
                    <a:gd name="connsiteX90" fmla="*/ 626269 w 1495425"/>
                    <a:gd name="connsiteY90" fmla="*/ 1276350 h 1983581"/>
                    <a:gd name="connsiteX91" fmla="*/ 585787 w 1495425"/>
                    <a:gd name="connsiteY91" fmla="*/ 1262062 h 1983581"/>
                    <a:gd name="connsiteX92" fmla="*/ 571500 w 1495425"/>
                    <a:gd name="connsiteY92" fmla="*/ 1323975 h 1983581"/>
                    <a:gd name="connsiteX93" fmla="*/ 535781 w 1495425"/>
                    <a:gd name="connsiteY93" fmla="*/ 1435893 h 1983581"/>
                    <a:gd name="connsiteX94" fmla="*/ 473869 w 1495425"/>
                    <a:gd name="connsiteY94" fmla="*/ 1500187 h 1983581"/>
                    <a:gd name="connsiteX95" fmla="*/ 402431 w 1495425"/>
                    <a:gd name="connsiteY95" fmla="*/ 1538287 h 1983581"/>
                    <a:gd name="connsiteX96" fmla="*/ 328612 w 1495425"/>
                    <a:gd name="connsiteY96" fmla="*/ 1557337 h 1983581"/>
                    <a:gd name="connsiteX97" fmla="*/ 302419 w 1495425"/>
                    <a:gd name="connsiteY97" fmla="*/ 1557337 h 1983581"/>
                    <a:gd name="connsiteX98" fmla="*/ 266700 w 1495425"/>
                    <a:gd name="connsiteY98" fmla="*/ 1497806 h 1983581"/>
                    <a:gd name="connsiteX99" fmla="*/ 257175 w 1495425"/>
                    <a:gd name="connsiteY99" fmla="*/ 1524000 h 1983581"/>
                    <a:gd name="connsiteX100" fmla="*/ 252412 w 1495425"/>
                    <a:gd name="connsiteY100" fmla="*/ 1595437 h 1983581"/>
                    <a:gd name="connsiteX101" fmla="*/ 188119 w 1495425"/>
                    <a:gd name="connsiteY101" fmla="*/ 1607343 h 1983581"/>
                    <a:gd name="connsiteX102" fmla="*/ 128587 w 1495425"/>
                    <a:gd name="connsiteY102" fmla="*/ 1647825 h 1983581"/>
                    <a:gd name="connsiteX103" fmla="*/ 114300 w 1495425"/>
                    <a:gd name="connsiteY103" fmla="*/ 1631156 h 1983581"/>
                    <a:gd name="connsiteX104" fmla="*/ 88106 w 1495425"/>
                    <a:gd name="connsiteY104" fmla="*/ 1597818 h 1983581"/>
                    <a:gd name="connsiteX105" fmla="*/ 57150 w 1495425"/>
                    <a:gd name="connsiteY105" fmla="*/ 1595437 h 1983581"/>
                    <a:gd name="connsiteX106" fmla="*/ 50006 w 1495425"/>
                    <a:gd name="connsiteY106" fmla="*/ 1550193 h 1983581"/>
                    <a:gd name="connsiteX107" fmla="*/ 28575 w 1495425"/>
                    <a:gd name="connsiteY107" fmla="*/ 1524000 h 1983581"/>
                    <a:gd name="connsiteX108" fmla="*/ 97631 w 1495425"/>
                    <a:gd name="connsiteY108" fmla="*/ 1502568 h 1983581"/>
                    <a:gd name="connsiteX109" fmla="*/ 78581 w 1495425"/>
                    <a:gd name="connsiteY109" fmla="*/ 1304925 h 1983581"/>
                    <a:gd name="connsiteX110" fmla="*/ 21431 w 1495425"/>
                    <a:gd name="connsiteY110" fmla="*/ 1343025 h 1983581"/>
                    <a:gd name="connsiteX111" fmla="*/ 40481 w 1495425"/>
                    <a:gd name="connsiteY111" fmla="*/ 1269206 h 1983581"/>
                    <a:gd name="connsiteX112" fmla="*/ 0 w 1495425"/>
                    <a:gd name="connsiteY112" fmla="*/ 1200150 h 1983581"/>
                    <a:gd name="connsiteX113" fmla="*/ 88106 w 1495425"/>
                    <a:gd name="connsiteY113" fmla="*/ 1128712 h 1983581"/>
                    <a:gd name="connsiteX114" fmla="*/ 114300 w 1495425"/>
                    <a:gd name="connsiteY114" fmla="*/ 1071562 h 1983581"/>
                    <a:gd name="connsiteX115" fmla="*/ 97631 w 1495425"/>
                    <a:gd name="connsiteY115" fmla="*/ 1028700 h 1983581"/>
                    <a:gd name="connsiteX116" fmla="*/ 147637 w 1495425"/>
                    <a:gd name="connsiteY116" fmla="*/ 1019175 h 1983581"/>
                    <a:gd name="connsiteX117" fmla="*/ 164306 w 1495425"/>
                    <a:gd name="connsiteY117" fmla="*/ 966787 h 1983581"/>
                    <a:gd name="connsiteX118" fmla="*/ 226219 w 1495425"/>
                    <a:gd name="connsiteY118" fmla="*/ 902493 h 1983581"/>
                    <a:gd name="connsiteX119" fmla="*/ 264319 w 1495425"/>
                    <a:gd name="connsiteY119" fmla="*/ 926306 h 1983581"/>
                    <a:gd name="connsiteX120" fmla="*/ 311944 w 1495425"/>
                    <a:gd name="connsiteY120" fmla="*/ 840581 h 1983581"/>
                    <a:gd name="connsiteX121" fmla="*/ 373856 w 1495425"/>
                    <a:gd name="connsiteY121" fmla="*/ 776287 h 1983581"/>
                    <a:gd name="connsiteX122" fmla="*/ 338137 w 1495425"/>
                    <a:gd name="connsiteY122" fmla="*/ 738187 h 1983581"/>
                    <a:gd name="connsiteX123" fmla="*/ 290512 w 1495425"/>
                    <a:gd name="connsiteY123" fmla="*/ 704850 h 1983581"/>
                    <a:gd name="connsiteX124" fmla="*/ 266700 w 1495425"/>
                    <a:gd name="connsiteY124" fmla="*/ 750093 h 1983581"/>
                    <a:gd name="connsiteX125" fmla="*/ 245269 w 1495425"/>
                    <a:gd name="connsiteY125" fmla="*/ 738187 h 1983581"/>
                    <a:gd name="connsiteX126" fmla="*/ 250031 w 1495425"/>
                    <a:gd name="connsiteY126" fmla="*/ 673893 h 1983581"/>
                    <a:gd name="connsiteX127" fmla="*/ 190500 w 1495425"/>
                    <a:gd name="connsiteY127" fmla="*/ 671512 h 1983581"/>
                    <a:gd name="connsiteX128" fmla="*/ 164306 w 1495425"/>
                    <a:gd name="connsiteY128" fmla="*/ 700087 h 1983581"/>
                    <a:gd name="connsiteX129" fmla="*/ 157162 w 1495425"/>
                    <a:gd name="connsiteY129" fmla="*/ 709612 h 1983581"/>
                    <a:gd name="connsiteX130" fmla="*/ 152400 w 1495425"/>
                    <a:gd name="connsiteY130" fmla="*/ 733425 h 1983581"/>
                    <a:gd name="connsiteX131" fmla="*/ 119062 w 1495425"/>
                    <a:gd name="connsiteY131" fmla="*/ 621506 h 1983581"/>
                    <a:gd name="connsiteX132" fmla="*/ 100012 w 1495425"/>
                    <a:gd name="connsiteY132" fmla="*/ 600075 h 1983581"/>
                    <a:gd name="connsiteX133" fmla="*/ 100012 w 1495425"/>
                    <a:gd name="connsiteY133" fmla="*/ 500062 h 1983581"/>
                    <a:gd name="connsiteX134" fmla="*/ 64294 w 1495425"/>
                    <a:gd name="connsiteY134" fmla="*/ 457200 h 1983581"/>
                    <a:gd name="connsiteX135" fmla="*/ 176212 w 1495425"/>
                    <a:gd name="connsiteY135" fmla="*/ 404812 h 1983581"/>
                    <a:gd name="connsiteX136" fmla="*/ 254794 w 1495425"/>
                    <a:gd name="connsiteY136" fmla="*/ 335756 h 1983581"/>
                    <a:gd name="connsiteX137" fmla="*/ 302419 w 1495425"/>
                    <a:gd name="connsiteY137" fmla="*/ 273843 h 1983581"/>
                    <a:gd name="connsiteX138" fmla="*/ 290512 w 1495425"/>
                    <a:gd name="connsiteY138" fmla="*/ 230981 h 1983581"/>
                    <a:gd name="connsiteX139" fmla="*/ 366712 w 1495425"/>
                    <a:gd name="connsiteY139" fmla="*/ 192881 h 1983581"/>
                    <a:gd name="connsiteX140" fmla="*/ 309562 w 1495425"/>
                    <a:gd name="connsiteY140" fmla="*/ 147637 h 1983581"/>
                    <a:gd name="connsiteX141" fmla="*/ 333375 w 1495425"/>
                    <a:gd name="connsiteY141" fmla="*/ 107156 h 1983581"/>
                    <a:gd name="connsiteX142" fmla="*/ 392906 w 1495425"/>
                    <a:gd name="connsiteY142" fmla="*/ 59531 h 1983581"/>
                    <a:gd name="connsiteX143" fmla="*/ 440531 w 1495425"/>
                    <a:gd name="connsiteY143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850106 w 1495425"/>
                    <a:gd name="connsiteY61" fmla="*/ 1771650 h 1983581"/>
                    <a:gd name="connsiteX62" fmla="*/ 1054894 w 1495425"/>
                    <a:gd name="connsiteY62" fmla="*/ 1788318 h 1983581"/>
                    <a:gd name="connsiteX63" fmla="*/ 1000125 w 1495425"/>
                    <a:gd name="connsiteY63" fmla="*/ 1750218 h 1983581"/>
                    <a:gd name="connsiteX64" fmla="*/ 973931 w 1495425"/>
                    <a:gd name="connsiteY64" fmla="*/ 1695450 h 1983581"/>
                    <a:gd name="connsiteX65" fmla="*/ 959644 w 1495425"/>
                    <a:gd name="connsiteY65" fmla="*/ 1588293 h 1983581"/>
                    <a:gd name="connsiteX66" fmla="*/ 983456 w 1495425"/>
                    <a:gd name="connsiteY66" fmla="*/ 1538287 h 1983581"/>
                    <a:gd name="connsiteX67" fmla="*/ 1047750 w 1495425"/>
                    <a:gd name="connsiteY67" fmla="*/ 1512093 h 1983581"/>
                    <a:gd name="connsiteX68" fmla="*/ 1007269 w 1495425"/>
                    <a:gd name="connsiteY68" fmla="*/ 1450181 h 1983581"/>
                    <a:gd name="connsiteX69" fmla="*/ 1002506 w 1495425"/>
                    <a:gd name="connsiteY69" fmla="*/ 1412081 h 1983581"/>
                    <a:gd name="connsiteX70" fmla="*/ 978694 w 1495425"/>
                    <a:gd name="connsiteY70" fmla="*/ 1466850 h 1983581"/>
                    <a:gd name="connsiteX71" fmla="*/ 962025 w 1495425"/>
                    <a:gd name="connsiteY71" fmla="*/ 1497806 h 1983581"/>
                    <a:gd name="connsiteX72" fmla="*/ 950119 w 1495425"/>
                    <a:gd name="connsiteY72" fmla="*/ 1476375 h 1983581"/>
                    <a:gd name="connsiteX73" fmla="*/ 976312 w 1495425"/>
                    <a:gd name="connsiteY73" fmla="*/ 1409700 h 1983581"/>
                    <a:gd name="connsiteX74" fmla="*/ 921544 w 1495425"/>
                    <a:gd name="connsiteY74" fmla="*/ 1433512 h 1983581"/>
                    <a:gd name="connsiteX75" fmla="*/ 907256 w 1495425"/>
                    <a:gd name="connsiteY75" fmla="*/ 1469231 h 1983581"/>
                    <a:gd name="connsiteX76" fmla="*/ 878681 w 1495425"/>
                    <a:gd name="connsiteY76" fmla="*/ 1504950 h 1983581"/>
                    <a:gd name="connsiteX77" fmla="*/ 819150 w 1495425"/>
                    <a:gd name="connsiteY77" fmla="*/ 1485900 h 1983581"/>
                    <a:gd name="connsiteX78" fmla="*/ 809625 w 1495425"/>
                    <a:gd name="connsiteY78" fmla="*/ 1450181 h 1983581"/>
                    <a:gd name="connsiteX79" fmla="*/ 892969 w 1495425"/>
                    <a:gd name="connsiteY79" fmla="*/ 1457325 h 1983581"/>
                    <a:gd name="connsiteX80" fmla="*/ 864394 w 1495425"/>
                    <a:gd name="connsiteY80" fmla="*/ 1419225 h 1983581"/>
                    <a:gd name="connsiteX81" fmla="*/ 804862 w 1495425"/>
                    <a:gd name="connsiteY81" fmla="*/ 1400175 h 1983581"/>
                    <a:gd name="connsiteX82" fmla="*/ 788194 w 1495425"/>
                    <a:gd name="connsiteY82" fmla="*/ 1371600 h 1983581"/>
                    <a:gd name="connsiteX83" fmla="*/ 759619 w 1495425"/>
                    <a:gd name="connsiteY83" fmla="*/ 1373981 h 1983581"/>
                    <a:gd name="connsiteX84" fmla="*/ 745331 w 1495425"/>
                    <a:gd name="connsiteY84" fmla="*/ 1393031 h 1983581"/>
                    <a:gd name="connsiteX85" fmla="*/ 738187 w 1495425"/>
                    <a:gd name="connsiteY85" fmla="*/ 1395412 h 1983581"/>
                    <a:gd name="connsiteX86" fmla="*/ 731044 w 1495425"/>
                    <a:gd name="connsiteY86" fmla="*/ 1397793 h 1983581"/>
                    <a:gd name="connsiteX87" fmla="*/ 645319 w 1495425"/>
                    <a:gd name="connsiteY87" fmla="*/ 1378743 h 1983581"/>
                    <a:gd name="connsiteX88" fmla="*/ 619125 w 1495425"/>
                    <a:gd name="connsiteY88" fmla="*/ 1307306 h 1983581"/>
                    <a:gd name="connsiteX89" fmla="*/ 626269 w 1495425"/>
                    <a:gd name="connsiteY89" fmla="*/ 1276350 h 1983581"/>
                    <a:gd name="connsiteX90" fmla="*/ 585787 w 1495425"/>
                    <a:gd name="connsiteY90" fmla="*/ 1262062 h 1983581"/>
                    <a:gd name="connsiteX91" fmla="*/ 571500 w 1495425"/>
                    <a:gd name="connsiteY91" fmla="*/ 1323975 h 1983581"/>
                    <a:gd name="connsiteX92" fmla="*/ 535781 w 1495425"/>
                    <a:gd name="connsiteY92" fmla="*/ 1435893 h 1983581"/>
                    <a:gd name="connsiteX93" fmla="*/ 473869 w 1495425"/>
                    <a:gd name="connsiteY93" fmla="*/ 1500187 h 1983581"/>
                    <a:gd name="connsiteX94" fmla="*/ 402431 w 1495425"/>
                    <a:gd name="connsiteY94" fmla="*/ 1538287 h 1983581"/>
                    <a:gd name="connsiteX95" fmla="*/ 328612 w 1495425"/>
                    <a:gd name="connsiteY95" fmla="*/ 1557337 h 1983581"/>
                    <a:gd name="connsiteX96" fmla="*/ 302419 w 1495425"/>
                    <a:gd name="connsiteY96" fmla="*/ 1557337 h 1983581"/>
                    <a:gd name="connsiteX97" fmla="*/ 266700 w 1495425"/>
                    <a:gd name="connsiteY97" fmla="*/ 1497806 h 1983581"/>
                    <a:gd name="connsiteX98" fmla="*/ 257175 w 1495425"/>
                    <a:gd name="connsiteY98" fmla="*/ 1524000 h 1983581"/>
                    <a:gd name="connsiteX99" fmla="*/ 252412 w 1495425"/>
                    <a:gd name="connsiteY99" fmla="*/ 1595437 h 1983581"/>
                    <a:gd name="connsiteX100" fmla="*/ 188119 w 1495425"/>
                    <a:gd name="connsiteY100" fmla="*/ 1607343 h 1983581"/>
                    <a:gd name="connsiteX101" fmla="*/ 128587 w 1495425"/>
                    <a:gd name="connsiteY101" fmla="*/ 1647825 h 1983581"/>
                    <a:gd name="connsiteX102" fmla="*/ 114300 w 1495425"/>
                    <a:gd name="connsiteY102" fmla="*/ 1631156 h 1983581"/>
                    <a:gd name="connsiteX103" fmla="*/ 88106 w 1495425"/>
                    <a:gd name="connsiteY103" fmla="*/ 1597818 h 1983581"/>
                    <a:gd name="connsiteX104" fmla="*/ 57150 w 1495425"/>
                    <a:gd name="connsiteY104" fmla="*/ 1595437 h 1983581"/>
                    <a:gd name="connsiteX105" fmla="*/ 50006 w 1495425"/>
                    <a:gd name="connsiteY105" fmla="*/ 1550193 h 1983581"/>
                    <a:gd name="connsiteX106" fmla="*/ 28575 w 1495425"/>
                    <a:gd name="connsiteY106" fmla="*/ 1524000 h 1983581"/>
                    <a:gd name="connsiteX107" fmla="*/ 97631 w 1495425"/>
                    <a:gd name="connsiteY107" fmla="*/ 1502568 h 1983581"/>
                    <a:gd name="connsiteX108" fmla="*/ 78581 w 1495425"/>
                    <a:gd name="connsiteY108" fmla="*/ 1304925 h 1983581"/>
                    <a:gd name="connsiteX109" fmla="*/ 21431 w 1495425"/>
                    <a:gd name="connsiteY109" fmla="*/ 1343025 h 1983581"/>
                    <a:gd name="connsiteX110" fmla="*/ 40481 w 1495425"/>
                    <a:gd name="connsiteY110" fmla="*/ 1269206 h 1983581"/>
                    <a:gd name="connsiteX111" fmla="*/ 0 w 1495425"/>
                    <a:gd name="connsiteY111" fmla="*/ 1200150 h 1983581"/>
                    <a:gd name="connsiteX112" fmla="*/ 88106 w 1495425"/>
                    <a:gd name="connsiteY112" fmla="*/ 1128712 h 1983581"/>
                    <a:gd name="connsiteX113" fmla="*/ 114300 w 1495425"/>
                    <a:gd name="connsiteY113" fmla="*/ 1071562 h 1983581"/>
                    <a:gd name="connsiteX114" fmla="*/ 97631 w 1495425"/>
                    <a:gd name="connsiteY114" fmla="*/ 1028700 h 1983581"/>
                    <a:gd name="connsiteX115" fmla="*/ 147637 w 1495425"/>
                    <a:gd name="connsiteY115" fmla="*/ 1019175 h 1983581"/>
                    <a:gd name="connsiteX116" fmla="*/ 164306 w 1495425"/>
                    <a:gd name="connsiteY116" fmla="*/ 966787 h 1983581"/>
                    <a:gd name="connsiteX117" fmla="*/ 226219 w 1495425"/>
                    <a:gd name="connsiteY117" fmla="*/ 902493 h 1983581"/>
                    <a:gd name="connsiteX118" fmla="*/ 264319 w 1495425"/>
                    <a:gd name="connsiteY118" fmla="*/ 926306 h 1983581"/>
                    <a:gd name="connsiteX119" fmla="*/ 311944 w 1495425"/>
                    <a:gd name="connsiteY119" fmla="*/ 840581 h 1983581"/>
                    <a:gd name="connsiteX120" fmla="*/ 373856 w 1495425"/>
                    <a:gd name="connsiteY120" fmla="*/ 776287 h 1983581"/>
                    <a:gd name="connsiteX121" fmla="*/ 338137 w 1495425"/>
                    <a:gd name="connsiteY121" fmla="*/ 738187 h 1983581"/>
                    <a:gd name="connsiteX122" fmla="*/ 290512 w 1495425"/>
                    <a:gd name="connsiteY122" fmla="*/ 704850 h 1983581"/>
                    <a:gd name="connsiteX123" fmla="*/ 266700 w 1495425"/>
                    <a:gd name="connsiteY123" fmla="*/ 750093 h 1983581"/>
                    <a:gd name="connsiteX124" fmla="*/ 245269 w 1495425"/>
                    <a:gd name="connsiteY124" fmla="*/ 738187 h 1983581"/>
                    <a:gd name="connsiteX125" fmla="*/ 250031 w 1495425"/>
                    <a:gd name="connsiteY125" fmla="*/ 673893 h 1983581"/>
                    <a:gd name="connsiteX126" fmla="*/ 190500 w 1495425"/>
                    <a:gd name="connsiteY126" fmla="*/ 671512 h 1983581"/>
                    <a:gd name="connsiteX127" fmla="*/ 164306 w 1495425"/>
                    <a:gd name="connsiteY127" fmla="*/ 700087 h 1983581"/>
                    <a:gd name="connsiteX128" fmla="*/ 157162 w 1495425"/>
                    <a:gd name="connsiteY128" fmla="*/ 709612 h 1983581"/>
                    <a:gd name="connsiteX129" fmla="*/ 152400 w 1495425"/>
                    <a:gd name="connsiteY129" fmla="*/ 733425 h 1983581"/>
                    <a:gd name="connsiteX130" fmla="*/ 119062 w 1495425"/>
                    <a:gd name="connsiteY130" fmla="*/ 621506 h 1983581"/>
                    <a:gd name="connsiteX131" fmla="*/ 100012 w 1495425"/>
                    <a:gd name="connsiteY131" fmla="*/ 600075 h 1983581"/>
                    <a:gd name="connsiteX132" fmla="*/ 100012 w 1495425"/>
                    <a:gd name="connsiteY132" fmla="*/ 500062 h 1983581"/>
                    <a:gd name="connsiteX133" fmla="*/ 64294 w 1495425"/>
                    <a:gd name="connsiteY133" fmla="*/ 457200 h 1983581"/>
                    <a:gd name="connsiteX134" fmla="*/ 176212 w 1495425"/>
                    <a:gd name="connsiteY134" fmla="*/ 404812 h 1983581"/>
                    <a:gd name="connsiteX135" fmla="*/ 254794 w 1495425"/>
                    <a:gd name="connsiteY135" fmla="*/ 335756 h 1983581"/>
                    <a:gd name="connsiteX136" fmla="*/ 302419 w 1495425"/>
                    <a:gd name="connsiteY136" fmla="*/ 273843 h 1983581"/>
                    <a:gd name="connsiteX137" fmla="*/ 290512 w 1495425"/>
                    <a:gd name="connsiteY137" fmla="*/ 230981 h 1983581"/>
                    <a:gd name="connsiteX138" fmla="*/ 366712 w 1495425"/>
                    <a:gd name="connsiteY138" fmla="*/ 192881 h 1983581"/>
                    <a:gd name="connsiteX139" fmla="*/ 309562 w 1495425"/>
                    <a:gd name="connsiteY139" fmla="*/ 147637 h 1983581"/>
                    <a:gd name="connsiteX140" fmla="*/ 333375 w 1495425"/>
                    <a:gd name="connsiteY140" fmla="*/ 107156 h 1983581"/>
                    <a:gd name="connsiteX141" fmla="*/ 392906 w 1495425"/>
                    <a:gd name="connsiteY141" fmla="*/ 59531 h 1983581"/>
                    <a:gd name="connsiteX142" fmla="*/ 440531 w 1495425"/>
                    <a:gd name="connsiteY142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897731 w 1495425"/>
                    <a:gd name="connsiteY60" fmla="*/ 1797843 h 1983581"/>
                    <a:gd name="connsiteX61" fmla="*/ 1054894 w 1495425"/>
                    <a:gd name="connsiteY61" fmla="*/ 1788318 h 1983581"/>
                    <a:gd name="connsiteX62" fmla="*/ 1000125 w 1495425"/>
                    <a:gd name="connsiteY62" fmla="*/ 1750218 h 1983581"/>
                    <a:gd name="connsiteX63" fmla="*/ 973931 w 1495425"/>
                    <a:gd name="connsiteY63" fmla="*/ 1695450 h 1983581"/>
                    <a:gd name="connsiteX64" fmla="*/ 959644 w 1495425"/>
                    <a:gd name="connsiteY64" fmla="*/ 1588293 h 1983581"/>
                    <a:gd name="connsiteX65" fmla="*/ 983456 w 1495425"/>
                    <a:gd name="connsiteY65" fmla="*/ 1538287 h 1983581"/>
                    <a:gd name="connsiteX66" fmla="*/ 1047750 w 1495425"/>
                    <a:gd name="connsiteY66" fmla="*/ 1512093 h 1983581"/>
                    <a:gd name="connsiteX67" fmla="*/ 1007269 w 1495425"/>
                    <a:gd name="connsiteY67" fmla="*/ 1450181 h 1983581"/>
                    <a:gd name="connsiteX68" fmla="*/ 1002506 w 1495425"/>
                    <a:gd name="connsiteY68" fmla="*/ 1412081 h 1983581"/>
                    <a:gd name="connsiteX69" fmla="*/ 978694 w 1495425"/>
                    <a:gd name="connsiteY69" fmla="*/ 1466850 h 1983581"/>
                    <a:gd name="connsiteX70" fmla="*/ 962025 w 1495425"/>
                    <a:gd name="connsiteY70" fmla="*/ 1497806 h 1983581"/>
                    <a:gd name="connsiteX71" fmla="*/ 950119 w 1495425"/>
                    <a:gd name="connsiteY71" fmla="*/ 1476375 h 1983581"/>
                    <a:gd name="connsiteX72" fmla="*/ 976312 w 1495425"/>
                    <a:gd name="connsiteY72" fmla="*/ 1409700 h 1983581"/>
                    <a:gd name="connsiteX73" fmla="*/ 921544 w 1495425"/>
                    <a:gd name="connsiteY73" fmla="*/ 1433512 h 1983581"/>
                    <a:gd name="connsiteX74" fmla="*/ 907256 w 1495425"/>
                    <a:gd name="connsiteY74" fmla="*/ 1469231 h 1983581"/>
                    <a:gd name="connsiteX75" fmla="*/ 878681 w 1495425"/>
                    <a:gd name="connsiteY75" fmla="*/ 1504950 h 1983581"/>
                    <a:gd name="connsiteX76" fmla="*/ 819150 w 1495425"/>
                    <a:gd name="connsiteY76" fmla="*/ 1485900 h 1983581"/>
                    <a:gd name="connsiteX77" fmla="*/ 809625 w 1495425"/>
                    <a:gd name="connsiteY77" fmla="*/ 1450181 h 1983581"/>
                    <a:gd name="connsiteX78" fmla="*/ 892969 w 1495425"/>
                    <a:gd name="connsiteY78" fmla="*/ 1457325 h 1983581"/>
                    <a:gd name="connsiteX79" fmla="*/ 864394 w 1495425"/>
                    <a:gd name="connsiteY79" fmla="*/ 1419225 h 1983581"/>
                    <a:gd name="connsiteX80" fmla="*/ 804862 w 1495425"/>
                    <a:gd name="connsiteY80" fmla="*/ 1400175 h 1983581"/>
                    <a:gd name="connsiteX81" fmla="*/ 788194 w 1495425"/>
                    <a:gd name="connsiteY81" fmla="*/ 1371600 h 1983581"/>
                    <a:gd name="connsiteX82" fmla="*/ 759619 w 1495425"/>
                    <a:gd name="connsiteY82" fmla="*/ 1373981 h 1983581"/>
                    <a:gd name="connsiteX83" fmla="*/ 745331 w 1495425"/>
                    <a:gd name="connsiteY83" fmla="*/ 1393031 h 1983581"/>
                    <a:gd name="connsiteX84" fmla="*/ 738187 w 1495425"/>
                    <a:gd name="connsiteY84" fmla="*/ 1395412 h 1983581"/>
                    <a:gd name="connsiteX85" fmla="*/ 731044 w 1495425"/>
                    <a:gd name="connsiteY85" fmla="*/ 1397793 h 1983581"/>
                    <a:gd name="connsiteX86" fmla="*/ 645319 w 1495425"/>
                    <a:gd name="connsiteY86" fmla="*/ 1378743 h 1983581"/>
                    <a:gd name="connsiteX87" fmla="*/ 619125 w 1495425"/>
                    <a:gd name="connsiteY87" fmla="*/ 1307306 h 1983581"/>
                    <a:gd name="connsiteX88" fmla="*/ 626269 w 1495425"/>
                    <a:gd name="connsiteY88" fmla="*/ 1276350 h 1983581"/>
                    <a:gd name="connsiteX89" fmla="*/ 585787 w 1495425"/>
                    <a:gd name="connsiteY89" fmla="*/ 1262062 h 1983581"/>
                    <a:gd name="connsiteX90" fmla="*/ 571500 w 1495425"/>
                    <a:gd name="connsiteY90" fmla="*/ 1323975 h 1983581"/>
                    <a:gd name="connsiteX91" fmla="*/ 535781 w 1495425"/>
                    <a:gd name="connsiteY91" fmla="*/ 1435893 h 1983581"/>
                    <a:gd name="connsiteX92" fmla="*/ 473869 w 1495425"/>
                    <a:gd name="connsiteY92" fmla="*/ 1500187 h 1983581"/>
                    <a:gd name="connsiteX93" fmla="*/ 402431 w 1495425"/>
                    <a:gd name="connsiteY93" fmla="*/ 1538287 h 1983581"/>
                    <a:gd name="connsiteX94" fmla="*/ 328612 w 1495425"/>
                    <a:gd name="connsiteY94" fmla="*/ 1557337 h 1983581"/>
                    <a:gd name="connsiteX95" fmla="*/ 302419 w 1495425"/>
                    <a:gd name="connsiteY95" fmla="*/ 1557337 h 1983581"/>
                    <a:gd name="connsiteX96" fmla="*/ 266700 w 1495425"/>
                    <a:gd name="connsiteY96" fmla="*/ 1497806 h 1983581"/>
                    <a:gd name="connsiteX97" fmla="*/ 257175 w 1495425"/>
                    <a:gd name="connsiteY97" fmla="*/ 1524000 h 1983581"/>
                    <a:gd name="connsiteX98" fmla="*/ 252412 w 1495425"/>
                    <a:gd name="connsiteY98" fmla="*/ 1595437 h 1983581"/>
                    <a:gd name="connsiteX99" fmla="*/ 188119 w 1495425"/>
                    <a:gd name="connsiteY99" fmla="*/ 1607343 h 1983581"/>
                    <a:gd name="connsiteX100" fmla="*/ 128587 w 1495425"/>
                    <a:gd name="connsiteY100" fmla="*/ 1647825 h 1983581"/>
                    <a:gd name="connsiteX101" fmla="*/ 114300 w 1495425"/>
                    <a:gd name="connsiteY101" fmla="*/ 1631156 h 1983581"/>
                    <a:gd name="connsiteX102" fmla="*/ 88106 w 1495425"/>
                    <a:gd name="connsiteY102" fmla="*/ 1597818 h 1983581"/>
                    <a:gd name="connsiteX103" fmla="*/ 57150 w 1495425"/>
                    <a:gd name="connsiteY103" fmla="*/ 1595437 h 1983581"/>
                    <a:gd name="connsiteX104" fmla="*/ 50006 w 1495425"/>
                    <a:gd name="connsiteY104" fmla="*/ 1550193 h 1983581"/>
                    <a:gd name="connsiteX105" fmla="*/ 28575 w 1495425"/>
                    <a:gd name="connsiteY105" fmla="*/ 1524000 h 1983581"/>
                    <a:gd name="connsiteX106" fmla="*/ 97631 w 1495425"/>
                    <a:gd name="connsiteY106" fmla="*/ 1502568 h 1983581"/>
                    <a:gd name="connsiteX107" fmla="*/ 78581 w 1495425"/>
                    <a:gd name="connsiteY107" fmla="*/ 1304925 h 1983581"/>
                    <a:gd name="connsiteX108" fmla="*/ 21431 w 1495425"/>
                    <a:gd name="connsiteY108" fmla="*/ 1343025 h 1983581"/>
                    <a:gd name="connsiteX109" fmla="*/ 40481 w 1495425"/>
                    <a:gd name="connsiteY109" fmla="*/ 1269206 h 1983581"/>
                    <a:gd name="connsiteX110" fmla="*/ 0 w 1495425"/>
                    <a:gd name="connsiteY110" fmla="*/ 1200150 h 1983581"/>
                    <a:gd name="connsiteX111" fmla="*/ 88106 w 1495425"/>
                    <a:gd name="connsiteY111" fmla="*/ 1128712 h 1983581"/>
                    <a:gd name="connsiteX112" fmla="*/ 114300 w 1495425"/>
                    <a:gd name="connsiteY112" fmla="*/ 1071562 h 1983581"/>
                    <a:gd name="connsiteX113" fmla="*/ 97631 w 1495425"/>
                    <a:gd name="connsiteY113" fmla="*/ 1028700 h 1983581"/>
                    <a:gd name="connsiteX114" fmla="*/ 147637 w 1495425"/>
                    <a:gd name="connsiteY114" fmla="*/ 1019175 h 1983581"/>
                    <a:gd name="connsiteX115" fmla="*/ 164306 w 1495425"/>
                    <a:gd name="connsiteY115" fmla="*/ 966787 h 1983581"/>
                    <a:gd name="connsiteX116" fmla="*/ 226219 w 1495425"/>
                    <a:gd name="connsiteY116" fmla="*/ 902493 h 1983581"/>
                    <a:gd name="connsiteX117" fmla="*/ 264319 w 1495425"/>
                    <a:gd name="connsiteY117" fmla="*/ 926306 h 1983581"/>
                    <a:gd name="connsiteX118" fmla="*/ 311944 w 1495425"/>
                    <a:gd name="connsiteY118" fmla="*/ 840581 h 1983581"/>
                    <a:gd name="connsiteX119" fmla="*/ 373856 w 1495425"/>
                    <a:gd name="connsiteY119" fmla="*/ 776287 h 1983581"/>
                    <a:gd name="connsiteX120" fmla="*/ 338137 w 1495425"/>
                    <a:gd name="connsiteY120" fmla="*/ 738187 h 1983581"/>
                    <a:gd name="connsiteX121" fmla="*/ 290512 w 1495425"/>
                    <a:gd name="connsiteY121" fmla="*/ 704850 h 1983581"/>
                    <a:gd name="connsiteX122" fmla="*/ 266700 w 1495425"/>
                    <a:gd name="connsiteY122" fmla="*/ 750093 h 1983581"/>
                    <a:gd name="connsiteX123" fmla="*/ 245269 w 1495425"/>
                    <a:gd name="connsiteY123" fmla="*/ 738187 h 1983581"/>
                    <a:gd name="connsiteX124" fmla="*/ 250031 w 1495425"/>
                    <a:gd name="connsiteY124" fmla="*/ 673893 h 1983581"/>
                    <a:gd name="connsiteX125" fmla="*/ 190500 w 1495425"/>
                    <a:gd name="connsiteY125" fmla="*/ 671512 h 1983581"/>
                    <a:gd name="connsiteX126" fmla="*/ 164306 w 1495425"/>
                    <a:gd name="connsiteY126" fmla="*/ 700087 h 1983581"/>
                    <a:gd name="connsiteX127" fmla="*/ 157162 w 1495425"/>
                    <a:gd name="connsiteY127" fmla="*/ 709612 h 1983581"/>
                    <a:gd name="connsiteX128" fmla="*/ 152400 w 1495425"/>
                    <a:gd name="connsiteY128" fmla="*/ 733425 h 1983581"/>
                    <a:gd name="connsiteX129" fmla="*/ 119062 w 1495425"/>
                    <a:gd name="connsiteY129" fmla="*/ 621506 h 1983581"/>
                    <a:gd name="connsiteX130" fmla="*/ 100012 w 1495425"/>
                    <a:gd name="connsiteY130" fmla="*/ 600075 h 1983581"/>
                    <a:gd name="connsiteX131" fmla="*/ 100012 w 1495425"/>
                    <a:gd name="connsiteY131" fmla="*/ 500062 h 1983581"/>
                    <a:gd name="connsiteX132" fmla="*/ 64294 w 1495425"/>
                    <a:gd name="connsiteY132" fmla="*/ 457200 h 1983581"/>
                    <a:gd name="connsiteX133" fmla="*/ 176212 w 1495425"/>
                    <a:gd name="connsiteY133" fmla="*/ 404812 h 1983581"/>
                    <a:gd name="connsiteX134" fmla="*/ 254794 w 1495425"/>
                    <a:gd name="connsiteY134" fmla="*/ 335756 h 1983581"/>
                    <a:gd name="connsiteX135" fmla="*/ 302419 w 1495425"/>
                    <a:gd name="connsiteY135" fmla="*/ 273843 h 1983581"/>
                    <a:gd name="connsiteX136" fmla="*/ 290512 w 1495425"/>
                    <a:gd name="connsiteY136" fmla="*/ 230981 h 1983581"/>
                    <a:gd name="connsiteX137" fmla="*/ 366712 w 1495425"/>
                    <a:gd name="connsiteY137" fmla="*/ 192881 h 1983581"/>
                    <a:gd name="connsiteX138" fmla="*/ 309562 w 1495425"/>
                    <a:gd name="connsiteY138" fmla="*/ 147637 h 1983581"/>
                    <a:gd name="connsiteX139" fmla="*/ 333375 w 1495425"/>
                    <a:gd name="connsiteY139" fmla="*/ 107156 h 1983581"/>
                    <a:gd name="connsiteX140" fmla="*/ 392906 w 1495425"/>
                    <a:gd name="connsiteY140" fmla="*/ 59531 h 1983581"/>
                    <a:gd name="connsiteX141" fmla="*/ 440531 w 1495425"/>
                    <a:gd name="connsiteY141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942975 w 1495425"/>
                    <a:gd name="connsiteY59" fmla="*/ 1816893 h 1983581"/>
                    <a:gd name="connsiteX60" fmla="*/ 1054894 w 1495425"/>
                    <a:gd name="connsiteY60" fmla="*/ 1788318 h 1983581"/>
                    <a:gd name="connsiteX61" fmla="*/ 1000125 w 1495425"/>
                    <a:gd name="connsiteY61" fmla="*/ 1750218 h 1983581"/>
                    <a:gd name="connsiteX62" fmla="*/ 973931 w 1495425"/>
                    <a:gd name="connsiteY62" fmla="*/ 1695450 h 1983581"/>
                    <a:gd name="connsiteX63" fmla="*/ 959644 w 1495425"/>
                    <a:gd name="connsiteY63" fmla="*/ 1588293 h 1983581"/>
                    <a:gd name="connsiteX64" fmla="*/ 983456 w 1495425"/>
                    <a:gd name="connsiteY64" fmla="*/ 1538287 h 1983581"/>
                    <a:gd name="connsiteX65" fmla="*/ 1047750 w 1495425"/>
                    <a:gd name="connsiteY65" fmla="*/ 1512093 h 1983581"/>
                    <a:gd name="connsiteX66" fmla="*/ 1007269 w 1495425"/>
                    <a:gd name="connsiteY66" fmla="*/ 1450181 h 1983581"/>
                    <a:gd name="connsiteX67" fmla="*/ 1002506 w 1495425"/>
                    <a:gd name="connsiteY67" fmla="*/ 1412081 h 1983581"/>
                    <a:gd name="connsiteX68" fmla="*/ 978694 w 1495425"/>
                    <a:gd name="connsiteY68" fmla="*/ 1466850 h 1983581"/>
                    <a:gd name="connsiteX69" fmla="*/ 962025 w 1495425"/>
                    <a:gd name="connsiteY69" fmla="*/ 1497806 h 1983581"/>
                    <a:gd name="connsiteX70" fmla="*/ 950119 w 1495425"/>
                    <a:gd name="connsiteY70" fmla="*/ 1476375 h 1983581"/>
                    <a:gd name="connsiteX71" fmla="*/ 976312 w 1495425"/>
                    <a:gd name="connsiteY71" fmla="*/ 1409700 h 1983581"/>
                    <a:gd name="connsiteX72" fmla="*/ 921544 w 1495425"/>
                    <a:gd name="connsiteY72" fmla="*/ 1433512 h 1983581"/>
                    <a:gd name="connsiteX73" fmla="*/ 907256 w 1495425"/>
                    <a:gd name="connsiteY73" fmla="*/ 1469231 h 1983581"/>
                    <a:gd name="connsiteX74" fmla="*/ 878681 w 1495425"/>
                    <a:gd name="connsiteY74" fmla="*/ 1504950 h 1983581"/>
                    <a:gd name="connsiteX75" fmla="*/ 819150 w 1495425"/>
                    <a:gd name="connsiteY75" fmla="*/ 1485900 h 1983581"/>
                    <a:gd name="connsiteX76" fmla="*/ 809625 w 1495425"/>
                    <a:gd name="connsiteY76" fmla="*/ 1450181 h 1983581"/>
                    <a:gd name="connsiteX77" fmla="*/ 892969 w 1495425"/>
                    <a:gd name="connsiteY77" fmla="*/ 1457325 h 1983581"/>
                    <a:gd name="connsiteX78" fmla="*/ 864394 w 1495425"/>
                    <a:gd name="connsiteY78" fmla="*/ 1419225 h 1983581"/>
                    <a:gd name="connsiteX79" fmla="*/ 804862 w 1495425"/>
                    <a:gd name="connsiteY79" fmla="*/ 1400175 h 1983581"/>
                    <a:gd name="connsiteX80" fmla="*/ 788194 w 1495425"/>
                    <a:gd name="connsiteY80" fmla="*/ 1371600 h 1983581"/>
                    <a:gd name="connsiteX81" fmla="*/ 759619 w 1495425"/>
                    <a:gd name="connsiteY81" fmla="*/ 1373981 h 1983581"/>
                    <a:gd name="connsiteX82" fmla="*/ 745331 w 1495425"/>
                    <a:gd name="connsiteY82" fmla="*/ 1393031 h 1983581"/>
                    <a:gd name="connsiteX83" fmla="*/ 738187 w 1495425"/>
                    <a:gd name="connsiteY83" fmla="*/ 1395412 h 1983581"/>
                    <a:gd name="connsiteX84" fmla="*/ 731044 w 1495425"/>
                    <a:gd name="connsiteY84" fmla="*/ 1397793 h 1983581"/>
                    <a:gd name="connsiteX85" fmla="*/ 645319 w 1495425"/>
                    <a:gd name="connsiteY85" fmla="*/ 1378743 h 1983581"/>
                    <a:gd name="connsiteX86" fmla="*/ 619125 w 1495425"/>
                    <a:gd name="connsiteY86" fmla="*/ 1307306 h 1983581"/>
                    <a:gd name="connsiteX87" fmla="*/ 626269 w 1495425"/>
                    <a:gd name="connsiteY87" fmla="*/ 1276350 h 1983581"/>
                    <a:gd name="connsiteX88" fmla="*/ 585787 w 1495425"/>
                    <a:gd name="connsiteY88" fmla="*/ 1262062 h 1983581"/>
                    <a:gd name="connsiteX89" fmla="*/ 571500 w 1495425"/>
                    <a:gd name="connsiteY89" fmla="*/ 1323975 h 1983581"/>
                    <a:gd name="connsiteX90" fmla="*/ 535781 w 1495425"/>
                    <a:gd name="connsiteY90" fmla="*/ 1435893 h 1983581"/>
                    <a:gd name="connsiteX91" fmla="*/ 473869 w 1495425"/>
                    <a:gd name="connsiteY91" fmla="*/ 1500187 h 1983581"/>
                    <a:gd name="connsiteX92" fmla="*/ 402431 w 1495425"/>
                    <a:gd name="connsiteY92" fmla="*/ 1538287 h 1983581"/>
                    <a:gd name="connsiteX93" fmla="*/ 328612 w 1495425"/>
                    <a:gd name="connsiteY93" fmla="*/ 1557337 h 1983581"/>
                    <a:gd name="connsiteX94" fmla="*/ 302419 w 1495425"/>
                    <a:gd name="connsiteY94" fmla="*/ 1557337 h 1983581"/>
                    <a:gd name="connsiteX95" fmla="*/ 266700 w 1495425"/>
                    <a:gd name="connsiteY95" fmla="*/ 1497806 h 1983581"/>
                    <a:gd name="connsiteX96" fmla="*/ 257175 w 1495425"/>
                    <a:gd name="connsiteY96" fmla="*/ 1524000 h 1983581"/>
                    <a:gd name="connsiteX97" fmla="*/ 252412 w 1495425"/>
                    <a:gd name="connsiteY97" fmla="*/ 1595437 h 1983581"/>
                    <a:gd name="connsiteX98" fmla="*/ 188119 w 1495425"/>
                    <a:gd name="connsiteY98" fmla="*/ 1607343 h 1983581"/>
                    <a:gd name="connsiteX99" fmla="*/ 128587 w 1495425"/>
                    <a:gd name="connsiteY99" fmla="*/ 1647825 h 1983581"/>
                    <a:gd name="connsiteX100" fmla="*/ 114300 w 1495425"/>
                    <a:gd name="connsiteY100" fmla="*/ 1631156 h 1983581"/>
                    <a:gd name="connsiteX101" fmla="*/ 88106 w 1495425"/>
                    <a:gd name="connsiteY101" fmla="*/ 1597818 h 1983581"/>
                    <a:gd name="connsiteX102" fmla="*/ 57150 w 1495425"/>
                    <a:gd name="connsiteY102" fmla="*/ 1595437 h 1983581"/>
                    <a:gd name="connsiteX103" fmla="*/ 50006 w 1495425"/>
                    <a:gd name="connsiteY103" fmla="*/ 1550193 h 1983581"/>
                    <a:gd name="connsiteX104" fmla="*/ 28575 w 1495425"/>
                    <a:gd name="connsiteY104" fmla="*/ 1524000 h 1983581"/>
                    <a:gd name="connsiteX105" fmla="*/ 97631 w 1495425"/>
                    <a:gd name="connsiteY105" fmla="*/ 1502568 h 1983581"/>
                    <a:gd name="connsiteX106" fmla="*/ 78581 w 1495425"/>
                    <a:gd name="connsiteY106" fmla="*/ 1304925 h 1983581"/>
                    <a:gd name="connsiteX107" fmla="*/ 21431 w 1495425"/>
                    <a:gd name="connsiteY107" fmla="*/ 1343025 h 1983581"/>
                    <a:gd name="connsiteX108" fmla="*/ 40481 w 1495425"/>
                    <a:gd name="connsiteY108" fmla="*/ 1269206 h 1983581"/>
                    <a:gd name="connsiteX109" fmla="*/ 0 w 1495425"/>
                    <a:gd name="connsiteY109" fmla="*/ 1200150 h 1983581"/>
                    <a:gd name="connsiteX110" fmla="*/ 88106 w 1495425"/>
                    <a:gd name="connsiteY110" fmla="*/ 1128712 h 1983581"/>
                    <a:gd name="connsiteX111" fmla="*/ 114300 w 1495425"/>
                    <a:gd name="connsiteY111" fmla="*/ 1071562 h 1983581"/>
                    <a:gd name="connsiteX112" fmla="*/ 97631 w 1495425"/>
                    <a:gd name="connsiteY112" fmla="*/ 1028700 h 1983581"/>
                    <a:gd name="connsiteX113" fmla="*/ 147637 w 1495425"/>
                    <a:gd name="connsiteY113" fmla="*/ 1019175 h 1983581"/>
                    <a:gd name="connsiteX114" fmla="*/ 164306 w 1495425"/>
                    <a:gd name="connsiteY114" fmla="*/ 966787 h 1983581"/>
                    <a:gd name="connsiteX115" fmla="*/ 226219 w 1495425"/>
                    <a:gd name="connsiteY115" fmla="*/ 902493 h 1983581"/>
                    <a:gd name="connsiteX116" fmla="*/ 264319 w 1495425"/>
                    <a:gd name="connsiteY116" fmla="*/ 926306 h 1983581"/>
                    <a:gd name="connsiteX117" fmla="*/ 311944 w 1495425"/>
                    <a:gd name="connsiteY117" fmla="*/ 840581 h 1983581"/>
                    <a:gd name="connsiteX118" fmla="*/ 373856 w 1495425"/>
                    <a:gd name="connsiteY118" fmla="*/ 776287 h 1983581"/>
                    <a:gd name="connsiteX119" fmla="*/ 338137 w 1495425"/>
                    <a:gd name="connsiteY119" fmla="*/ 738187 h 1983581"/>
                    <a:gd name="connsiteX120" fmla="*/ 290512 w 1495425"/>
                    <a:gd name="connsiteY120" fmla="*/ 704850 h 1983581"/>
                    <a:gd name="connsiteX121" fmla="*/ 266700 w 1495425"/>
                    <a:gd name="connsiteY121" fmla="*/ 750093 h 1983581"/>
                    <a:gd name="connsiteX122" fmla="*/ 245269 w 1495425"/>
                    <a:gd name="connsiteY122" fmla="*/ 738187 h 1983581"/>
                    <a:gd name="connsiteX123" fmla="*/ 250031 w 1495425"/>
                    <a:gd name="connsiteY123" fmla="*/ 673893 h 1983581"/>
                    <a:gd name="connsiteX124" fmla="*/ 190500 w 1495425"/>
                    <a:gd name="connsiteY124" fmla="*/ 671512 h 1983581"/>
                    <a:gd name="connsiteX125" fmla="*/ 164306 w 1495425"/>
                    <a:gd name="connsiteY125" fmla="*/ 700087 h 1983581"/>
                    <a:gd name="connsiteX126" fmla="*/ 157162 w 1495425"/>
                    <a:gd name="connsiteY126" fmla="*/ 709612 h 1983581"/>
                    <a:gd name="connsiteX127" fmla="*/ 152400 w 1495425"/>
                    <a:gd name="connsiteY127" fmla="*/ 733425 h 1983581"/>
                    <a:gd name="connsiteX128" fmla="*/ 119062 w 1495425"/>
                    <a:gd name="connsiteY128" fmla="*/ 621506 h 1983581"/>
                    <a:gd name="connsiteX129" fmla="*/ 100012 w 1495425"/>
                    <a:gd name="connsiteY129" fmla="*/ 600075 h 1983581"/>
                    <a:gd name="connsiteX130" fmla="*/ 100012 w 1495425"/>
                    <a:gd name="connsiteY130" fmla="*/ 500062 h 1983581"/>
                    <a:gd name="connsiteX131" fmla="*/ 64294 w 1495425"/>
                    <a:gd name="connsiteY131" fmla="*/ 457200 h 1983581"/>
                    <a:gd name="connsiteX132" fmla="*/ 176212 w 1495425"/>
                    <a:gd name="connsiteY132" fmla="*/ 404812 h 1983581"/>
                    <a:gd name="connsiteX133" fmla="*/ 254794 w 1495425"/>
                    <a:gd name="connsiteY133" fmla="*/ 335756 h 1983581"/>
                    <a:gd name="connsiteX134" fmla="*/ 302419 w 1495425"/>
                    <a:gd name="connsiteY134" fmla="*/ 273843 h 1983581"/>
                    <a:gd name="connsiteX135" fmla="*/ 290512 w 1495425"/>
                    <a:gd name="connsiteY135" fmla="*/ 230981 h 1983581"/>
                    <a:gd name="connsiteX136" fmla="*/ 366712 w 1495425"/>
                    <a:gd name="connsiteY136" fmla="*/ 192881 h 1983581"/>
                    <a:gd name="connsiteX137" fmla="*/ 309562 w 1495425"/>
                    <a:gd name="connsiteY137" fmla="*/ 147637 h 1983581"/>
                    <a:gd name="connsiteX138" fmla="*/ 333375 w 1495425"/>
                    <a:gd name="connsiteY138" fmla="*/ 107156 h 1983581"/>
                    <a:gd name="connsiteX139" fmla="*/ 392906 w 1495425"/>
                    <a:gd name="connsiteY139" fmla="*/ 59531 h 1983581"/>
                    <a:gd name="connsiteX140" fmla="*/ 440531 w 1495425"/>
                    <a:gd name="connsiteY140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1054894 w 1495425"/>
                    <a:gd name="connsiteY59" fmla="*/ 1788318 h 1983581"/>
                    <a:gd name="connsiteX60" fmla="*/ 1000125 w 1495425"/>
                    <a:gd name="connsiteY60" fmla="*/ 1750218 h 1983581"/>
                    <a:gd name="connsiteX61" fmla="*/ 973931 w 1495425"/>
                    <a:gd name="connsiteY61" fmla="*/ 1695450 h 1983581"/>
                    <a:gd name="connsiteX62" fmla="*/ 959644 w 1495425"/>
                    <a:gd name="connsiteY62" fmla="*/ 1588293 h 1983581"/>
                    <a:gd name="connsiteX63" fmla="*/ 983456 w 1495425"/>
                    <a:gd name="connsiteY63" fmla="*/ 1538287 h 1983581"/>
                    <a:gd name="connsiteX64" fmla="*/ 1047750 w 1495425"/>
                    <a:gd name="connsiteY64" fmla="*/ 1512093 h 1983581"/>
                    <a:gd name="connsiteX65" fmla="*/ 1007269 w 1495425"/>
                    <a:gd name="connsiteY65" fmla="*/ 1450181 h 1983581"/>
                    <a:gd name="connsiteX66" fmla="*/ 1002506 w 1495425"/>
                    <a:gd name="connsiteY66" fmla="*/ 1412081 h 1983581"/>
                    <a:gd name="connsiteX67" fmla="*/ 978694 w 1495425"/>
                    <a:gd name="connsiteY67" fmla="*/ 1466850 h 1983581"/>
                    <a:gd name="connsiteX68" fmla="*/ 962025 w 1495425"/>
                    <a:gd name="connsiteY68" fmla="*/ 1497806 h 1983581"/>
                    <a:gd name="connsiteX69" fmla="*/ 950119 w 1495425"/>
                    <a:gd name="connsiteY69" fmla="*/ 1476375 h 1983581"/>
                    <a:gd name="connsiteX70" fmla="*/ 976312 w 1495425"/>
                    <a:gd name="connsiteY70" fmla="*/ 1409700 h 1983581"/>
                    <a:gd name="connsiteX71" fmla="*/ 921544 w 1495425"/>
                    <a:gd name="connsiteY71" fmla="*/ 1433512 h 1983581"/>
                    <a:gd name="connsiteX72" fmla="*/ 907256 w 1495425"/>
                    <a:gd name="connsiteY72" fmla="*/ 1469231 h 1983581"/>
                    <a:gd name="connsiteX73" fmla="*/ 878681 w 1495425"/>
                    <a:gd name="connsiteY73" fmla="*/ 1504950 h 1983581"/>
                    <a:gd name="connsiteX74" fmla="*/ 819150 w 1495425"/>
                    <a:gd name="connsiteY74" fmla="*/ 1485900 h 1983581"/>
                    <a:gd name="connsiteX75" fmla="*/ 809625 w 1495425"/>
                    <a:gd name="connsiteY75" fmla="*/ 1450181 h 1983581"/>
                    <a:gd name="connsiteX76" fmla="*/ 892969 w 1495425"/>
                    <a:gd name="connsiteY76" fmla="*/ 1457325 h 1983581"/>
                    <a:gd name="connsiteX77" fmla="*/ 864394 w 1495425"/>
                    <a:gd name="connsiteY77" fmla="*/ 1419225 h 1983581"/>
                    <a:gd name="connsiteX78" fmla="*/ 804862 w 1495425"/>
                    <a:gd name="connsiteY78" fmla="*/ 1400175 h 1983581"/>
                    <a:gd name="connsiteX79" fmla="*/ 788194 w 1495425"/>
                    <a:gd name="connsiteY79" fmla="*/ 1371600 h 1983581"/>
                    <a:gd name="connsiteX80" fmla="*/ 759619 w 1495425"/>
                    <a:gd name="connsiteY80" fmla="*/ 1373981 h 1983581"/>
                    <a:gd name="connsiteX81" fmla="*/ 745331 w 1495425"/>
                    <a:gd name="connsiteY81" fmla="*/ 1393031 h 1983581"/>
                    <a:gd name="connsiteX82" fmla="*/ 738187 w 1495425"/>
                    <a:gd name="connsiteY82" fmla="*/ 1395412 h 1983581"/>
                    <a:gd name="connsiteX83" fmla="*/ 731044 w 1495425"/>
                    <a:gd name="connsiteY83" fmla="*/ 1397793 h 1983581"/>
                    <a:gd name="connsiteX84" fmla="*/ 645319 w 1495425"/>
                    <a:gd name="connsiteY84" fmla="*/ 1378743 h 1983581"/>
                    <a:gd name="connsiteX85" fmla="*/ 619125 w 1495425"/>
                    <a:gd name="connsiteY85" fmla="*/ 1307306 h 1983581"/>
                    <a:gd name="connsiteX86" fmla="*/ 626269 w 1495425"/>
                    <a:gd name="connsiteY86" fmla="*/ 1276350 h 1983581"/>
                    <a:gd name="connsiteX87" fmla="*/ 585787 w 1495425"/>
                    <a:gd name="connsiteY87" fmla="*/ 1262062 h 1983581"/>
                    <a:gd name="connsiteX88" fmla="*/ 571500 w 1495425"/>
                    <a:gd name="connsiteY88" fmla="*/ 1323975 h 1983581"/>
                    <a:gd name="connsiteX89" fmla="*/ 535781 w 1495425"/>
                    <a:gd name="connsiteY89" fmla="*/ 1435893 h 1983581"/>
                    <a:gd name="connsiteX90" fmla="*/ 473869 w 1495425"/>
                    <a:gd name="connsiteY90" fmla="*/ 1500187 h 1983581"/>
                    <a:gd name="connsiteX91" fmla="*/ 402431 w 1495425"/>
                    <a:gd name="connsiteY91" fmla="*/ 1538287 h 1983581"/>
                    <a:gd name="connsiteX92" fmla="*/ 328612 w 1495425"/>
                    <a:gd name="connsiteY92" fmla="*/ 1557337 h 1983581"/>
                    <a:gd name="connsiteX93" fmla="*/ 302419 w 1495425"/>
                    <a:gd name="connsiteY93" fmla="*/ 1557337 h 1983581"/>
                    <a:gd name="connsiteX94" fmla="*/ 266700 w 1495425"/>
                    <a:gd name="connsiteY94" fmla="*/ 1497806 h 1983581"/>
                    <a:gd name="connsiteX95" fmla="*/ 257175 w 1495425"/>
                    <a:gd name="connsiteY95" fmla="*/ 1524000 h 1983581"/>
                    <a:gd name="connsiteX96" fmla="*/ 252412 w 1495425"/>
                    <a:gd name="connsiteY96" fmla="*/ 1595437 h 1983581"/>
                    <a:gd name="connsiteX97" fmla="*/ 188119 w 1495425"/>
                    <a:gd name="connsiteY97" fmla="*/ 1607343 h 1983581"/>
                    <a:gd name="connsiteX98" fmla="*/ 128587 w 1495425"/>
                    <a:gd name="connsiteY98" fmla="*/ 1647825 h 1983581"/>
                    <a:gd name="connsiteX99" fmla="*/ 114300 w 1495425"/>
                    <a:gd name="connsiteY99" fmla="*/ 1631156 h 1983581"/>
                    <a:gd name="connsiteX100" fmla="*/ 88106 w 1495425"/>
                    <a:gd name="connsiteY100" fmla="*/ 1597818 h 1983581"/>
                    <a:gd name="connsiteX101" fmla="*/ 57150 w 1495425"/>
                    <a:gd name="connsiteY101" fmla="*/ 1595437 h 1983581"/>
                    <a:gd name="connsiteX102" fmla="*/ 50006 w 1495425"/>
                    <a:gd name="connsiteY102" fmla="*/ 1550193 h 1983581"/>
                    <a:gd name="connsiteX103" fmla="*/ 28575 w 1495425"/>
                    <a:gd name="connsiteY103" fmla="*/ 1524000 h 1983581"/>
                    <a:gd name="connsiteX104" fmla="*/ 97631 w 1495425"/>
                    <a:gd name="connsiteY104" fmla="*/ 1502568 h 1983581"/>
                    <a:gd name="connsiteX105" fmla="*/ 78581 w 1495425"/>
                    <a:gd name="connsiteY105" fmla="*/ 1304925 h 1983581"/>
                    <a:gd name="connsiteX106" fmla="*/ 21431 w 1495425"/>
                    <a:gd name="connsiteY106" fmla="*/ 1343025 h 1983581"/>
                    <a:gd name="connsiteX107" fmla="*/ 40481 w 1495425"/>
                    <a:gd name="connsiteY107" fmla="*/ 1269206 h 1983581"/>
                    <a:gd name="connsiteX108" fmla="*/ 0 w 1495425"/>
                    <a:gd name="connsiteY108" fmla="*/ 1200150 h 1983581"/>
                    <a:gd name="connsiteX109" fmla="*/ 88106 w 1495425"/>
                    <a:gd name="connsiteY109" fmla="*/ 1128712 h 1983581"/>
                    <a:gd name="connsiteX110" fmla="*/ 114300 w 1495425"/>
                    <a:gd name="connsiteY110" fmla="*/ 1071562 h 1983581"/>
                    <a:gd name="connsiteX111" fmla="*/ 97631 w 1495425"/>
                    <a:gd name="connsiteY111" fmla="*/ 1028700 h 1983581"/>
                    <a:gd name="connsiteX112" fmla="*/ 147637 w 1495425"/>
                    <a:gd name="connsiteY112" fmla="*/ 1019175 h 1983581"/>
                    <a:gd name="connsiteX113" fmla="*/ 164306 w 1495425"/>
                    <a:gd name="connsiteY113" fmla="*/ 966787 h 1983581"/>
                    <a:gd name="connsiteX114" fmla="*/ 226219 w 1495425"/>
                    <a:gd name="connsiteY114" fmla="*/ 902493 h 1983581"/>
                    <a:gd name="connsiteX115" fmla="*/ 264319 w 1495425"/>
                    <a:gd name="connsiteY115" fmla="*/ 926306 h 1983581"/>
                    <a:gd name="connsiteX116" fmla="*/ 311944 w 1495425"/>
                    <a:gd name="connsiteY116" fmla="*/ 840581 h 1983581"/>
                    <a:gd name="connsiteX117" fmla="*/ 373856 w 1495425"/>
                    <a:gd name="connsiteY117" fmla="*/ 776287 h 1983581"/>
                    <a:gd name="connsiteX118" fmla="*/ 338137 w 1495425"/>
                    <a:gd name="connsiteY118" fmla="*/ 738187 h 1983581"/>
                    <a:gd name="connsiteX119" fmla="*/ 290512 w 1495425"/>
                    <a:gd name="connsiteY119" fmla="*/ 704850 h 1983581"/>
                    <a:gd name="connsiteX120" fmla="*/ 266700 w 1495425"/>
                    <a:gd name="connsiteY120" fmla="*/ 750093 h 1983581"/>
                    <a:gd name="connsiteX121" fmla="*/ 245269 w 1495425"/>
                    <a:gd name="connsiteY121" fmla="*/ 738187 h 1983581"/>
                    <a:gd name="connsiteX122" fmla="*/ 250031 w 1495425"/>
                    <a:gd name="connsiteY122" fmla="*/ 673893 h 1983581"/>
                    <a:gd name="connsiteX123" fmla="*/ 190500 w 1495425"/>
                    <a:gd name="connsiteY123" fmla="*/ 671512 h 1983581"/>
                    <a:gd name="connsiteX124" fmla="*/ 164306 w 1495425"/>
                    <a:gd name="connsiteY124" fmla="*/ 700087 h 1983581"/>
                    <a:gd name="connsiteX125" fmla="*/ 157162 w 1495425"/>
                    <a:gd name="connsiteY125" fmla="*/ 709612 h 1983581"/>
                    <a:gd name="connsiteX126" fmla="*/ 152400 w 1495425"/>
                    <a:gd name="connsiteY126" fmla="*/ 733425 h 1983581"/>
                    <a:gd name="connsiteX127" fmla="*/ 119062 w 1495425"/>
                    <a:gd name="connsiteY127" fmla="*/ 621506 h 1983581"/>
                    <a:gd name="connsiteX128" fmla="*/ 100012 w 1495425"/>
                    <a:gd name="connsiteY128" fmla="*/ 600075 h 1983581"/>
                    <a:gd name="connsiteX129" fmla="*/ 100012 w 1495425"/>
                    <a:gd name="connsiteY129" fmla="*/ 500062 h 1983581"/>
                    <a:gd name="connsiteX130" fmla="*/ 64294 w 1495425"/>
                    <a:gd name="connsiteY130" fmla="*/ 457200 h 1983581"/>
                    <a:gd name="connsiteX131" fmla="*/ 176212 w 1495425"/>
                    <a:gd name="connsiteY131" fmla="*/ 404812 h 1983581"/>
                    <a:gd name="connsiteX132" fmla="*/ 254794 w 1495425"/>
                    <a:gd name="connsiteY132" fmla="*/ 335756 h 1983581"/>
                    <a:gd name="connsiteX133" fmla="*/ 302419 w 1495425"/>
                    <a:gd name="connsiteY133" fmla="*/ 273843 h 1983581"/>
                    <a:gd name="connsiteX134" fmla="*/ 290512 w 1495425"/>
                    <a:gd name="connsiteY134" fmla="*/ 230981 h 1983581"/>
                    <a:gd name="connsiteX135" fmla="*/ 366712 w 1495425"/>
                    <a:gd name="connsiteY135" fmla="*/ 192881 h 1983581"/>
                    <a:gd name="connsiteX136" fmla="*/ 309562 w 1495425"/>
                    <a:gd name="connsiteY136" fmla="*/ 147637 h 1983581"/>
                    <a:gd name="connsiteX137" fmla="*/ 333375 w 1495425"/>
                    <a:gd name="connsiteY137" fmla="*/ 107156 h 1983581"/>
                    <a:gd name="connsiteX138" fmla="*/ 392906 w 1495425"/>
                    <a:gd name="connsiteY138" fmla="*/ 59531 h 1983581"/>
                    <a:gd name="connsiteX139" fmla="*/ 440531 w 1495425"/>
                    <a:gd name="connsiteY139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1054894 w 1495425"/>
                    <a:gd name="connsiteY59" fmla="*/ 1788318 h 1983581"/>
                    <a:gd name="connsiteX60" fmla="*/ 1000125 w 1495425"/>
                    <a:gd name="connsiteY60" fmla="*/ 1750218 h 1983581"/>
                    <a:gd name="connsiteX61" fmla="*/ 973931 w 1495425"/>
                    <a:gd name="connsiteY61" fmla="*/ 1695450 h 1983581"/>
                    <a:gd name="connsiteX62" fmla="*/ 959644 w 1495425"/>
                    <a:gd name="connsiteY62" fmla="*/ 1588293 h 1983581"/>
                    <a:gd name="connsiteX63" fmla="*/ 983456 w 1495425"/>
                    <a:gd name="connsiteY63" fmla="*/ 1538287 h 1983581"/>
                    <a:gd name="connsiteX64" fmla="*/ 1047750 w 1495425"/>
                    <a:gd name="connsiteY64" fmla="*/ 1512093 h 1983581"/>
                    <a:gd name="connsiteX65" fmla="*/ 1007269 w 1495425"/>
                    <a:gd name="connsiteY65" fmla="*/ 1450181 h 1983581"/>
                    <a:gd name="connsiteX66" fmla="*/ 1002506 w 1495425"/>
                    <a:gd name="connsiteY66" fmla="*/ 1412081 h 1983581"/>
                    <a:gd name="connsiteX67" fmla="*/ 978694 w 1495425"/>
                    <a:gd name="connsiteY67" fmla="*/ 1466850 h 1983581"/>
                    <a:gd name="connsiteX68" fmla="*/ 962025 w 1495425"/>
                    <a:gd name="connsiteY68" fmla="*/ 1497806 h 1983581"/>
                    <a:gd name="connsiteX69" fmla="*/ 950119 w 1495425"/>
                    <a:gd name="connsiteY69" fmla="*/ 1476375 h 1983581"/>
                    <a:gd name="connsiteX70" fmla="*/ 976312 w 1495425"/>
                    <a:gd name="connsiteY70" fmla="*/ 1409700 h 1983581"/>
                    <a:gd name="connsiteX71" fmla="*/ 921544 w 1495425"/>
                    <a:gd name="connsiteY71" fmla="*/ 1433512 h 1983581"/>
                    <a:gd name="connsiteX72" fmla="*/ 907256 w 1495425"/>
                    <a:gd name="connsiteY72" fmla="*/ 1469231 h 1983581"/>
                    <a:gd name="connsiteX73" fmla="*/ 878681 w 1495425"/>
                    <a:gd name="connsiteY73" fmla="*/ 1504950 h 1983581"/>
                    <a:gd name="connsiteX74" fmla="*/ 819150 w 1495425"/>
                    <a:gd name="connsiteY74" fmla="*/ 1485900 h 1983581"/>
                    <a:gd name="connsiteX75" fmla="*/ 809625 w 1495425"/>
                    <a:gd name="connsiteY75" fmla="*/ 1450181 h 1983581"/>
                    <a:gd name="connsiteX76" fmla="*/ 892969 w 1495425"/>
                    <a:gd name="connsiteY76" fmla="*/ 1457325 h 1983581"/>
                    <a:gd name="connsiteX77" fmla="*/ 864394 w 1495425"/>
                    <a:gd name="connsiteY77" fmla="*/ 1419225 h 1983581"/>
                    <a:gd name="connsiteX78" fmla="*/ 804862 w 1495425"/>
                    <a:gd name="connsiteY78" fmla="*/ 1400175 h 1983581"/>
                    <a:gd name="connsiteX79" fmla="*/ 788194 w 1495425"/>
                    <a:gd name="connsiteY79" fmla="*/ 1371600 h 1983581"/>
                    <a:gd name="connsiteX80" fmla="*/ 759619 w 1495425"/>
                    <a:gd name="connsiteY80" fmla="*/ 1373981 h 1983581"/>
                    <a:gd name="connsiteX81" fmla="*/ 745331 w 1495425"/>
                    <a:gd name="connsiteY81" fmla="*/ 1393031 h 1983581"/>
                    <a:gd name="connsiteX82" fmla="*/ 738187 w 1495425"/>
                    <a:gd name="connsiteY82" fmla="*/ 1395412 h 1983581"/>
                    <a:gd name="connsiteX83" fmla="*/ 731044 w 1495425"/>
                    <a:gd name="connsiteY83" fmla="*/ 1397793 h 1983581"/>
                    <a:gd name="connsiteX84" fmla="*/ 645319 w 1495425"/>
                    <a:gd name="connsiteY84" fmla="*/ 1378743 h 1983581"/>
                    <a:gd name="connsiteX85" fmla="*/ 619125 w 1495425"/>
                    <a:gd name="connsiteY85" fmla="*/ 1307306 h 1983581"/>
                    <a:gd name="connsiteX86" fmla="*/ 626269 w 1495425"/>
                    <a:gd name="connsiteY86" fmla="*/ 1276350 h 1983581"/>
                    <a:gd name="connsiteX87" fmla="*/ 585787 w 1495425"/>
                    <a:gd name="connsiteY87" fmla="*/ 1262062 h 1983581"/>
                    <a:gd name="connsiteX88" fmla="*/ 571500 w 1495425"/>
                    <a:gd name="connsiteY88" fmla="*/ 1323975 h 1983581"/>
                    <a:gd name="connsiteX89" fmla="*/ 535781 w 1495425"/>
                    <a:gd name="connsiteY89" fmla="*/ 1435893 h 1983581"/>
                    <a:gd name="connsiteX90" fmla="*/ 473869 w 1495425"/>
                    <a:gd name="connsiteY90" fmla="*/ 1500187 h 1983581"/>
                    <a:gd name="connsiteX91" fmla="*/ 402431 w 1495425"/>
                    <a:gd name="connsiteY91" fmla="*/ 1538287 h 1983581"/>
                    <a:gd name="connsiteX92" fmla="*/ 328612 w 1495425"/>
                    <a:gd name="connsiteY92" fmla="*/ 1557337 h 1983581"/>
                    <a:gd name="connsiteX93" fmla="*/ 302419 w 1495425"/>
                    <a:gd name="connsiteY93" fmla="*/ 1557337 h 1983581"/>
                    <a:gd name="connsiteX94" fmla="*/ 266700 w 1495425"/>
                    <a:gd name="connsiteY94" fmla="*/ 1497806 h 1983581"/>
                    <a:gd name="connsiteX95" fmla="*/ 257175 w 1495425"/>
                    <a:gd name="connsiteY95" fmla="*/ 1524000 h 1983581"/>
                    <a:gd name="connsiteX96" fmla="*/ 252412 w 1495425"/>
                    <a:gd name="connsiteY96" fmla="*/ 1595437 h 1983581"/>
                    <a:gd name="connsiteX97" fmla="*/ 188119 w 1495425"/>
                    <a:gd name="connsiteY97" fmla="*/ 1607343 h 1983581"/>
                    <a:gd name="connsiteX98" fmla="*/ 128587 w 1495425"/>
                    <a:gd name="connsiteY98" fmla="*/ 1647825 h 1983581"/>
                    <a:gd name="connsiteX99" fmla="*/ 114300 w 1495425"/>
                    <a:gd name="connsiteY99" fmla="*/ 1631156 h 1983581"/>
                    <a:gd name="connsiteX100" fmla="*/ 88106 w 1495425"/>
                    <a:gd name="connsiteY100" fmla="*/ 1597818 h 1983581"/>
                    <a:gd name="connsiteX101" fmla="*/ 57150 w 1495425"/>
                    <a:gd name="connsiteY101" fmla="*/ 1595437 h 1983581"/>
                    <a:gd name="connsiteX102" fmla="*/ 50006 w 1495425"/>
                    <a:gd name="connsiteY102" fmla="*/ 1550193 h 1983581"/>
                    <a:gd name="connsiteX103" fmla="*/ 28575 w 1495425"/>
                    <a:gd name="connsiteY103" fmla="*/ 1524000 h 1983581"/>
                    <a:gd name="connsiteX104" fmla="*/ 97631 w 1495425"/>
                    <a:gd name="connsiteY104" fmla="*/ 1502568 h 1983581"/>
                    <a:gd name="connsiteX105" fmla="*/ 78581 w 1495425"/>
                    <a:gd name="connsiteY105" fmla="*/ 1304925 h 1983581"/>
                    <a:gd name="connsiteX106" fmla="*/ 21431 w 1495425"/>
                    <a:gd name="connsiteY106" fmla="*/ 1343025 h 1983581"/>
                    <a:gd name="connsiteX107" fmla="*/ 40481 w 1495425"/>
                    <a:gd name="connsiteY107" fmla="*/ 1269206 h 1983581"/>
                    <a:gd name="connsiteX108" fmla="*/ 0 w 1495425"/>
                    <a:gd name="connsiteY108" fmla="*/ 1200150 h 1983581"/>
                    <a:gd name="connsiteX109" fmla="*/ 88106 w 1495425"/>
                    <a:gd name="connsiteY109" fmla="*/ 1128712 h 1983581"/>
                    <a:gd name="connsiteX110" fmla="*/ 114300 w 1495425"/>
                    <a:gd name="connsiteY110" fmla="*/ 1071562 h 1983581"/>
                    <a:gd name="connsiteX111" fmla="*/ 97631 w 1495425"/>
                    <a:gd name="connsiteY111" fmla="*/ 1028700 h 1983581"/>
                    <a:gd name="connsiteX112" fmla="*/ 147637 w 1495425"/>
                    <a:gd name="connsiteY112" fmla="*/ 1019175 h 1983581"/>
                    <a:gd name="connsiteX113" fmla="*/ 164306 w 1495425"/>
                    <a:gd name="connsiteY113" fmla="*/ 966787 h 1983581"/>
                    <a:gd name="connsiteX114" fmla="*/ 226219 w 1495425"/>
                    <a:gd name="connsiteY114" fmla="*/ 902493 h 1983581"/>
                    <a:gd name="connsiteX115" fmla="*/ 264319 w 1495425"/>
                    <a:gd name="connsiteY115" fmla="*/ 926306 h 1983581"/>
                    <a:gd name="connsiteX116" fmla="*/ 311944 w 1495425"/>
                    <a:gd name="connsiteY116" fmla="*/ 840581 h 1983581"/>
                    <a:gd name="connsiteX117" fmla="*/ 373856 w 1495425"/>
                    <a:gd name="connsiteY117" fmla="*/ 776287 h 1983581"/>
                    <a:gd name="connsiteX118" fmla="*/ 338137 w 1495425"/>
                    <a:gd name="connsiteY118" fmla="*/ 738187 h 1983581"/>
                    <a:gd name="connsiteX119" fmla="*/ 290512 w 1495425"/>
                    <a:gd name="connsiteY119" fmla="*/ 704850 h 1983581"/>
                    <a:gd name="connsiteX120" fmla="*/ 266700 w 1495425"/>
                    <a:gd name="connsiteY120" fmla="*/ 750093 h 1983581"/>
                    <a:gd name="connsiteX121" fmla="*/ 245269 w 1495425"/>
                    <a:gd name="connsiteY121" fmla="*/ 738187 h 1983581"/>
                    <a:gd name="connsiteX122" fmla="*/ 250031 w 1495425"/>
                    <a:gd name="connsiteY122" fmla="*/ 673893 h 1983581"/>
                    <a:gd name="connsiteX123" fmla="*/ 190500 w 1495425"/>
                    <a:gd name="connsiteY123" fmla="*/ 671512 h 1983581"/>
                    <a:gd name="connsiteX124" fmla="*/ 164306 w 1495425"/>
                    <a:gd name="connsiteY124" fmla="*/ 700087 h 1983581"/>
                    <a:gd name="connsiteX125" fmla="*/ 157162 w 1495425"/>
                    <a:gd name="connsiteY125" fmla="*/ 709612 h 1983581"/>
                    <a:gd name="connsiteX126" fmla="*/ 152400 w 1495425"/>
                    <a:gd name="connsiteY126" fmla="*/ 733425 h 1983581"/>
                    <a:gd name="connsiteX127" fmla="*/ 119062 w 1495425"/>
                    <a:gd name="connsiteY127" fmla="*/ 621506 h 1983581"/>
                    <a:gd name="connsiteX128" fmla="*/ 100012 w 1495425"/>
                    <a:gd name="connsiteY128" fmla="*/ 600075 h 1983581"/>
                    <a:gd name="connsiteX129" fmla="*/ 100012 w 1495425"/>
                    <a:gd name="connsiteY129" fmla="*/ 500062 h 1983581"/>
                    <a:gd name="connsiteX130" fmla="*/ 64294 w 1495425"/>
                    <a:gd name="connsiteY130" fmla="*/ 457200 h 1983581"/>
                    <a:gd name="connsiteX131" fmla="*/ 176212 w 1495425"/>
                    <a:gd name="connsiteY131" fmla="*/ 404812 h 1983581"/>
                    <a:gd name="connsiteX132" fmla="*/ 254794 w 1495425"/>
                    <a:gd name="connsiteY132" fmla="*/ 335756 h 1983581"/>
                    <a:gd name="connsiteX133" fmla="*/ 302419 w 1495425"/>
                    <a:gd name="connsiteY133" fmla="*/ 273843 h 1983581"/>
                    <a:gd name="connsiteX134" fmla="*/ 290512 w 1495425"/>
                    <a:gd name="connsiteY134" fmla="*/ 230981 h 1983581"/>
                    <a:gd name="connsiteX135" fmla="*/ 366712 w 1495425"/>
                    <a:gd name="connsiteY135" fmla="*/ 192881 h 1983581"/>
                    <a:gd name="connsiteX136" fmla="*/ 309562 w 1495425"/>
                    <a:gd name="connsiteY136" fmla="*/ 147637 h 1983581"/>
                    <a:gd name="connsiteX137" fmla="*/ 333375 w 1495425"/>
                    <a:gd name="connsiteY137" fmla="*/ 107156 h 1983581"/>
                    <a:gd name="connsiteX138" fmla="*/ 392906 w 1495425"/>
                    <a:gd name="connsiteY138" fmla="*/ 59531 h 1983581"/>
                    <a:gd name="connsiteX139" fmla="*/ 440531 w 1495425"/>
                    <a:gd name="connsiteY139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942975 w 1495425"/>
                    <a:gd name="connsiteY58" fmla="*/ 1895475 h 1983581"/>
                    <a:gd name="connsiteX59" fmla="*/ 1054894 w 1495425"/>
                    <a:gd name="connsiteY59" fmla="*/ 1788318 h 1983581"/>
                    <a:gd name="connsiteX60" fmla="*/ 1000125 w 1495425"/>
                    <a:gd name="connsiteY60" fmla="*/ 1750218 h 1983581"/>
                    <a:gd name="connsiteX61" fmla="*/ 973931 w 1495425"/>
                    <a:gd name="connsiteY61" fmla="*/ 1695450 h 1983581"/>
                    <a:gd name="connsiteX62" fmla="*/ 959644 w 1495425"/>
                    <a:gd name="connsiteY62" fmla="*/ 1588293 h 1983581"/>
                    <a:gd name="connsiteX63" fmla="*/ 983456 w 1495425"/>
                    <a:gd name="connsiteY63" fmla="*/ 1538287 h 1983581"/>
                    <a:gd name="connsiteX64" fmla="*/ 1047750 w 1495425"/>
                    <a:gd name="connsiteY64" fmla="*/ 1512093 h 1983581"/>
                    <a:gd name="connsiteX65" fmla="*/ 1007269 w 1495425"/>
                    <a:gd name="connsiteY65" fmla="*/ 1450181 h 1983581"/>
                    <a:gd name="connsiteX66" fmla="*/ 1002506 w 1495425"/>
                    <a:gd name="connsiteY66" fmla="*/ 1412081 h 1983581"/>
                    <a:gd name="connsiteX67" fmla="*/ 978694 w 1495425"/>
                    <a:gd name="connsiteY67" fmla="*/ 1466850 h 1983581"/>
                    <a:gd name="connsiteX68" fmla="*/ 962025 w 1495425"/>
                    <a:gd name="connsiteY68" fmla="*/ 1497806 h 1983581"/>
                    <a:gd name="connsiteX69" fmla="*/ 950119 w 1495425"/>
                    <a:gd name="connsiteY69" fmla="*/ 1476375 h 1983581"/>
                    <a:gd name="connsiteX70" fmla="*/ 976312 w 1495425"/>
                    <a:gd name="connsiteY70" fmla="*/ 1409700 h 1983581"/>
                    <a:gd name="connsiteX71" fmla="*/ 921544 w 1495425"/>
                    <a:gd name="connsiteY71" fmla="*/ 1433512 h 1983581"/>
                    <a:gd name="connsiteX72" fmla="*/ 907256 w 1495425"/>
                    <a:gd name="connsiteY72" fmla="*/ 1469231 h 1983581"/>
                    <a:gd name="connsiteX73" fmla="*/ 878681 w 1495425"/>
                    <a:gd name="connsiteY73" fmla="*/ 1504950 h 1983581"/>
                    <a:gd name="connsiteX74" fmla="*/ 819150 w 1495425"/>
                    <a:gd name="connsiteY74" fmla="*/ 1485900 h 1983581"/>
                    <a:gd name="connsiteX75" fmla="*/ 809625 w 1495425"/>
                    <a:gd name="connsiteY75" fmla="*/ 1450181 h 1983581"/>
                    <a:gd name="connsiteX76" fmla="*/ 892969 w 1495425"/>
                    <a:gd name="connsiteY76" fmla="*/ 1457325 h 1983581"/>
                    <a:gd name="connsiteX77" fmla="*/ 864394 w 1495425"/>
                    <a:gd name="connsiteY77" fmla="*/ 1419225 h 1983581"/>
                    <a:gd name="connsiteX78" fmla="*/ 804862 w 1495425"/>
                    <a:gd name="connsiteY78" fmla="*/ 1400175 h 1983581"/>
                    <a:gd name="connsiteX79" fmla="*/ 788194 w 1495425"/>
                    <a:gd name="connsiteY79" fmla="*/ 1371600 h 1983581"/>
                    <a:gd name="connsiteX80" fmla="*/ 759619 w 1495425"/>
                    <a:gd name="connsiteY80" fmla="*/ 1373981 h 1983581"/>
                    <a:gd name="connsiteX81" fmla="*/ 745331 w 1495425"/>
                    <a:gd name="connsiteY81" fmla="*/ 1393031 h 1983581"/>
                    <a:gd name="connsiteX82" fmla="*/ 738187 w 1495425"/>
                    <a:gd name="connsiteY82" fmla="*/ 1395412 h 1983581"/>
                    <a:gd name="connsiteX83" fmla="*/ 731044 w 1495425"/>
                    <a:gd name="connsiteY83" fmla="*/ 1397793 h 1983581"/>
                    <a:gd name="connsiteX84" fmla="*/ 645319 w 1495425"/>
                    <a:gd name="connsiteY84" fmla="*/ 1378743 h 1983581"/>
                    <a:gd name="connsiteX85" fmla="*/ 619125 w 1495425"/>
                    <a:gd name="connsiteY85" fmla="*/ 1307306 h 1983581"/>
                    <a:gd name="connsiteX86" fmla="*/ 626269 w 1495425"/>
                    <a:gd name="connsiteY86" fmla="*/ 1276350 h 1983581"/>
                    <a:gd name="connsiteX87" fmla="*/ 585787 w 1495425"/>
                    <a:gd name="connsiteY87" fmla="*/ 1262062 h 1983581"/>
                    <a:gd name="connsiteX88" fmla="*/ 571500 w 1495425"/>
                    <a:gd name="connsiteY88" fmla="*/ 1323975 h 1983581"/>
                    <a:gd name="connsiteX89" fmla="*/ 535781 w 1495425"/>
                    <a:gd name="connsiteY89" fmla="*/ 1435893 h 1983581"/>
                    <a:gd name="connsiteX90" fmla="*/ 473869 w 1495425"/>
                    <a:gd name="connsiteY90" fmla="*/ 1500187 h 1983581"/>
                    <a:gd name="connsiteX91" fmla="*/ 402431 w 1495425"/>
                    <a:gd name="connsiteY91" fmla="*/ 1538287 h 1983581"/>
                    <a:gd name="connsiteX92" fmla="*/ 328612 w 1495425"/>
                    <a:gd name="connsiteY92" fmla="*/ 1557337 h 1983581"/>
                    <a:gd name="connsiteX93" fmla="*/ 302419 w 1495425"/>
                    <a:gd name="connsiteY93" fmla="*/ 1557337 h 1983581"/>
                    <a:gd name="connsiteX94" fmla="*/ 266700 w 1495425"/>
                    <a:gd name="connsiteY94" fmla="*/ 1497806 h 1983581"/>
                    <a:gd name="connsiteX95" fmla="*/ 257175 w 1495425"/>
                    <a:gd name="connsiteY95" fmla="*/ 1524000 h 1983581"/>
                    <a:gd name="connsiteX96" fmla="*/ 252412 w 1495425"/>
                    <a:gd name="connsiteY96" fmla="*/ 1595437 h 1983581"/>
                    <a:gd name="connsiteX97" fmla="*/ 188119 w 1495425"/>
                    <a:gd name="connsiteY97" fmla="*/ 1607343 h 1983581"/>
                    <a:gd name="connsiteX98" fmla="*/ 128587 w 1495425"/>
                    <a:gd name="connsiteY98" fmla="*/ 1647825 h 1983581"/>
                    <a:gd name="connsiteX99" fmla="*/ 114300 w 1495425"/>
                    <a:gd name="connsiteY99" fmla="*/ 1631156 h 1983581"/>
                    <a:gd name="connsiteX100" fmla="*/ 88106 w 1495425"/>
                    <a:gd name="connsiteY100" fmla="*/ 1597818 h 1983581"/>
                    <a:gd name="connsiteX101" fmla="*/ 57150 w 1495425"/>
                    <a:gd name="connsiteY101" fmla="*/ 1595437 h 1983581"/>
                    <a:gd name="connsiteX102" fmla="*/ 50006 w 1495425"/>
                    <a:gd name="connsiteY102" fmla="*/ 1550193 h 1983581"/>
                    <a:gd name="connsiteX103" fmla="*/ 28575 w 1495425"/>
                    <a:gd name="connsiteY103" fmla="*/ 1524000 h 1983581"/>
                    <a:gd name="connsiteX104" fmla="*/ 97631 w 1495425"/>
                    <a:gd name="connsiteY104" fmla="*/ 1502568 h 1983581"/>
                    <a:gd name="connsiteX105" fmla="*/ 78581 w 1495425"/>
                    <a:gd name="connsiteY105" fmla="*/ 1304925 h 1983581"/>
                    <a:gd name="connsiteX106" fmla="*/ 21431 w 1495425"/>
                    <a:gd name="connsiteY106" fmla="*/ 1343025 h 1983581"/>
                    <a:gd name="connsiteX107" fmla="*/ 40481 w 1495425"/>
                    <a:gd name="connsiteY107" fmla="*/ 1269206 h 1983581"/>
                    <a:gd name="connsiteX108" fmla="*/ 0 w 1495425"/>
                    <a:gd name="connsiteY108" fmla="*/ 1200150 h 1983581"/>
                    <a:gd name="connsiteX109" fmla="*/ 88106 w 1495425"/>
                    <a:gd name="connsiteY109" fmla="*/ 1128712 h 1983581"/>
                    <a:gd name="connsiteX110" fmla="*/ 114300 w 1495425"/>
                    <a:gd name="connsiteY110" fmla="*/ 1071562 h 1983581"/>
                    <a:gd name="connsiteX111" fmla="*/ 97631 w 1495425"/>
                    <a:gd name="connsiteY111" fmla="*/ 1028700 h 1983581"/>
                    <a:gd name="connsiteX112" fmla="*/ 147637 w 1495425"/>
                    <a:gd name="connsiteY112" fmla="*/ 1019175 h 1983581"/>
                    <a:gd name="connsiteX113" fmla="*/ 164306 w 1495425"/>
                    <a:gd name="connsiteY113" fmla="*/ 966787 h 1983581"/>
                    <a:gd name="connsiteX114" fmla="*/ 226219 w 1495425"/>
                    <a:gd name="connsiteY114" fmla="*/ 902493 h 1983581"/>
                    <a:gd name="connsiteX115" fmla="*/ 264319 w 1495425"/>
                    <a:gd name="connsiteY115" fmla="*/ 926306 h 1983581"/>
                    <a:gd name="connsiteX116" fmla="*/ 311944 w 1495425"/>
                    <a:gd name="connsiteY116" fmla="*/ 840581 h 1983581"/>
                    <a:gd name="connsiteX117" fmla="*/ 373856 w 1495425"/>
                    <a:gd name="connsiteY117" fmla="*/ 776287 h 1983581"/>
                    <a:gd name="connsiteX118" fmla="*/ 338137 w 1495425"/>
                    <a:gd name="connsiteY118" fmla="*/ 738187 h 1983581"/>
                    <a:gd name="connsiteX119" fmla="*/ 290512 w 1495425"/>
                    <a:gd name="connsiteY119" fmla="*/ 704850 h 1983581"/>
                    <a:gd name="connsiteX120" fmla="*/ 266700 w 1495425"/>
                    <a:gd name="connsiteY120" fmla="*/ 750093 h 1983581"/>
                    <a:gd name="connsiteX121" fmla="*/ 245269 w 1495425"/>
                    <a:gd name="connsiteY121" fmla="*/ 738187 h 1983581"/>
                    <a:gd name="connsiteX122" fmla="*/ 250031 w 1495425"/>
                    <a:gd name="connsiteY122" fmla="*/ 673893 h 1983581"/>
                    <a:gd name="connsiteX123" fmla="*/ 190500 w 1495425"/>
                    <a:gd name="connsiteY123" fmla="*/ 671512 h 1983581"/>
                    <a:gd name="connsiteX124" fmla="*/ 164306 w 1495425"/>
                    <a:gd name="connsiteY124" fmla="*/ 700087 h 1983581"/>
                    <a:gd name="connsiteX125" fmla="*/ 157162 w 1495425"/>
                    <a:gd name="connsiteY125" fmla="*/ 709612 h 1983581"/>
                    <a:gd name="connsiteX126" fmla="*/ 152400 w 1495425"/>
                    <a:gd name="connsiteY126" fmla="*/ 733425 h 1983581"/>
                    <a:gd name="connsiteX127" fmla="*/ 119062 w 1495425"/>
                    <a:gd name="connsiteY127" fmla="*/ 621506 h 1983581"/>
                    <a:gd name="connsiteX128" fmla="*/ 100012 w 1495425"/>
                    <a:gd name="connsiteY128" fmla="*/ 600075 h 1983581"/>
                    <a:gd name="connsiteX129" fmla="*/ 100012 w 1495425"/>
                    <a:gd name="connsiteY129" fmla="*/ 500062 h 1983581"/>
                    <a:gd name="connsiteX130" fmla="*/ 64294 w 1495425"/>
                    <a:gd name="connsiteY130" fmla="*/ 457200 h 1983581"/>
                    <a:gd name="connsiteX131" fmla="*/ 176212 w 1495425"/>
                    <a:gd name="connsiteY131" fmla="*/ 404812 h 1983581"/>
                    <a:gd name="connsiteX132" fmla="*/ 254794 w 1495425"/>
                    <a:gd name="connsiteY132" fmla="*/ 335756 h 1983581"/>
                    <a:gd name="connsiteX133" fmla="*/ 302419 w 1495425"/>
                    <a:gd name="connsiteY133" fmla="*/ 273843 h 1983581"/>
                    <a:gd name="connsiteX134" fmla="*/ 290512 w 1495425"/>
                    <a:gd name="connsiteY134" fmla="*/ 230981 h 1983581"/>
                    <a:gd name="connsiteX135" fmla="*/ 366712 w 1495425"/>
                    <a:gd name="connsiteY135" fmla="*/ 192881 h 1983581"/>
                    <a:gd name="connsiteX136" fmla="*/ 309562 w 1495425"/>
                    <a:gd name="connsiteY136" fmla="*/ 147637 h 1983581"/>
                    <a:gd name="connsiteX137" fmla="*/ 333375 w 1495425"/>
                    <a:gd name="connsiteY137" fmla="*/ 107156 h 1983581"/>
                    <a:gd name="connsiteX138" fmla="*/ 392906 w 1495425"/>
                    <a:gd name="connsiteY138" fmla="*/ 59531 h 1983581"/>
                    <a:gd name="connsiteX139" fmla="*/ 440531 w 1495425"/>
                    <a:gd name="connsiteY139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985837 w 1495425"/>
                    <a:gd name="connsiteY57" fmla="*/ 1885950 h 1983581"/>
                    <a:gd name="connsiteX58" fmla="*/ 1054894 w 1495425"/>
                    <a:gd name="connsiteY58" fmla="*/ 1788318 h 1983581"/>
                    <a:gd name="connsiteX59" fmla="*/ 1000125 w 1495425"/>
                    <a:gd name="connsiteY59" fmla="*/ 1750218 h 1983581"/>
                    <a:gd name="connsiteX60" fmla="*/ 973931 w 1495425"/>
                    <a:gd name="connsiteY60" fmla="*/ 1695450 h 1983581"/>
                    <a:gd name="connsiteX61" fmla="*/ 959644 w 1495425"/>
                    <a:gd name="connsiteY61" fmla="*/ 1588293 h 1983581"/>
                    <a:gd name="connsiteX62" fmla="*/ 983456 w 1495425"/>
                    <a:gd name="connsiteY62" fmla="*/ 1538287 h 1983581"/>
                    <a:gd name="connsiteX63" fmla="*/ 1047750 w 1495425"/>
                    <a:gd name="connsiteY63" fmla="*/ 1512093 h 1983581"/>
                    <a:gd name="connsiteX64" fmla="*/ 1007269 w 1495425"/>
                    <a:gd name="connsiteY64" fmla="*/ 1450181 h 1983581"/>
                    <a:gd name="connsiteX65" fmla="*/ 1002506 w 1495425"/>
                    <a:gd name="connsiteY65" fmla="*/ 1412081 h 1983581"/>
                    <a:gd name="connsiteX66" fmla="*/ 978694 w 1495425"/>
                    <a:gd name="connsiteY66" fmla="*/ 1466850 h 1983581"/>
                    <a:gd name="connsiteX67" fmla="*/ 962025 w 1495425"/>
                    <a:gd name="connsiteY67" fmla="*/ 1497806 h 1983581"/>
                    <a:gd name="connsiteX68" fmla="*/ 950119 w 1495425"/>
                    <a:gd name="connsiteY68" fmla="*/ 1476375 h 1983581"/>
                    <a:gd name="connsiteX69" fmla="*/ 976312 w 1495425"/>
                    <a:gd name="connsiteY69" fmla="*/ 1409700 h 1983581"/>
                    <a:gd name="connsiteX70" fmla="*/ 921544 w 1495425"/>
                    <a:gd name="connsiteY70" fmla="*/ 1433512 h 1983581"/>
                    <a:gd name="connsiteX71" fmla="*/ 907256 w 1495425"/>
                    <a:gd name="connsiteY71" fmla="*/ 1469231 h 1983581"/>
                    <a:gd name="connsiteX72" fmla="*/ 878681 w 1495425"/>
                    <a:gd name="connsiteY72" fmla="*/ 1504950 h 1983581"/>
                    <a:gd name="connsiteX73" fmla="*/ 819150 w 1495425"/>
                    <a:gd name="connsiteY73" fmla="*/ 1485900 h 1983581"/>
                    <a:gd name="connsiteX74" fmla="*/ 809625 w 1495425"/>
                    <a:gd name="connsiteY74" fmla="*/ 1450181 h 1983581"/>
                    <a:gd name="connsiteX75" fmla="*/ 892969 w 1495425"/>
                    <a:gd name="connsiteY75" fmla="*/ 1457325 h 1983581"/>
                    <a:gd name="connsiteX76" fmla="*/ 864394 w 1495425"/>
                    <a:gd name="connsiteY76" fmla="*/ 1419225 h 1983581"/>
                    <a:gd name="connsiteX77" fmla="*/ 804862 w 1495425"/>
                    <a:gd name="connsiteY77" fmla="*/ 1400175 h 1983581"/>
                    <a:gd name="connsiteX78" fmla="*/ 788194 w 1495425"/>
                    <a:gd name="connsiteY78" fmla="*/ 1371600 h 1983581"/>
                    <a:gd name="connsiteX79" fmla="*/ 759619 w 1495425"/>
                    <a:gd name="connsiteY79" fmla="*/ 1373981 h 1983581"/>
                    <a:gd name="connsiteX80" fmla="*/ 745331 w 1495425"/>
                    <a:gd name="connsiteY80" fmla="*/ 1393031 h 1983581"/>
                    <a:gd name="connsiteX81" fmla="*/ 738187 w 1495425"/>
                    <a:gd name="connsiteY81" fmla="*/ 1395412 h 1983581"/>
                    <a:gd name="connsiteX82" fmla="*/ 731044 w 1495425"/>
                    <a:gd name="connsiteY82" fmla="*/ 1397793 h 1983581"/>
                    <a:gd name="connsiteX83" fmla="*/ 645319 w 1495425"/>
                    <a:gd name="connsiteY83" fmla="*/ 1378743 h 1983581"/>
                    <a:gd name="connsiteX84" fmla="*/ 619125 w 1495425"/>
                    <a:gd name="connsiteY84" fmla="*/ 1307306 h 1983581"/>
                    <a:gd name="connsiteX85" fmla="*/ 626269 w 1495425"/>
                    <a:gd name="connsiteY85" fmla="*/ 1276350 h 1983581"/>
                    <a:gd name="connsiteX86" fmla="*/ 585787 w 1495425"/>
                    <a:gd name="connsiteY86" fmla="*/ 1262062 h 1983581"/>
                    <a:gd name="connsiteX87" fmla="*/ 571500 w 1495425"/>
                    <a:gd name="connsiteY87" fmla="*/ 1323975 h 1983581"/>
                    <a:gd name="connsiteX88" fmla="*/ 535781 w 1495425"/>
                    <a:gd name="connsiteY88" fmla="*/ 1435893 h 1983581"/>
                    <a:gd name="connsiteX89" fmla="*/ 473869 w 1495425"/>
                    <a:gd name="connsiteY89" fmla="*/ 1500187 h 1983581"/>
                    <a:gd name="connsiteX90" fmla="*/ 402431 w 1495425"/>
                    <a:gd name="connsiteY90" fmla="*/ 1538287 h 1983581"/>
                    <a:gd name="connsiteX91" fmla="*/ 328612 w 1495425"/>
                    <a:gd name="connsiteY91" fmla="*/ 1557337 h 1983581"/>
                    <a:gd name="connsiteX92" fmla="*/ 302419 w 1495425"/>
                    <a:gd name="connsiteY92" fmla="*/ 1557337 h 1983581"/>
                    <a:gd name="connsiteX93" fmla="*/ 266700 w 1495425"/>
                    <a:gd name="connsiteY93" fmla="*/ 1497806 h 1983581"/>
                    <a:gd name="connsiteX94" fmla="*/ 257175 w 1495425"/>
                    <a:gd name="connsiteY94" fmla="*/ 1524000 h 1983581"/>
                    <a:gd name="connsiteX95" fmla="*/ 252412 w 1495425"/>
                    <a:gd name="connsiteY95" fmla="*/ 1595437 h 1983581"/>
                    <a:gd name="connsiteX96" fmla="*/ 188119 w 1495425"/>
                    <a:gd name="connsiteY96" fmla="*/ 1607343 h 1983581"/>
                    <a:gd name="connsiteX97" fmla="*/ 128587 w 1495425"/>
                    <a:gd name="connsiteY97" fmla="*/ 1647825 h 1983581"/>
                    <a:gd name="connsiteX98" fmla="*/ 114300 w 1495425"/>
                    <a:gd name="connsiteY98" fmla="*/ 1631156 h 1983581"/>
                    <a:gd name="connsiteX99" fmla="*/ 88106 w 1495425"/>
                    <a:gd name="connsiteY99" fmla="*/ 1597818 h 1983581"/>
                    <a:gd name="connsiteX100" fmla="*/ 57150 w 1495425"/>
                    <a:gd name="connsiteY100" fmla="*/ 1595437 h 1983581"/>
                    <a:gd name="connsiteX101" fmla="*/ 50006 w 1495425"/>
                    <a:gd name="connsiteY101" fmla="*/ 1550193 h 1983581"/>
                    <a:gd name="connsiteX102" fmla="*/ 28575 w 1495425"/>
                    <a:gd name="connsiteY102" fmla="*/ 1524000 h 1983581"/>
                    <a:gd name="connsiteX103" fmla="*/ 97631 w 1495425"/>
                    <a:gd name="connsiteY103" fmla="*/ 1502568 h 1983581"/>
                    <a:gd name="connsiteX104" fmla="*/ 78581 w 1495425"/>
                    <a:gd name="connsiteY104" fmla="*/ 1304925 h 1983581"/>
                    <a:gd name="connsiteX105" fmla="*/ 21431 w 1495425"/>
                    <a:gd name="connsiteY105" fmla="*/ 1343025 h 1983581"/>
                    <a:gd name="connsiteX106" fmla="*/ 40481 w 1495425"/>
                    <a:gd name="connsiteY106" fmla="*/ 1269206 h 1983581"/>
                    <a:gd name="connsiteX107" fmla="*/ 0 w 1495425"/>
                    <a:gd name="connsiteY107" fmla="*/ 1200150 h 1983581"/>
                    <a:gd name="connsiteX108" fmla="*/ 88106 w 1495425"/>
                    <a:gd name="connsiteY108" fmla="*/ 1128712 h 1983581"/>
                    <a:gd name="connsiteX109" fmla="*/ 114300 w 1495425"/>
                    <a:gd name="connsiteY109" fmla="*/ 1071562 h 1983581"/>
                    <a:gd name="connsiteX110" fmla="*/ 97631 w 1495425"/>
                    <a:gd name="connsiteY110" fmla="*/ 1028700 h 1983581"/>
                    <a:gd name="connsiteX111" fmla="*/ 147637 w 1495425"/>
                    <a:gd name="connsiteY111" fmla="*/ 1019175 h 1983581"/>
                    <a:gd name="connsiteX112" fmla="*/ 164306 w 1495425"/>
                    <a:gd name="connsiteY112" fmla="*/ 966787 h 1983581"/>
                    <a:gd name="connsiteX113" fmla="*/ 226219 w 1495425"/>
                    <a:gd name="connsiteY113" fmla="*/ 902493 h 1983581"/>
                    <a:gd name="connsiteX114" fmla="*/ 264319 w 1495425"/>
                    <a:gd name="connsiteY114" fmla="*/ 926306 h 1983581"/>
                    <a:gd name="connsiteX115" fmla="*/ 311944 w 1495425"/>
                    <a:gd name="connsiteY115" fmla="*/ 840581 h 1983581"/>
                    <a:gd name="connsiteX116" fmla="*/ 373856 w 1495425"/>
                    <a:gd name="connsiteY116" fmla="*/ 776287 h 1983581"/>
                    <a:gd name="connsiteX117" fmla="*/ 338137 w 1495425"/>
                    <a:gd name="connsiteY117" fmla="*/ 738187 h 1983581"/>
                    <a:gd name="connsiteX118" fmla="*/ 290512 w 1495425"/>
                    <a:gd name="connsiteY118" fmla="*/ 704850 h 1983581"/>
                    <a:gd name="connsiteX119" fmla="*/ 266700 w 1495425"/>
                    <a:gd name="connsiteY119" fmla="*/ 750093 h 1983581"/>
                    <a:gd name="connsiteX120" fmla="*/ 245269 w 1495425"/>
                    <a:gd name="connsiteY120" fmla="*/ 738187 h 1983581"/>
                    <a:gd name="connsiteX121" fmla="*/ 250031 w 1495425"/>
                    <a:gd name="connsiteY121" fmla="*/ 673893 h 1983581"/>
                    <a:gd name="connsiteX122" fmla="*/ 190500 w 1495425"/>
                    <a:gd name="connsiteY122" fmla="*/ 671512 h 1983581"/>
                    <a:gd name="connsiteX123" fmla="*/ 164306 w 1495425"/>
                    <a:gd name="connsiteY123" fmla="*/ 700087 h 1983581"/>
                    <a:gd name="connsiteX124" fmla="*/ 157162 w 1495425"/>
                    <a:gd name="connsiteY124" fmla="*/ 709612 h 1983581"/>
                    <a:gd name="connsiteX125" fmla="*/ 152400 w 1495425"/>
                    <a:gd name="connsiteY125" fmla="*/ 733425 h 1983581"/>
                    <a:gd name="connsiteX126" fmla="*/ 119062 w 1495425"/>
                    <a:gd name="connsiteY126" fmla="*/ 621506 h 1983581"/>
                    <a:gd name="connsiteX127" fmla="*/ 100012 w 1495425"/>
                    <a:gd name="connsiteY127" fmla="*/ 600075 h 1983581"/>
                    <a:gd name="connsiteX128" fmla="*/ 100012 w 1495425"/>
                    <a:gd name="connsiteY128" fmla="*/ 500062 h 1983581"/>
                    <a:gd name="connsiteX129" fmla="*/ 64294 w 1495425"/>
                    <a:gd name="connsiteY129" fmla="*/ 457200 h 1983581"/>
                    <a:gd name="connsiteX130" fmla="*/ 176212 w 1495425"/>
                    <a:gd name="connsiteY130" fmla="*/ 404812 h 1983581"/>
                    <a:gd name="connsiteX131" fmla="*/ 254794 w 1495425"/>
                    <a:gd name="connsiteY131" fmla="*/ 335756 h 1983581"/>
                    <a:gd name="connsiteX132" fmla="*/ 302419 w 1495425"/>
                    <a:gd name="connsiteY132" fmla="*/ 273843 h 1983581"/>
                    <a:gd name="connsiteX133" fmla="*/ 290512 w 1495425"/>
                    <a:gd name="connsiteY133" fmla="*/ 230981 h 1983581"/>
                    <a:gd name="connsiteX134" fmla="*/ 366712 w 1495425"/>
                    <a:gd name="connsiteY134" fmla="*/ 192881 h 1983581"/>
                    <a:gd name="connsiteX135" fmla="*/ 309562 w 1495425"/>
                    <a:gd name="connsiteY135" fmla="*/ 147637 h 1983581"/>
                    <a:gd name="connsiteX136" fmla="*/ 333375 w 1495425"/>
                    <a:gd name="connsiteY136" fmla="*/ 107156 h 1983581"/>
                    <a:gd name="connsiteX137" fmla="*/ 392906 w 1495425"/>
                    <a:gd name="connsiteY137" fmla="*/ 59531 h 1983581"/>
                    <a:gd name="connsiteX138" fmla="*/ 440531 w 1495425"/>
                    <a:gd name="connsiteY138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988219 w 1495425"/>
                    <a:gd name="connsiteY56" fmla="*/ 1924050 h 1983581"/>
                    <a:gd name="connsiteX57" fmla="*/ 1054894 w 1495425"/>
                    <a:gd name="connsiteY57" fmla="*/ 1788318 h 1983581"/>
                    <a:gd name="connsiteX58" fmla="*/ 1000125 w 1495425"/>
                    <a:gd name="connsiteY58" fmla="*/ 1750218 h 1983581"/>
                    <a:gd name="connsiteX59" fmla="*/ 973931 w 1495425"/>
                    <a:gd name="connsiteY59" fmla="*/ 1695450 h 1983581"/>
                    <a:gd name="connsiteX60" fmla="*/ 959644 w 1495425"/>
                    <a:gd name="connsiteY60" fmla="*/ 1588293 h 1983581"/>
                    <a:gd name="connsiteX61" fmla="*/ 983456 w 1495425"/>
                    <a:gd name="connsiteY61" fmla="*/ 1538287 h 1983581"/>
                    <a:gd name="connsiteX62" fmla="*/ 1047750 w 1495425"/>
                    <a:gd name="connsiteY62" fmla="*/ 1512093 h 1983581"/>
                    <a:gd name="connsiteX63" fmla="*/ 1007269 w 1495425"/>
                    <a:gd name="connsiteY63" fmla="*/ 1450181 h 1983581"/>
                    <a:gd name="connsiteX64" fmla="*/ 1002506 w 1495425"/>
                    <a:gd name="connsiteY64" fmla="*/ 1412081 h 1983581"/>
                    <a:gd name="connsiteX65" fmla="*/ 978694 w 1495425"/>
                    <a:gd name="connsiteY65" fmla="*/ 1466850 h 1983581"/>
                    <a:gd name="connsiteX66" fmla="*/ 962025 w 1495425"/>
                    <a:gd name="connsiteY66" fmla="*/ 1497806 h 1983581"/>
                    <a:gd name="connsiteX67" fmla="*/ 950119 w 1495425"/>
                    <a:gd name="connsiteY67" fmla="*/ 1476375 h 1983581"/>
                    <a:gd name="connsiteX68" fmla="*/ 976312 w 1495425"/>
                    <a:gd name="connsiteY68" fmla="*/ 1409700 h 1983581"/>
                    <a:gd name="connsiteX69" fmla="*/ 921544 w 1495425"/>
                    <a:gd name="connsiteY69" fmla="*/ 1433512 h 1983581"/>
                    <a:gd name="connsiteX70" fmla="*/ 907256 w 1495425"/>
                    <a:gd name="connsiteY70" fmla="*/ 1469231 h 1983581"/>
                    <a:gd name="connsiteX71" fmla="*/ 878681 w 1495425"/>
                    <a:gd name="connsiteY71" fmla="*/ 1504950 h 1983581"/>
                    <a:gd name="connsiteX72" fmla="*/ 819150 w 1495425"/>
                    <a:gd name="connsiteY72" fmla="*/ 1485900 h 1983581"/>
                    <a:gd name="connsiteX73" fmla="*/ 809625 w 1495425"/>
                    <a:gd name="connsiteY73" fmla="*/ 1450181 h 1983581"/>
                    <a:gd name="connsiteX74" fmla="*/ 892969 w 1495425"/>
                    <a:gd name="connsiteY74" fmla="*/ 1457325 h 1983581"/>
                    <a:gd name="connsiteX75" fmla="*/ 864394 w 1495425"/>
                    <a:gd name="connsiteY75" fmla="*/ 1419225 h 1983581"/>
                    <a:gd name="connsiteX76" fmla="*/ 804862 w 1495425"/>
                    <a:gd name="connsiteY76" fmla="*/ 1400175 h 1983581"/>
                    <a:gd name="connsiteX77" fmla="*/ 788194 w 1495425"/>
                    <a:gd name="connsiteY77" fmla="*/ 1371600 h 1983581"/>
                    <a:gd name="connsiteX78" fmla="*/ 759619 w 1495425"/>
                    <a:gd name="connsiteY78" fmla="*/ 1373981 h 1983581"/>
                    <a:gd name="connsiteX79" fmla="*/ 745331 w 1495425"/>
                    <a:gd name="connsiteY79" fmla="*/ 1393031 h 1983581"/>
                    <a:gd name="connsiteX80" fmla="*/ 738187 w 1495425"/>
                    <a:gd name="connsiteY80" fmla="*/ 1395412 h 1983581"/>
                    <a:gd name="connsiteX81" fmla="*/ 731044 w 1495425"/>
                    <a:gd name="connsiteY81" fmla="*/ 1397793 h 1983581"/>
                    <a:gd name="connsiteX82" fmla="*/ 645319 w 1495425"/>
                    <a:gd name="connsiteY82" fmla="*/ 1378743 h 1983581"/>
                    <a:gd name="connsiteX83" fmla="*/ 619125 w 1495425"/>
                    <a:gd name="connsiteY83" fmla="*/ 1307306 h 1983581"/>
                    <a:gd name="connsiteX84" fmla="*/ 626269 w 1495425"/>
                    <a:gd name="connsiteY84" fmla="*/ 1276350 h 1983581"/>
                    <a:gd name="connsiteX85" fmla="*/ 585787 w 1495425"/>
                    <a:gd name="connsiteY85" fmla="*/ 1262062 h 1983581"/>
                    <a:gd name="connsiteX86" fmla="*/ 571500 w 1495425"/>
                    <a:gd name="connsiteY86" fmla="*/ 1323975 h 1983581"/>
                    <a:gd name="connsiteX87" fmla="*/ 535781 w 1495425"/>
                    <a:gd name="connsiteY87" fmla="*/ 1435893 h 1983581"/>
                    <a:gd name="connsiteX88" fmla="*/ 473869 w 1495425"/>
                    <a:gd name="connsiteY88" fmla="*/ 1500187 h 1983581"/>
                    <a:gd name="connsiteX89" fmla="*/ 402431 w 1495425"/>
                    <a:gd name="connsiteY89" fmla="*/ 1538287 h 1983581"/>
                    <a:gd name="connsiteX90" fmla="*/ 328612 w 1495425"/>
                    <a:gd name="connsiteY90" fmla="*/ 1557337 h 1983581"/>
                    <a:gd name="connsiteX91" fmla="*/ 302419 w 1495425"/>
                    <a:gd name="connsiteY91" fmla="*/ 1557337 h 1983581"/>
                    <a:gd name="connsiteX92" fmla="*/ 266700 w 1495425"/>
                    <a:gd name="connsiteY92" fmla="*/ 1497806 h 1983581"/>
                    <a:gd name="connsiteX93" fmla="*/ 257175 w 1495425"/>
                    <a:gd name="connsiteY93" fmla="*/ 1524000 h 1983581"/>
                    <a:gd name="connsiteX94" fmla="*/ 252412 w 1495425"/>
                    <a:gd name="connsiteY94" fmla="*/ 1595437 h 1983581"/>
                    <a:gd name="connsiteX95" fmla="*/ 188119 w 1495425"/>
                    <a:gd name="connsiteY95" fmla="*/ 1607343 h 1983581"/>
                    <a:gd name="connsiteX96" fmla="*/ 128587 w 1495425"/>
                    <a:gd name="connsiteY96" fmla="*/ 1647825 h 1983581"/>
                    <a:gd name="connsiteX97" fmla="*/ 114300 w 1495425"/>
                    <a:gd name="connsiteY97" fmla="*/ 1631156 h 1983581"/>
                    <a:gd name="connsiteX98" fmla="*/ 88106 w 1495425"/>
                    <a:gd name="connsiteY98" fmla="*/ 1597818 h 1983581"/>
                    <a:gd name="connsiteX99" fmla="*/ 57150 w 1495425"/>
                    <a:gd name="connsiteY99" fmla="*/ 1595437 h 1983581"/>
                    <a:gd name="connsiteX100" fmla="*/ 50006 w 1495425"/>
                    <a:gd name="connsiteY100" fmla="*/ 1550193 h 1983581"/>
                    <a:gd name="connsiteX101" fmla="*/ 28575 w 1495425"/>
                    <a:gd name="connsiteY101" fmla="*/ 1524000 h 1983581"/>
                    <a:gd name="connsiteX102" fmla="*/ 97631 w 1495425"/>
                    <a:gd name="connsiteY102" fmla="*/ 1502568 h 1983581"/>
                    <a:gd name="connsiteX103" fmla="*/ 78581 w 1495425"/>
                    <a:gd name="connsiteY103" fmla="*/ 1304925 h 1983581"/>
                    <a:gd name="connsiteX104" fmla="*/ 21431 w 1495425"/>
                    <a:gd name="connsiteY104" fmla="*/ 1343025 h 1983581"/>
                    <a:gd name="connsiteX105" fmla="*/ 40481 w 1495425"/>
                    <a:gd name="connsiteY105" fmla="*/ 1269206 h 1983581"/>
                    <a:gd name="connsiteX106" fmla="*/ 0 w 1495425"/>
                    <a:gd name="connsiteY106" fmla="*/ 1200150 h 1983581"/>
                    <a:gd name="connsiteX107" fmla="*/ 88106 w 1495425"/>
                    <a:gd name="connsiteY107" fmla="*/ 1128712 h 1983581"/>
                    <a:gd name="connsiteX108" fmla="*/ 114300 w 1495425"/>
                    <a:gd name="connsiteY108" fmla="*/ 1071562 h 1983581"/>
                    <a:gd name="connsiteX109" fmla="*/ 97631 w 1495425"/>
                    <a:gd name="connsiteY109" fmla="*/ 1028700 h 1983581"/>
                    <a:gd name="connsiteX110" fmla="*/ 147637 w 1495425"/>
                    <a:gd name="connsiteY110" fmla="*/ 1019175 h 1983581"/>
                    <a:gd name="connsiteX111" fmla="*/ 164306 w 1495425"/>
                    <a:gd name="connsiteY111" fmla="*/ 966787 h 1983581"/>
                    <a:gd name="connsiteX112" fmla="*/ 226219 w 1495425"/>
                    <a:gd name="connsiteY112" fmla="*/ 902493 h 1983581"/>
                    <a:gd name="connsiteX113" fmla="*/ 264319 w 1495425"/>
                    <a:gd name="connsiteY113" fmla="*/ 926306 h 1983581"/>
                    <a:gd name="connsiteX114" fmla="*/ 311944 w 1495425"/>
                    <a:gd name="connsiteY114" fmla="*/ 840581 h 1983581"/>
                    <a:gd name="connsiteX115" fmla="*/ 373856 w 1495425"/>
                    <a:gd name="connsiteY115" fmla="*/ 776287 h 1983581"/>
                    <a:gd name="connsiteX116" fmla="*/ 338137 w 1495425"/>
                    <a:gd name="connsiteY116" fmla="*/ 738187 h 1983581"/>
                    <a:gd name="connsiteX117" fmla="*/ 290512 w 1495425"/>
                    <a:gd name="connsiteY117" fmla="*/ 704850 h 1983581"/>
                    <a:gd name="connsiteX118" fmla="*/ 266700 w 1495425"/>
                    <a:gd name="connsiteY118" fmla="*/ 750093 h 1983581"/>
                    <a:gd name="connsiteX119" fmla="*/ 245269 w 1495425"/>
                    <a:gd name="connsiteY119" fmla="*/ 738187 h 1983581"/>
                    <a:gd name="connsiteX120" fmla="*/ 250031 w 1495425"/>
                    <a:gd name="connsiteY120" fmla="*/ 673893 h 1983581"/>
                    <a:gd name="connsiteX121" fmla="*/ 190500 w 1495425"/>
                    <a:gd name="connsiteY121" fmla="*/ 671512 h 1983581"/>
                    <a:gd name="connsiteX122" fmla="*/ 164306 w 1495425"/>
                    <a:gd name="connsiteY122" fmla="*/ 700087 h 1983581"/>
                    <a:gd name="connsiteX123" fmla="*/ 157162 w 1495425"/>
                    <a:gd name="connsiteY123" fmla="*/ 709612 h 1983581"/>
                    <a:gd name="connsiteX124" fmla="*/ 152400 w 1495425"/>
                    <a:gd name="connsiteY124" fmla="*/ 733425 h 1983581"/>
                    <a:gd name="connsiteX125" fmla="*/ 119062 w 1495425"/>
                    <a:gd name="connsiteY125" fmla="*/ 621506 h 1983581"/>
                    <a:gd name="connsiteX126" fmla="*/ 100012 w 1495425"/>
                    <a:gd name="connsiteY126" fmla="*/ 600075 h 1983581"/>
                    <a:gd name="connsiteX127" fmla="*/ 100012 w 1495425"/>
                    <a:gd name="connsiteY127" fmla="*/ 500062 h 1983581"/>
                    <a:gd name="connsiteX128" fmla="*/ 64294 w 1495425"/>
                    <a:gd name="connsiteY128" fmla="*/ 457200 h 1983581"/>
                    <a:gd name="connsiteX129" fmla="*/ 176212 w 1495425"/>
                    <a:gd name="connsiteY129" fmla="*/ 404812 h 1983581"/>
                    <a:gd name="connsiteX130" fmla="*/ 254794 w 1495425"/>
                    <a:gd name="connsiteY130" fmla="*/ 335756 h 1983581"/>
                    <a:gd name="connsiteX131" fmla="*/ 302419 w 1495425"/>
                    <a:gd name="connsiteY131" fmla="*/ 273843 h 1983581"/>
                    <a:gd name="connsiteX132" fmla="*/ 290512 w 1495425"/>
                    <a:gd name="connsiteY132" fmla="*/ 230981 h 1983581"/>
                    <a:gd name="connsiteX133" fmla="*/ 366712 w 1495425"/>
                    <a:gd name="connsiteY133" fmla="*/ 192881 h 1983581"/>
                    <a:gd name="connsiteX134" fmla="*/ 309562 w 1495425"/>
                    <a:gd name="connsiteY134" fmla="*/ 147637 h 1983581"/>
                    <a:gd name="connsiteX135" fmla="*/ 333375 w 1495425"/>
                    <a:gd name="connsiteY135" fmla="*/ 107156 h 1983581"/>
                    <a:gd name="connsiteX136" fmla="*/ 392906 w 1495425"/>
                    <a:gd name="connsiteY136" fmla="*/ 59531 h 1983581"/>
                    <a:gd name="connsiteX137" fmla="*/ 440531 w 1495425"/>
                    <a:gd name="connsiteY137" fmla="*/ 0 h 1983581"/>
                    <a:gd name="connsiteX0" fmla="*/ 440531 w 1495425"/>
                    <a:gd name="connsiteY0" fmla="*/ 0 h 1983581"/>
                    <a:gd name="connsiteX1" fmla="*/ 519112 w 1495425"/>
                    <a:gd name="connsiteY1" fmla="*/ 26193 h 1983581"/>
                    <a:gd name="connsiteX2" fmla="*/ 521494 w 1495425"/>
                    <a:gd name="connsiteY2" fmla="*/ 47625 h 1983581"/>
                    <a:gd name="connsiteX3" fmla="*/ 521494 w 1495425"/>
                    <a:gd name="connsiteY3" fmla="*/ 78581 h 1983581"/>
                    <a:gd name="connsiteX4" fmla="*/ 559594 w 1495425"/>
                    <a:gd name="connsiteY4" fmla="*/ 104775 h 1983581"/>
                    <a:gd name="connsiteX5" fmla="*/ 600075 w 1495425"/>
                    <a:gd name="connsiteY5" fmla="*/ 188118 h 1983581"/>
                    <a:gd name="connsiteX6" fmla="*/ 602456 w 1495425"/>
                    <a:gd name="connsiteY6" fmla="*/ 211931 h 1983581"/>
                    <a:gd name="connsiteX7" fmla="*/ 607219 w 1495425"/>
                    <a:gd name="connsiteY7" fmla="*/ 226218 h 1983581"/>
                    <a:gd name="connsiteX8" fmla="*/ 604837 w 1495425"/>
                    <a:gd name="connsiteY8" fmla="*/ 283368 h 1983581"/>
                    <a:gd name="connsiteX9" fmla="*/ 681037 w 1495425"/>
                    <a:gd name="connsiteY9" fmla="*/ 276225 h 1983581"/>
                    <a:gd name="connsiteX10" fmla="*/ 671512 w 1495425"/>
                    <a:gd name="connsiteY10" fmla="*/ 376237 h 1983581"/>
                    <a:gd name="connsiteX11" fmla="*/ 759619 w 1495425"/>
                    <a:gd name="connsiteY11" fmla="*/ 466725 h 1983581"/>
                    <a:gd name="connsiteX12" fmla="*/ 807244 w 1495425"/>
                    <a:gd name="connsiteY12" fmla="*/ 514350 h 1983581"/>
                    <a:gd name="connsiteX13" fmla="*/ 957262 w 1495425"/>
                    <a:gd name="connsiteY13" fmla="*/ 547687 h 1983581"/>
                    <a:gd name="connsiteX14" fmla="*/ 1019175 w 1495425"/>
                    <a:gd name="connsiteY14" fmla="*/ 526256 h 1983581"/>
                    <a:gd name="connsiteX15" fmla="*/ 1040606 w 1495425"/>
                    <a:gd name="connsiteY15" fmla="*/ 528637 h 1983581"/>
                    <a:gd name="connsiteX16" fmla="*/ 1109662 w 1495425"/>
                    <a:gd name="connsiteY16" fmla="*/ 557212 h 1983581"/>
                    <a:gd name="connsiteX17" fmla="*/ 1107281 w 1495425"/>
                    <a:gd name="connsiteY17" fmla="*/ 609600 h 1983581"/>
                    <a:gd name="connsiteX18" fmla="*/ 1145381 w 1495425"/>
                    <a:gd name="connsiteY18" fmla="*/ 621506 h 1983581"/>
                    <a:gd name="connsiteX19" fmla="*/ 1181100 w 1495425"/>
                    <a:gd name="connsiteY19" fmla="*/ 564356 h 1983581"/>
                    <a:gd name="connsiteX20" fmla="*/ 1343025 w 1495425"/>
                    <a:gd name="connsiteY20" fmla="*/ 626268 h 1983581"/>
                    <a:gd name="connsiteX21" fmla="*/ 1343025 w 1495425"/>
                    <a:gd name="connsiteY21" fmla="*/ 664368 h 1983581"/>
                    <a:gd name="connsiteX22" fmla="*/ 1385887 w 1495425"/>
                    <a:gd name="connsiteY22" fmla="*/ 697706 h 1983581"/>
                    <a:gd name="connsiteX23" fmla="*/ 1307306 w 1495425"/>
                    <a:gd name="connsiteY23" fmla="*/ 835818 h 1983581"/>
                    <a:gd name="connsiteX24" fmla="*/ 1304925 w 1495425"/>
                    <a:gd name="connsiteY24" fmla="*/ 969168 h 1983581"/>
                    <a:gd name="connsiteX25" fmla="*/ 1381125 w 1495425"/>
                    <a:gd name="connsiteY25" fmla="*/ 969168 h 1983581"/>
                    <a:gd name="connsiteX26" fmla="*/ 1433512 w 1495425"/>
                    <a:gd name="connsiteY26" fmla="*/ 931068 h 1983581"/>
                    <a:gd name="connsiteX27" fmla="*/ 1438275 w 1495425"/>
                    <a:gd name="connsiteY27" fmla="*/ 981075 h 1983581"/>
                    <a:gd name="connsiteX28" fmla="*/ 1495425 w 1495425"/>
                    <a:gd name="connsiteY28" fmla="*/ 1000125 h 1983581"/>
                    <a:gd name="connsiteX29" fmla="*/ 1466850 w 1495425"/>
                    <a:gd name="connsiteY29" fmla="*/ 1073943 h 1983581"/>
                    <a:gd name="connsiteX30" fmla="*/ 1454944 w 1495425"/>
                    <a:gd name="connsiteY30" fmla="*/ 1088231 h 1983581"/>
                    <a:gd name="connsiteX31" fmla="*/ 1416844 w 1495425"/>
                    <a:gd name="connsiteY31" fmla="*/ 1069181 h 1983581"/>
                    <a:gd name="connsiteX32" fmla="*/ 1378744 w 1495425"/>
                    <a:gd name="connsiteY32" fmla="*/ 1045368 h 1983581"/>
                    <a:gd name="connsiteX33" fmla="*/ 1395412 w 1495425"/>
                    <a:gd name="connsiteY33" fmla="*/ 1076325 h 1983581"/>
                    <a:gd name="connsiteX34" fmla="*/ 1416844 w 1495425"/>
                    <a:gd name="connsiteY34" fmla="*/ 1114425 h 1983581"/>
                    <a:gd name="connsiteX35" fmla="*/ 1454944 w 1495425"/>
                    <a:gd name="connsiteY35" fmla="*/ 1219200 h 1983581"/>
                    <a:gd name="connsiteX36" fmla="*/ 1404937 w 1495425"/>
                    <a:gd name="connsiteY36" fmla="*/ 1238250 h 1983581"/>
                    <a:gd name="connsiteX37" fmla="*/ 1364456 w 1495425"/>
                    <a:gd name="connsiteY37" fmla="*/ 1304925 h 1983581"/>
                    <a:gd name="connsiteX38" fmla="*/ 1302544 w 1495425"/>
                    <a:gd name="connsiteY38" fmla="*/ 1304925 h 1983581"/>
                    <a:gd name="connsiteX39" fmla="*/ 1297781 w 1495425"/>
                    <a:gd name="connsiteY39" fmla="*/ 1328737 h 1983581"/>
                    <a:gd name="connsiteX40" fmla="*/ 1343025 w 1495425"/>
                    <a:gd name="connsiteY40" fmla="*/ 1357312 h 1983581"/>
                    <a:gd name="connsiteX41" fmla="*/ 1297781 w 1495425"/>
                    <a:gd name="connsiteY41" fmla="*/ 1423987 h 1983581"/>
                    <a:gd name="connsiteX42" fmla="*/ 1307306 w 1495425"/>
                    <a:gd name="connsiteY42" fmla="*/ 1473993 h 1983581"/>
                    <a:gd name="connsiteX43" fmla="*/ 1271587 w 1495425"/>
                    <a:gd name="connsiteY43" fmla="*/ 1538287 h 1983581"/>
                    <a:gd name="connsiteX44" fmla="*/ 1300162 w 1495425"/>
                    <a:gd name="connsiteY44" fmla="*/ 1585912 h 1983581"/>
                    <a:gd name="connsiteX45" fmla="*/ 1226344 w 1495425"/>
                    <a:gd name="connsiteY45" fmla="*/ 1595437 h 1983581"/>
                    <a:gd name="connsiteX46" fmla="*/ 1247775 w 1495425"/>
                    <a:gd name="connsiteY46" fmla="*/ 1628775 h 1983581"/>
                    <a:gd name="connsiteX47" fmla="*/ 1195387 w 1495425"/>
                    <a:gd name="connsiteY47" fmla="*/ 1666875 h 1983581"/>
                    <a:gd name="connsiteX48" fmla="*/ 1162050 w 1495425"/>
                    <a:gd name="connsiteY48" fmla="*/ 1683543 h 1983581"/>
                    <a:gd name="connsiteX49" fmla="*/ 1121569 w 1495425"/>
                    <a:gd name="connsiteY49" fmla="*/ 1707356 h 1983581"/>
                    <a:gd name="connsiteX50" fmla="*/ 1081087 w 1495425"/>
                    <a:gd name="connsiteY50" fmla="*/ 1774031 h 1983581"/>
                    <a:gd name="connsiteX51" fmla="*/ 1054894 w 1495425"/>
                    <a:gd name="connsiteY51" fmla="*/ 1819275 h 1983581"/>
                    <a:gd name="connsiteX52" fmla="*/ 1066800 w 1495425"/>
                    <a:gd name="connsiteY52" fmla="*/ 1876425 h 1983581"/>
                    <a:gd name="connsiteX53" fmla="*/ 1064419 w 1495425"/>
                    <a:gd name="connsiteY53" fmla="*/ 1938337 h 1983581"/>
                    <a:gd name="connsiteX54" fmla="*/ 1071562 w 1495425"/>
                    <a:gd name="connsiteY54" fmla="*/ 1983581 h 1983581"/>
                    <a:gd name="connsiteX55" fmla="*/ 1004887 w 1495425"/>
                    <a:gd name="connsiteY55" fmla="*/ 1952625 h 1983581"/>
                    <a:gd name="connsiteX56" fmla="*/ 1054894 w 1495425"/>
                    <a:gd name="connsiteY56" fmla="*/ 1788318 h 1983581"/>
                    <a:gd name="connsiteX57" fmla="*/ 1000125 w 1495425"/>
                    <a:gd name="connsiteY57" fmla="*/ 1750218 h 1983581"/>
                    <a:gd name="connsiteX58" fmla="*/ 973931 w 1495425"/>
                    <a:gd name="connsiteY58" fmla="*/ 1695450 h 1983581"/>
                    <a:gd name="connsiteX59" fmla="*/ 959644 w 1495425"/>
                    <a:gd name="connsiteY59" fmla="*/ 1588293 h 1983581"/>
                    <a:gd name="connsiteX60" fmla="*/ 983456 w 1495425"/>
                    <a:gd name="connsiteY60" fmla="*/ 1538287 h 1983581"/>
                    <a:gd name="connsiteX61" fmla="*/ 1047750 w 1495425"/>
                    <a:gd name="connsiteY61" fmla="*/ 1512093 h 1983581"/>
                    <a:gd name="connsiteX62" fmla="*/ 1007269 w 1495425"/>
                    <a:gd name="connsiteY62" fmla="*/ 1450181 h 1983581"/>
                    <a:gd name="connsiteX63" fmla="*/ 1002506 w 1495425"/>
                    <a:gd name="connsiteY63" fmla="*/ 1412081 h 1983581"/>
                    <a:gd name="connsiteX64" fmla="*/ 978694 w 1495425"/>
                    <a:gd name="connsiteY64" fmla="*/ 1466850 h 1983581"/>
                    <a:gd name="connsiteX65" fmla="*/ 962025 w 1495425"/>
                    <a:gd name="connsiteY65" fmla="*/ 1497806 h 1983581"/>
                    <a:gd name="connsiteX66" fmla="*/ 950119 w 1495425"/>
                    <a:gd name="connsiteY66" fmla="*/ 1476375 h 1983581"/>
                    <a:gd name="connsiteX67" fmla="*/ 976312 w 1495425"/>
                    <a:gd name="connsiteY67" fmla="*/ 1409700 h 1983581"/>
                    <a:gd name="connsiteX68" fmla="*/ 921544 w 1495425"/>
                    <a:gd name="connsiteY68" fmla="*/ 1433512 h 1983581"/>
                    <a:gd name="connsiteX69" fmla="*/ 907256 w 1495425"/>
                    <a:gd name="connsiteY69" fmla="*/ 1469231 h 1983581"/>
                    <a:gd name="connsiteX70" fmla="*/ 878681 w 1495425"/>
                    <a:gd name="connsiteY70" fmla="*/ 1504950 h 1983581"/>
                    <a:gd name="connsiteX71" fmla="*/ 819150 w 1495425"/>
                    <a:gd name="connsiteY71" fmla="*/ 1485900 h 1983581"/>
                    <a:gd name="connsiteX72" fmla="*/ 809625 w 1495425"/>
                    <a:gd name="connsiteY72" fmla="*/ 1450181 h 1983581"/>
                    <a:gd name="connsiteX73" fmla="*/ 892969 w 1495425"/>
                    <a:gd name="connsiteY73" fmla="*/ 1457325 h 1983581"/>
                    <a:gd name="connsiteX74" fmla="*/ 864394 w 1495425"/>
                    <a:gd name="connsiteY74" fmla="*/ 1419225 h 1983581"/>
                    <a:gd name="connsiteX75" fmla="*/ 804862 w 1495425"/>
                    <a:gd name="connsiteY75" fmla="*/ 1400175 h 1983581"/>
                    <a:gd name="connsiteX76" fmla="*/ 788194 w 1495425"/>
                    <a:gd name="connsiteY76" fmla="*/ 1371600 h 1983581"/>
                    <a:gd name="connsiteX77" fmla="*/ 759619 w 1495425"/>
                    <a:gd name="connsiteY77" fmla="*/ 1373981 h 1983581"/>
                    <a:gd name="connsiteX78" fmla="*/ 745331 w 1495425"/>
                    <a:gd name="connsiteY78" fmla="*/ 1393031 h 1983581"/>
                    <a:gd name="connsiteX79" fmla="*/ 738187 w 1495425"/>
                    <a:gd name="connsiteY79" fmla="*/ 1395412 h 1983581"/>
                    <a:gd name="connsiteX80" fmla="*/ 731044 w 1495425"/>
                    <a:gd name="connsiteY80" fmla="*/ 1397793 h 1983581"/>
                    <a:gd name="connsiteX81" fmla="*/ 645319 w 1495425"/>
                    <a:gd name="connsiteY81" fmla="*/ 1378743 h 1983581"/>
                    <a:gd name="connsiteX82" fmla="*/ 619125 w 1495425"/>
                    <a:gd name="connsiteY82" fmla="*/ 1307306 h 1983581"/>
                    <a:gd name="connsiteX83" fmla="*/ 626269 w 1495425"/>
                    <a:gd name="connsiteY83" fmla="*/ 1276350 h 1983581"/>
                    <a:gd name="connsiteX84" fmla="*/ 585787 w 1495425"/>
                    <a:gd name="connsiteY84" fmla="*/ 1262062 h 1983581"/>
                    <a:gd name="connsiteX85" fmla="*/ 571500 w 1495425"/>
                    <a:gd name="connsiteY85" fmla="*/ 1323975 h 1983581"/>
                    <a:gd name="connsiteX86" fmla="*/ 535781 w 1495425"/>
                    <a:gd name="connsiteY86" fmla="*/ 1435893 h 1983581"/>
                    <a:gd name="connsiteX87" fmla="*/ 473869 w 1495425"/>
                    <a:gd name="connsiteY87" fmla="*/ 1500187 h 1983581"/>
                    <a:gd name="connsiteX88" fmla="*/ 402431 w 1495425"/>
                    <a:gd name="connsiteY88" fmla="*/ 1538287 h 1983581"/>
                    <a:gd name="connsiteX89" fmla="*/ 328612 w 1495425"/>
                    <a:gd name="connsiteY89" fmla="*/ 1557337 h 1983581"/>
                    <a:gd name="connsiteX90" fmla="*/ 302419 w 1495425"/>
                    <a:gd name="connsiteY90" fmla="*/ 1557337 h 1983581"/>
                    <a:gd name="connsiteX91" fmla="*/ 266700 w 1495425"/>
                    <a:gd name="connsiteY91" fmla="*/ 1497806 h 1983581"/>
                    <a:gd name="connsiteX92" fmla="*/ 257175 w 1495425"/>
                    <a:gd name="connsiteY92" fmla="*/ 1524000 h 1983581"/>
                    <a:gd name="connsiteX93" fmla="*/ 252412 w 1495425"/>
                    <a:gd name="connsiteY93" fmla="*/ 1595437 h 1983581"/>
                    <a:gd name="connsiteX94" fmla="*/ 188119 w 1495425"/>
                    <a:gd name="connsiteY94" fmla="*/ 1607343 h 1983581"/>
                    <a:gd name="connsiteX95" fmla="*/ 128587 w 1495425"/>
                    <a:gd name="connsiteY95" fmla="*/ 1647825 h 1983581"/>
                    <a:gd name="connsiteX96" fmla="*/ 114300 w 1495425"/>
                    <a:gd name="connsiteY96" fmla="*/ 1631156 h 1983581"/>
                    <a:gd name="connsiteX97" fmla="*/ 88106 w 1495425"/>
                    <a:gd name="connsiteY97" fmla="*/ 1597818 h 1983581"/>
                    <a:gd name="connsiteX98" fmla="*/ 57150 w 1495425"/>
                    <a:gd name="connsiteY98" fmla="*/ 1595437 h 1983581"/>
                    <a:gd name="connsiteX99" fmla="*/ 50006 w 1495425"/>
                    <a:gd name="connsiteY99" fmla="*/ 1550193 h 1983581"/>
                    <a:gd name="connsiteX100" fmla="*/ 28575 w 1495425"/>
                    <a:gd name="connsiteY100" fmla="*/ 1524000 h 1983581"/>
                    <a:gd name="connsiteX101" fmla="*/ 97631 w 1495425"/>
                    <a:gd name="connsiteY101" fmla="*/ 1502568 h 1983581"/>
                    <a:gd name="connsiteX102" fmla="*/ 78581 w 1495425"/>
                    <a:gd name="connsiteY102" fmla="*/ 1304925 h 1983581"/>
                    <a:gd name="connsiteX103" fmla="*/ 21431 w 1495425"/>
                    <a:gd name="connsiteY103" fmla="*/ 1343025 h 1983581"/>
                    <a:gd name="connsiteX104" fmla="*/ 40481 w 1495425"/>
                    <a:gd name="connsiteY104" fmla="*/ 1269206 h 1983581"/>
                    <a:gd name="connsiteX105" fmla="*/ 0 w 1495425"/>
                    <a:gd name="connsiteY105" fmla="*/ 1200150 h 1983581"/>
                    <a:gd name="connsiteX106" fmla="*/ 88106 w 1495425"/>
                    <a:gd name="connsiteY106" fmla="*/ 1128712 h 1983581"/>
                    <a:gd name="connsiteX107" fmla="*/ 114300 w 1495425"/>
                    <a:gd name="connsiteY107" fmla="*/ 1071562 h 1983581"/>
                    <a:gd name="connsiteX108" fmla="*/ 97631 w 1495425"/>
                    <a:gd name="connsiteY108" fmla="*/ 1028700 h 1983581"/>
                    <a:gd name="connsiteX109" fmla="*/ 147637 w 1495425"/>
                    <a:gd name="connsiteY109" fmla="*/ 1019175 h 1983581"/>
                    <a:gd name="connsiteX110" fmla="*/ 164306 w 1495425"/>
                    <a:gd name="connsiteY110" fmla="*/ 966787 h 1983581"/>
                    <a:gd name="connsiteX111" fmla="*/ 226219 w 1495425"/>
                    <a:gd name="connsiteY111" fmla="*/ 902493 h 1983581"/>
                    <a:gd name="connsiteX112" fmla="*/ 264319 w 1495425"/>
                    <a:gd name="connsiteY112" fmla="*/ 926306 h 1983581"/>
                    <a:gd name="connsiteX113" fmla="*/ 311944 w 1495425"/>
                    <a:gd name="connsiteY113" fmla="*/ 840581 h 1983581"/>
                    <a:gd name="connsiteX114" fmla="*/ 373856 w 1495425"/>
                    <a:gd name="connsiteY114" fmla="*/ 776287 h 1983581"/>
                    <a:gd name="connsiteX115" fmla="*/ 338137 w 1495425"/>
                    <a:gd name="connsiteY115" fmla="*/ 738187 h 1983581"/>
                    <a:gd name="connsiteX116" fmla="*/ 290512 w 1495425"/>
                    <a:gd name="connsiteY116" fmla="*/ 704850 h 1983581"/>
                    <a:gd name="connsiteX117" fmla="*/ 266700 w 1495425"/>
                    <a:gd name="connsiteY117" fmla="*/ 750093 h 1983581"/>
                    <a:gd name="connsiteX118" fmla="*/ 245269 w 1495425"/>
                    <a:gd name="connsiteY118" fmla="*/ 738187 h 1983581"/>
                    <a:gd name="connsiteX119" fmla="*/ 250031 w 1495425"/>
                    <a:gd name="connsiteY119" fmla="*/ 673893 h 1983581"/>
                    <a:gd name="connsiteX120" fmla="*/ 190500 w 1495425"/>
                    <a:gd name="connsiteY120" fmla="*/ 671512 h 1983581"/>
                    <a:gd name="connsiteX121" fmla="*/ 164306 w 1495425"/>
                    <a:gd name="connsiteY121" fmla="*/ 700087 h 1983581"/>
                    <a:gd name="connsiteX122" fmla="*/ 157162 w 1495425"/>
                    <a:gd name="connsiteY122" fmla="*/ 709612 h 1983581"/>
                    <a:gd name="connsiteX123" fmla="*/ 152400 w 1495425"/>
                    <a:gd name="connsiteY123" fmla="*/ 733425 h 1983581"/>
                    <a:gd name="connsiteX124" fmla="*/ 119062 w 1495425"/>
                    <a:gd name="connsiteY124" fmla="*/ 621506 h 1983581"/>
                    <a:gd name="connsiteX125" fmla="*/ 100012 w 1495425"/>
                    <a:gd name="connsiteY125" fmla="*/ 600075 h 1983581"/>
                    <a:gd name="connsiteX126" fmla="*/ 100012 w 1495425"/>
                    <a:gd name="connsiteY126" fmla="*/ 500062 h 1983581"/>
                    <a:gd name="connsiteX127" fmla="*/ 64294 w 1495425"/>
                    <a:gd name="connsiteY127" fmla="*/ 457200 h 1983581"/>
                    <a:gd name="connsiteX128" fmla="*/ 176212 w 1495425"/>
                    <a:gd name="connsiteY128" fmla="*/ 404812 h 1983581"/>
                    <a:gd name="connsiteX129" fmla="*/ 254794 w 1495425"/>
                    <a:gd name="connsiteY129" fmla="*/ 335756 h 1983581"/>
                    <a:gd name="connsiteX130" fmla="*/ 302419 w 1495425"/>
                    <a:gd name="connsiteY130" fmla="*/ 273843 h 1983581"/>
                    <a:gd name="connsiteX131" fmla="*/ 290512 w 1495425"/>
                    <a:gd name="connsiteY131" fmla="*/ 230981 h 1983581"/>
                    <a:gd name="connsiteX132" fmla="*/ 366712 w 1495425"/>
                    <a:gd name="connsiteY132" fmla="*/ 192881 h 1983581"/>
                    <a:gd name="connsiteX133" fmla="*/ 309562 w 1495425"/>
                    <a:gd name="connsiteY133" fmla="*/ 147637 h 1983581"/>
                    <a:gd name="connsiteX134" fmla="*/ 333375 w 1495425"/>
                    <a:gd name="connsiteY134" fmla="*/ 107156 h 1983581"/>
                    <a:gd name="connsiteX135" fmla="*/ 392906 w 1495425"/>
                    <a:gd name="connsiteY135" fmla="*/ 59531 h 1983581"/>
                    <a:gd name="connsiteX136" fmla="*/ 440531 w 1495425"/>
                    <a:gd name="connsiteY136" fmla="*/ 0 h 1983581"/>
                    <a:gd name="connsiteX0" fmla="*/ 440531 w 1495425"/>
                    <a:gd name="connsiteY0" fmla="*/ 0 h 1952625"/>
                    <a:gd name="connsiteX1" fmla="*/ 519112 w 1495425"/>
                    <a:gd name="connsiteY1" fmla="*/ 26193 h 1952625"/>
                    <a:gd name="connsiteX2" fmla="*/ 521494 w 1495425"/>
                    <a:gd name="connsiteY2" fmla="*/ 47625 h 1952625"/>
                    <a:gd name="connsiteX3" fmla="*/ 521494 w 1495425"/>
                    <a:gd name="connsiteY3" fmla="*/ 78581 h 1952625"/>
                    <a:gd name="connsiteX4" fmla="*/ 559594 w 1495425"/>
                    <a:gd name="connsiteY4" fmla="*/ 104775 h 1952625"/>
                    <a:gd name="connsiteX5" fmla="*/ 600075 w 1495425"/>
                    <a:gd name="connsiteY5" fmla="*/ 188118 h 1952625"/>
                    <a:gd name="connsiteX6" fmla="*/ 602456 w 1495425"/>
                    <a:gd name="connsiteY6" fmla="*/ 211931 h 1952625"/>
                    <a:gd name="connsiteX7" fmla="*/ 607219 w 1495425"/>
                    <a:gd name="connsiteY7" fmla="*/ 226218 h 1952625"/>
                    <a:gd name="connsiteX8" fmla="*/ 604837 w 1495425"/>
                    <a:gd name="connsiteY8" fmla="*/ 283368 h 1952625"/>
                    <a:gd name="connsiteX9" fmla="*/ 681037 w 1495425"/>
                    <a:gd name="connsiteY9" fmla="*/ 276225 h 1952625"/>
                    <a:gd name="connsiteX10" fmla="*/ 671512 w 1495425"/>
                    <a:gd name="connsiteY10" fmla="*/ 376237 h 1952625"/>
                    <a:gd name="connsiteX11" fmla="*/ 759619 w 1495425"/>
                    <a:gd name="connsiteY11" fmla="*/ 466725 h 1952625"/>
                    <a:gd name="connsiteX12" fmla="*/ 807244 w 1495425"/>
                    <a:gd name="connsiteY12" fmla="*/ 514350 h 1952625"/>
                    <a:gd name="connsiteX13" fmla="*/ 957262 w 1495425"/>
                    <a:gd name="connsiteY13" fmla="*/ 547687 h 1952625"/>
                    <a:gd name="connsiteX14" fmla="*/ 1019175 w 1495425"/>
                    <a:gd name="connsiteY14" fmla="*/ 526256 h 1952625"/>
                    <a:gd name="connsiteX15" fmla="*/ 1040606 w 1495425"/>
                    <a:gd name="connsiteY15" fmla="*/ 528637 h 1952625"/>
                    <a:gd name="connsiteX16" fmla="*/ 1109662 w 1495425"/>
                    <a:gd name="connsiteY16" fmla="*/ 557212 h 1952625"/>
                    <a:gd name="connsiteX17" fmla="*/ 1107281 w 1495425"/>
                    <a:gd name="connsiteY17" fmla="*/ 609600 h 1952625"/>
                    <a:gd name="connsiteX18" fmla="*/ 1145381 w 1495425"/>
                    <a:gd name="connsiteY18" fmla="*/ 621506 h 1952625"/>
                    <a:gd name="connsiteX19" fmla="*/ 1181100 w 1495425"/>
                    <a:gd name="connsiteY19" fmla="*/ 564356 h 1952625"/>
                    <a:gd name="connsiteX20" fmla="*/ 1343025 w 1495425"/>
                    <a:gd name="connsiteY20" fmla="*/ 626268 h 1952625"/>
                    <a:gd name="connsiteX21" fmla="*/ 1343025 w 1495425"/>
                    <a:gd name="connsiteY21" fmla="*/ 664368 h 1952625"/>
                    <a:gd name="connsiteX22" fmla="*/ 1385887 w 1495425"/>
                    <a:gd name="connsiteY22" fmla="*/ 697706 h 1952625"/>
                    <a:gd name="connsiteX23" fmla="*/ 1307306 w 1495425"/>
                    <a:gd name="connsiteY23" fmla="*/ 835818 h 1952625"/>
                    <a:gd name="connsiteX24" fmla="*/ 1304925 w 1495425"/>
                    <a:gd name="connsiteY24" fmla="*/ 969168 h 1952625"/>
                    <a:gd name="connsiteX25" fmla="*/ 1381125 w 1495425"/>
                    <a:gd name="connsiteY25" fmla="*/ 969168 h 1952625"/>
                    <a:gd name="connsiteX26" fmla="*/ 1433512 w 1495425"/>
                    <a:gd name="connsiteY26" fmla="*/ 931068 h 1952625"/>
                    <a:gd name="connsiteX27" fmla="*/ 1438275 w 1495425"/>
                    <a:gd name="connsiteY27" fmla="*/ 981075 h 1952625"/>
                    <a:gd name="connsiteX28" fmla="*/ 1495425 w 1495425"/>
                    <a:gd name="connsiteY28" fmla="*/ 1000125 h 1952625"/>
                    <a:gd name="connsiteX29" fmla="*/ 1466850 w 1495425"/>
                    <a:gd name="connsiteY29" fmla="*/ 1073943 h 1952625"/>
                    <a:gd name="connsiteX30" fmla="*/ 1454944 w 1495425"/>
                    <a:gd name="connsiteY30" fmla="*/ 1088231 h 1952625"/>
                    <a:gd name="connsiteX31" fmla="*/ 1416844 w 1495425"/>
                    <a:gd name="connsiteY31" fmla="*/ 1069181 h 1952625"/>
                    <a:gd name="connsiteX32" fmla="*/ 1378744 w 1495425"/>
                    <a:gd name="connsiteY32" fmla="*/ 1045368 h 1952625"/>
                    <a:gd name="connsiteX33" fmla="*/ 1395412 w 1495425"/>
                    <a:gd name="connsiteY33" fmla="*/ 1076325 h 1952625"/>
                    <a:gd name="connsiteX34" fmla="*/ 1416844 w 1495425"/>
                    <a:gd name="connsiteY34" fmla="*/ 1114425 h 1952625"/>
                    <a:gd name="connsiteX35" fmla="*/ 1454944 w 1495425"/>
                    <a:gd name="connsiteY35" fmla="*/ 1219200 h 1952625"/>
                    <a:gd name="connsiteX36" fmla="*/ 1404937 w 1495425"/>
                    <a:gd name="connsiteY36" fmla="*/ 1238250 h 1952625"/>
                    <a:gd name="connsiteX37" fmla="*/ 1364456 w 1495425"/>
                    <a:gd name="connsiteY37" fmla="*/ 1304925 h 1952625"/>
                    <a:gd name="connsiteX38" fmla="*/ 1302544 w 1495425"/>
                    <a:gd name="connsiteY38" fmla="*/ 1304925 h 1952625"/>
                    <a:gd name="connsiteX39" fmla="*/ 1297781 w 1495425"/>
                    <a:gd name="connsiteY39" fmla="*/ 1328737 h 1952625"/>
                    <a:gd name="connsiteX40" fmla="*/ 1343025 w 1495425"/>
                    <a:gd name="connsiteY40" fmla="*/ 1357312 h 1952625"/>
                    <a:gd name="connsiteX41" fmla="*/ 1297781 w 1495425"/>
                    <a:gd name="connsiteY41" fmla="*/ 1423987 h 1952625"/>
                    <a:gd name="connsiteX42" fmla="*/ 1307306 w 1495425"/>
                    <a:gd name="connsiteY42" fmla="*/ 1473993 h 1952625"/>
                    <a:gd name="connsiteX43" fmla="*/ 1271587 w 1495425"/>
                    <a:gd name="connsiteY43" fmla="*/ 1538287 h 1952625"/>
                    <a:gd name="connsiteX44" fmla="*/ 1300162 w 1495425"/>
                    <a:gd name="connsiteY44" fmla="*/ 1585912 h 1952625"/>
                    <a:gd name="connsiteX45" fmla="*/ 1226344 w 1495425"/>
                    <a:gd name="connsiteY45" fmla="*/ 1595437 h 1952625"/>
                    <a:gd name="connsiteX46" fmla="*/ 1247775 w 1495425"/>
                    <a:gd name="connsiteY46" fmla="*/ 1628775 h 1952625"/>
                    <a:gd name="connsiteX47" fmla="*/ 1195387 w 1495425"/>
                    <a:gd name="connsiteY47" fmla="*/ 1666875 h 1952625"/>
                    <a:gd name="connsiteX48" fmla="*/ 1162050 w 1495425"/>
                    <a:gd name="connsiteY48" fmla="*/ 1683543 h 1952625"/>
                    <a:gd name="connsiteX49" fmla="*/ 1121569 w 1495425"/>
                    <a:gd name="connsiteY49" fmla="*/ 1707356 h 1952625"/>
                    <a:gd name="connsiteX50" fmla="*/ 1081087 w 1495425"/>
                    <a:gd name="connsiteY50" fmla="*/ 1774031 h 1952625"/>
                    <a:gd name="connsiteX51" fmla="*/ 1054894 w 1495425"/>
                    <a:gd name="connsiteY51" fmla="*/ 1819275 h 1952625"/>
                    <a:gd name="connsiteX52" fmla="*/ 1066800 w 1495425"/>
                    <a:gd name="connsiteY52" fmla="*/ 1876425 h 1952625"/>
                    <a:gd name="connsiteX53" fmla="*/ 1064419 w 1495425"/>
                    <a:gd name="connsiteY53" fmla="*/ 1938337 h 1952625"/>
                    <a:gd name="connsiteX54" fmla="*/ 1004887 w 1495425"/>
                    <a:gd name="connsiteY54" fmla="*/ 1952625 h 1952625"/>
                    <a:gd name="connsiteX55" fmla="*/ 1054894 w 1495425"/>
                    <a:gd name="connsiteY55" fmla="*/ 1788318 h 1952625"/>
                    <a:gd name="connsiteX56" fmla="*/ 1000125 w 1495425"/>
                    <a:gd name="connsiteY56" fmla="*/ 1750218 h 1952625"/>
                    <a:gd name="connsiteX57" fmla="*/ 973931 w 1495425"/>
                    <a:gd name="connsiteY57" fmla="*/ 1695450 h 1952625"/>
                    <a:gd name="connsiteX58" fmla="*/ 959644 w 1495425"/>
                    <a:gd name="connsiteY58" fmla="*/ 1588293 h 1952625"/>
                    <a:gd name="connsiteX59" fmla="*/ 983456 w 1495425"/>
                    <a:gd name="connsiteY59" fmla="*/ 1538287 h 1952625"/>
                    <a:gd name="connsiteX60" fmla="*/ 1047750 w 1495425"/>
                    <a:gd name="connsiteY60" fmla="*/ 1512093 h 1952625"/>
                    <a:gd name="connsiteX61" fmla="*/ 1007269 w 1495425"/>
                    <a:gd name="connsiteY61" fmla="*/ 1450181 h 1952625"/>
                    <a:gd name="connsiteX62" fmla="*/ 1002506 w 1495425"/>
                    <a:gd name="connsiteY62" fmla="*/ 1412081 h 1952625"/>
                    <a:gd name="connsiteX63" fmla="*/ 978694 w 1495425"/>
                    <a:gd name="connsiteY63" fmla="*/ 1466850 h 1952625"/>
                    <a:gd name="connsiteX64" fmla="*/ 962025 w 1495425"/>
                    <a:gd name="connsiteY64" fmla="*/ 1497806 h 1952625"/>
                    <a:gd name="connsiteX65" fmla="*/ 950119 w 1495425"/>
                    <a:gd name="connsiteY65" fmla="*/ 1476375 h 1952625"/>
                    <a:gd name="connsiteX66" fmla="*/ 976312 w 1495425"/>
                    <a:gd name="connsiteY66" fmla="*/ 1409700 h 1952625"/>
                    <a:gd name="connsiteX67" fmla="*/ 921544 w 1495425"/>
                    <a:gd name="connsiteY67" fmla="*/ 1433512 h 1952625"/>
                    <a:gd name="connsiteX68" fmla="*/ 907256 w 1495425"/>
                    <a:gd name="connsiteY68" fmla="*/ 1469231 h 1952625"/>
                    <a:gd name="connsiteX69" fmla="*/ 878681 w 1495425"/>
                    <a:gd name="connsiteY69" fmla="*/ 1504950 h 1952625"/>
                    <a:gd name="connsiteX70" fmla="*/ 819150 w 1495425"/>
                    <a:gd name="connsiteY70" fmla="*/ 1485900 h 1952625"/>
                    <a:gd name="connsiteX71" fmla="*/ 809625 w 1495425"/>
                    <a:gd name="connsiteY71" fmla="*/ 1450181 h 1952625"/>
                    <a:gd name="connsiteX72" fmla="*/ 892969 w 1495425"/>
                    <a:gd name="connsiteY72" fmla="*/ 1457325 h 1952625"/>
                    <a:gd name="connsiteX73" fmla="*/ 864394 w 1495425"/>
                    <a:gd name="connsiteY73" fmla="*/ 1419225 h 1952625"/>
                    <a:gd name="connsiteX74" fmla="*/ 804862 w 1495425"/>
                    <a:gd name="connsiteY74" fmla="*/ 1400175 h 1952625"/>
                    <a:gd name="connsiteX75" fmla="*/ 788194 w 1495425"/>
                    <a:gd name="connsiteY75" fmla="*/ 1371600 h 1952625"/>
                    <a:gd name="connsiteX76" fmla="*/ 759619 w 1495425"/>
                    <a:gd name="connsiteY76" fmla="*/ 1373981 h 1952625"/>
                    <a:gd name="connsiteX77" fmla="*/ 745331 w 1495425"/>
                    <a:gd name="connsiteY77" fmla="*/ 1393031 h 1952625"/>
                    <a:gd name="connsiteX78" fmla="*/ 738187 w 1495425"/>
                    <a:gd name="connsiteY78" fmla="*/ 1395412 h 1952625"/>
                    <a:gd name="connsiteX79" fmla="*/ 731044 w 1495425"/>
                    <a:gd name="connsiteY79" fmla="*/ 1397793 h 1952625"/>
                    <a:gd name="connsiteX80" fmla="*/ 645319 w 1495425"/>
                    <a:gd name="connsiteY80" fmla="*/ 1378743 h 1952625"/>
                    <a:gd name="connsiteX81" fmla="*/ 619125 w 1495425"/>
                    <a:gd name="connsiteY81" fmla="*/ 1307306 h 1952625"/>
                    <a:gd name="connsiteX82" fmla="*/ 626269 w 1495425"/>
                    <a:gd name="connsiteY82" fmla="*/ 1276350 h 1952625"/>
                    <a:gd name="connsiteX83" fmla="*/ 585787 w 1495425"/>
                    <a:gd name="connsiteY83" fmla="*/ 1262062 h 1952625"/>
                    <a:gd name="connsiteX84" fmla="*/ 571500 w 1495425"/>
                    <a:gd name="connsiteY84" fmla="*/ 1323975 h 1952625"/>
                    <a:gd name="connsiteX85" fmla="*/ 535781 w 1495425"/>
                    <a:gd name="connsiteY85" fmla="*/ 1435893 h 1952625"/>
                    <a:gd name="connsiteX86" fmla="*/ 473869 w 1495425"/>
                    <a:gd name="connsiteY86" fmla="*/ 1500187 h 1952625"/>
                    <a:gd name="connsiteX87" fmla="*/ 402431 w 1495425"/>
                    <a:gd name="connsiteY87" fmla="*/ 1538287 h 1952625"/>
                    <a:gd name="connsiteX88" fmla="*/ 328612 w 1495425"/>
                    <a:gd name="connsiteY88" fmla="*/ 1557337 h 1952625"/>
                    <a:gd name="connsiteX89" fmla="*/ 302419 w 1495425"/>
                    <a:gd name="connsiteY89" fmla="*/ 1557337 h 1952625"/>
                    <a:gd name="connsiteX90" fmla="*/ 266700 w 1495425"/>
                    <a:gd name="connsiteY90" fmla="*/ 1497806 h 1952625"/>
                    <a:gd name="connsiteX91" fmla="*/ 257175 w 1495425"/>
                    <a:gd name="connsiteY91" fmla="*/ 1524000 h 1952625"/>
                    <a:gd name="connsiteX92" fmla="*/ 252412 w 1495425"/>
                    <a:gd name="connsiteY92" fmla="*/ 1595437 h 1952625"/>
                    <a:gd name="connsiteX93" fmla="*/ 188119 w 1495425"/>
                    <a:gd name="connsiteY93" fmla="*/ 1607343 h 1952625"/>
                    <a:gd name="connsiteX94" fmla="*/ 128587 w 1495425"/>
                    <a:gd name="connsiteY94" fmla="*/ 1647825 h 1952625"/>
                    <a:gd name="connsiteX95" fmla="*/ 114300 w 1495425"/>
                    <a:gd name="connsiteY95" fmla="*/ 1631156 h 1952625"/>
                    <a:gd name="connsiteX96" fmla="*/ 88106 w 1495425"/>
                    <a:gd name="connsiteY96" fmla="*/ 1597818 h 1952625"/>
                    <a:gd name="connsiteX97" fmla="*/ 57150 w 1495425"/>
                    <a:gd name="connsiteY97" fmla="*/ 1595437 h 1952625"/>
                    <a:gd name="connsiteX98" fmla="*/ 50006 w 1495425"/>
                    <a:gd name="connsiteY98" fmla="*/ 1550193 h 1952625"/>
                    <a:gd name="connsiteX99" fmla="*/ 28575 w 1495425"/>
                    <a:gd name="connsiteY99" fmla="*/ 1524000 h 1952625"/>
                    <a:gd name="connsiteX100" fmla="*/ 97631 w 1495425"/>
                    <a:gd name="connsiteY100" fmla="*/ 1502568 h 1952625"/>
                    <a:gd name="connsiteX101" fmla="*/ 78581 w 1495425"/>
                    <a:gd name="connsiteY101" fmla="*/ 1304925 h 1952625"/>
                    <a:gd name="connsiteX102" fmla="*/ 21431 w 1495425"/>
                    <a:gd name="connsiteY102" fmla="*/ 1343025 h 1952625"/>
                    <a:gd name="connsiteX103" fmla="*/ 40481 w 1495425"/>
                    <a:gd name="connsiteY103" fmla="*/ 1269206 h 1952625"/>
                    <a:gd name="connsiteX104" fmla="*/ 0 w 1495425"/>
                    <a:gd name="connsiteY104" fmla="*/ 1200150 h 1952625"/>
                    <a:gd name="connsiteX105" fmla="*/ 88106 w 1495425"/>
                    <a:gd name="connsiteY105" fmla="*/ 1128712 h 1952625"/>
                    <a:gd name="connsiteX106" fmla="*/ 114300 w 1495425"/>
                    <a:gd name="connsiteY106" fmla="*/ 1071562 h 1952625"/>
                    <a:gd name="connsiteX107" fmla="*/ 97631 w 1495425"/>
                    <a:gd name="connsiteY107" fmla="*/ 1028700 h 1952625"/>
                    <a:gd name="connsiteX108" fmla="*/ 147637 w 1495425"/>
                    <a:gd name="connsiteY108" fmla="*/ 1019175 h 1952625"/>
                    <a:gd name="connsiteX109" fmla="*/ 164306 w 1495425"/>
                    <a:gd name="connsiteY109" fmla="*/ 966787 h 1952625"/>
                    <a:gd name="connsiteX110" fmla="*/ 226219 w 1495425"/>
                    <a:gd name="connsiteY110" fmla="*/ 902493 h 1952625"/>
                    <a:gd name="connsiteX111" fmla="*/ 264319 w 1495425"/>
                    <a:gd name="connsiteY111" fmla="*/ 926306 h 1952625"/>
                    <a:gd name="connsiteX112" fmla="*/ 311944 w 1495425"/>
                    <a:gd name="connsiteY112" fmla="*/ 840581 h 1952625"/>
                    <a:gd name="connsiteX113" fmla="*/ 373856 w 1495425"/>
                    <a:gd name="connsiteY113" fmla="*/ 776287 h 1952625"/>
                    <a:gd name="connsiteX114" fmla="*/ 338137 w 1495425"/>
                    <a:gd name="connsiteY114" fmla="*/ 738187 h 1952625"/>
                    <a:gd name="connsiteX115" fmla="*/ 290512 w 1495425"/>
                    <a:gd name="connsiteY115" fmla="*/ 704850 h 1952625"/>
                    <a:gd name="connsiteX116" fmla="*/ 266700 w 1495425"/>
                    <a:gd name="connsiteY116" fmla="*/ 750093 h 1952625"/>
                    <a:gd name="connsiteX117" fmla="*/ 245269 w 1495425"/>
                    <a:gd name="connsiteY117" fmla="*/ 738187 h 1952625"/>
                    <a:gd name="connsiteX118" fmla="*/ 250031 w 1495425"/>
                    <a:gd name="connsiteY118" fmla="*/ 673893 h 1952625"/>
                    <a:gd name="connsiteX119" fmla="*/ 190500 w 1495425"/>
                    <a:gd name="connsiteY119" fmla="*/ 671512 h 1952625"/>
                    <a:gd name="connsiteX120" fmla="*/ 164306 w 1495425"/>
                    <a:gd name="connsiteY120" fmla="*/ 700087 h 1952625"/>
                    <a:gd name="connsiteX121" fmla="*/ 157162 w 1495425"/>
                    <a:gd name="connsiteY121" fmla="*/ 709612 h 1952625"/>
                    <a:gd name="connsiteX122" fmla="*/ 152400 w 1495425"/>
                    <a:gd name="connsiteY122" fmla="*/ 733425 h 1952625"/>
                    <a:gd name="connsiteX123" fmla="*/ 119062 w 1495425"/>
                    <a:gd name="connsiteY123" fmla="*/ 621506 h 1952625"/>
                    <a:gd name="connsiteX124" fmla="*/ 100012 w 1495425"/>
                    <a:gd name="connsiteY124" fmla="*/ 600075 h 1952625"/>
                    <a:gd name="connsiteX125" fmla="*/ 100012 w 1495425"/>
                    <a:gd name="connsiteY125" fmla="*/ 500062 h 1952625"/>
                    <a:gd name="connsiteX126" fmla="*/ 64294 w 1495425"/>
                    <a:gd name="connsiteY126" fmla="*/ 457200 h 1952625"/>
                    <a:gd name="connsiteX127" fmla="*/ 176212 w 1495425"/>
                    <a:gd name="connsiteY127" fmla="*/ 404812 h 1952625"/>
                    <a:gd name="connsiteX128" fmla="*/ 254794 w 1495425"/>
                    <a:gd name="connsiteY128" fmla="*/ 335756 h 1952625"/>
                    <a:gd name="connsiteX129" fmla="*/ 302419 w 1495425"/>
                    <a:gd name="connsiteY129" fmla="*/ 273843 h 1952625"/>
                    <a:gd name="connsiteX130" fmla="*/ 290512 w 1495425"/>
                    <a:gd name="connsiteY130" fmla="*/ 230981 h 1952625"/>
                    <a:gd name="connsiteX131" fmla="*/ 366712 w 1495425"/>
                    <a:gd name="connsiteY131" fmla="*/ 192881 h 1952625"/>
                    <a:gd name="connsiteX132" fmla="*/ 309562 w 1495425"/>
                    <a:gd name="connsiteY132" fmla="*/ 147637 h 1952625"/>
                    <a:gd name="connsiteX133" fmla="*/ 333375 w 1495425"/>
                    <a:gd name="connsiteY133" fmla="*/ 107156 h 1952625"/>
                    <a:gd name="connsiteX134" fmla="*/ 392906 w 1495425"/>
                    <a:gd name="connsiteY134" fmla="*/ 59531 h 1952625"/>
                    <a:gd name="connsiteX135" fmla="*/ 440531 w 1495425"/>
                    <a:gd name="connsiteY135" fmla="*/ 0 h 1952625"/>
                    <a:gd name="connsiteX0" fmla="*/ 440531 w 1495425"/>
                    <a:gd name="connsiteY0" fmla="*/ 0 h 1938337"/>
                    <a:gd name="connsiteX1" fmla="*/ 519112 w 1495425"/>
                    <a:gd name="connsiteY1" fmla="*/ 26193 h 1938337"/>
                    <a:gd name="connsiteX2" fmla="*/ 521494 w 1495425"/>
                    <a:gd name="connsiteY2" fmla="*/ 47625 h 1938337"/>
                    <a:gd name="connsiteX3" fmla="*/ 521494 w 1495425"/>
                    <a:gd name="connsiteY3" fmla="*/ 78581 h 1938337"/>
                    <a:gd name="connsiteX4" fmla="*/ 559594 w 1495425"/>
                    <a:gd name="connsiteY4" fmla="*/ 104775 h 1938337"/>
                    <a:gd name="connsiteX5" fmla="*/ 600075 w 1495425"/>
                    <a:gd name="connsiteY5" fmla="*/ 188118 h 1938337"/>
                    <a:gd name="connsiteX6" fmla="*/ 602456 w 1495425"/>
                    <a:gd name="connsiteY6" fmla="*/ 211931 h 1938337"/>
                    <a:gd name="connsiteX7" fmla="*/ 607219 w 1495425"/>
                    <a:gd name="connsiteY7" fmla="*/ 226218 h 1938337"/>
                    <a:gd name="connsiteX8" fmla="*/ 604837 w 1495425"/>
                    <a:gd name="connsiteY8" fmla="*/ 283368 h 1938337"/>
                    <a:gd name="connsiteX9" fmla="*/ 681037 w 1495425"/>
                    <a:gd name="connsiteY9" fmla="*/ 276225 h 1938337"/>
                    <a:gd name="connsiteX10" fmla="*/ 671512 w 1495425"/>
                    <a:gd name="connsiteY10" fmla="*/ 376237 h 1938337"/>
                    <a:gd name="connsiteX11" fmla="*/ 759619 w 1495425"/>
                    <a:gd name="connsiteY11" fmla="*/ 466725 h 1938337"/>
                    <a:gd name="connsiteX12" fmla="*/ 807244 w 1495425"/>
                    <a:gd name="connsiteY12" fmla="*/ 514350 h 1938337"/>
                    <a:gd name="connsiteX13" fmla="*/ 957262 w 1495425"/>
                    <a:gd name="connsiteY13" fmla="*/ 547687 h 1938337"/>
                    <a:gd name="connsiteX14" fmla="*/ 1019175 w 1495425"/>
                    <a:gd name="connsiteY14" fmla="*/ 526256 h 1938337"/>
                    <a:gd name="connsiteX15" fmla="*/ 1040606 w 1495425"/>
                    <a:gd name="connsiteY15" fmla="*/ 528637 h 1938337"/>
                    <a:gd name="connsiteX16" fmla="*/ 1109662 w 1495425"/>
                    <a:gd name="connsiteY16" fmla="*/ 557212 h 1938337"/>
                    <a:gd name="connsiteX17" fmla="*/ 1107281 w 1495425"/>
                    <a:gd name="connsiteY17" fmla="*/ 609600 h 1938337"/>
                    <a:gd name="connsiteX18" fmla="*/ 1145381 w 1495425"/>
                    <a:gd name="connsiteY18" fmla="*/ 621506 h 1938337"/>
                    <a:gd name="connsiteX19" fmla="*/ 1181100 w 1495425"/>
                    <a:gd name="connsiteY19" fmla="*/ 564356 h 1938337"/>
                    <a:gd name="connsiteX20" fmla="*/ 1343025 w 1495425"/>
                    <a:gd name="connsiteY20" fmla="*/ 626268 h 1938337"/>
                    <a:gd name="connsiteX21" fmla="*/ 1343025 w 1495425"/>
                    <a:gd name="connsiteY21" fmla="*/ 664368 h 1938337"/>
                    <a:gd name="connsiteX22" fmla="*/ 1385887 w 1495425"/>
                    <a:gd name="connsiteY22" fmla="*/ 697706 h 1938337"/>
                    <a:gd name="connsiteX23" fmla="*/ 1307306 w 1495425"/>
                    <a:gd name="connsiteY23" fmla="*/ 835818 h 1938337"/>
                    <a:gd name="connsiteX24" fmla="*/ 1304925 w 1495425"/>
                    <a:gd name="connsiteY24" fmla="*/ 969168 h 1938337"/>
                    <a:gd name="connsiteX25" fmla="*/ 1381125 w 1495425"/>
                    <a:gd name="connsiteY25" fmla="*/ 969168 h 1938337"/>
                    <a:gd name="connsiteX26" fmla="*/ 1433512 w 1495425"/>
                    <a:gd name="connsiteY26" fmla="*/ 931068 h 1938337"/>
                    <a:gd name="connsiteX27" fmla="*/ 1438275 w 1495425"/>
                    <a:gd name="connsiteY27" fmla="*/ 981075 h 1938337"/>
                    <a:gd name="connsiteX28" fmla="*/ 1495425 w 1495425"/>
                    <a:gd name="connsiteY28" fmla="*/ 1000125 h 1938337"/>
                    <a:gd name="connsiteX29" fmla="*/ 1466850 w 1495425"/>
                    <a:gd name="connsiteY29" fmla="*/ 1073943 h 1938337"/>
                    <a:gd name="connsiteX30" fmla="*/ 1454944 w 1495425"/>
                    <a:gd name="connsiteY30" fmla="*/ 1088231 h 1938337"/>
                    <a:gd name="connsiteX31" fmla="*/ 1416844 w 1495425"/>
                    <a:gd name="connsiteY31" fmla="*/ 1069181 h 1938337"/>
                    <a:gd name="connsiteX32" fmla="*/ 1378744 w 1495425"/>
                    <a:gd name="connsiteY32" fmla="*/ 1045368 h 1938337"/>
                    <a:gd name="connsiteX33" fmla="*/ 1395412 w 1495425"/>
                    <a:gd name="connsiteY33" fmla="*/ 1076325 h 1938337"/>
                    <a:gd name="connsiteX34" fmla="*/ 1416844 w 1495425"/>
                    <a:gd name="connsiteY34" fmla="*/ 1114425 h 1938337"/>
                    <a:gd name="connsiteX35" fmla="*/ 1454944 w 1495425"/>
                    <a:gd name="connsiteY35" fmla="*/ 1219200 h 1938337"/>
                    <a:gd name="connsiteX36" fmla="*/ 1404937 w 1495425"/>
                    <a:gd name="connsiteY36" fmla="*/ 1238250 h 1938337"/>
                    <a:gd name="connsiteX37" fmla="*/ 1364456 w 1495425"/>
                    <a:gd name="connsiteY37" fmla="*/ 1304925 h 1938337"/>
                    <a:gd name="connsiteX38" fmla="*/ 1302544 w 1495425"/>
                    <a:gd name="connsiteY38" fmla="*/ 1304925 h 1938337"/>
                    <a:gd name="connsiteX39" fmla="*/ 1297781 w 1495425"/>
                    <a:gd name="connsiteY39" fmla="*/ 1328737 h 1938337"/>
                    <a:gd name="connsiteX40" fmla="*/ 1343025 w 1495425"/>
                    <a:gd name="connsiteY40" fmla="*/ 1357312 h 1938337"/>
                    <a:gd name="connsiteX41" fmla="*/ 1297781 w 1495425"/>
                    <a:gd name="connsiteY41" fmla="*/ 1423987 h 1938337"/>
                    <a:gd name="connsiteX42" fmla="*/ 1307306 w 1495425"/>
                    <a:gd name="connsiteY42" fmla="*/ 1473993 h 1938337"/>
                    <a:gd name="connsiteX43" fmla="*/ 1271587 w 1495425"/>
                    <a:gd name="connsiteY43" fmla="*/ 1538287 h 1938337"/>
                    <a:gd name="connsiteX44" fmla="*/ 1300162 w 1495425"/>
                    <a:gd name="connsiteY44" fmla="*/ 1585912 h 1938337"/>
                    <a:gd name="connsiteX45" fmla="*/ 1226344 w 1495425"/>
                    <a:gd name="connsiteY45" fmla="*/ 1595437 h 1938337"/>
                    <a:gd name="connsiteX46" fmla="*/ 1247775 w 1495425"/>
                    <a:gd name="connsiteY46" fmla="*/ 1628775 h 1938337"/>
                    <a:gd name="connsiteX47" fmla="*/ 1195387 w 1495425"/>
                    <a:gd name="connsiteY47" fmla="*/ 1666875 h 1938337"/>
                    <a:gd name="connsiteX48" fmla="*/ 1162050 w 1495425"/>
                    <a:gd name="connsiteY48" fmla="*/ 1683543 h 1938337"/>
                    <a:gd name="connsiteX49" fmla="*/ 1121569 w 1495425"/>
                    <a:gd name="connsiteY49" fmla="*/ 1707356 h 1938337"/>
                    <a:gd name="connsiteX50" fmla="*/ 1081087 w 1495425"/>
                    <a:gd name="connsiteY50" fmla="*/ 1774031 h 1938337"/>
                    <a:gd name="connsiteX51" fmla="*/ 1054894 w 1495425"/>
                    <a:gd name="connsiteY51" fmla="*/ 1819275 h 1938337"/>
                    <a:gd name="connsiteX52" fmla="*/ 1066800 w 1495425"/>
                    <a:gd name="connsiteY52" fmla="*/ 1876425 h 1938337"/>
                    <a:gd name="connsiteX53" fmla="*/ 1064419 w 1495425"/>
                    <a:gd name="connsiteY53" fmla="*/ 1938337 h 1938337"/>
                    <a:gd name="connsiteX54" fmla="*/ 1054894 w 1495425"/>
                    <a:gd name="connsiteY54" fmla="*/ 1788318 h 1938337"/>
                    <a:gd name="connsiteX55" fmla="*/ 1000125 w 1495425"/>
                    <a:gd name="connsiteY55" fmla="*/ 1750218 h 1938337"/>
                    <a:gd name="connsiteX56" fmla="*/ 973931 w 1495425"/>
                    <a:gd name="connsiteY56" fmla="*/ 1695450 h 1938337"/>
                    <a:gd name="connsiteX57" fmla="*/ 959644 w 1495425"/>
                    <a:gd name="connsiteY57" fmla="*/ 1588293 h 1938337"/>
                    <a:gd name="connsiteX58" fmla="*/ 983456 w 1495425"/>
                    <a:gd name="connsiteY58" fmla="*/ 1538287 h 1938337"/>
                    <a:gd name="connsiteX59" fmla="*/ 1047750 w 1495425"/>
                    <a:gd name="connsiteY59" fmla="*/ 1512093 h 1938337"/>
                    <a:gd name="connsiteX60" fmla="*/ 1007269 w 1495425"/>
                    <a:gd name="connsiteY60" fmla="*/ 1450181 h 1938337"/>
                    <a:gd name="connsiteX61" fmla="*/ 1002506 w 1495425"/>
                    <a:gd name="connsiteY61" fmla="*/ 1412081 h 1938337"/>
                    <a:gd name="connsiteX62" fmla="*/ 978694 w 1495425"/>
                    <a:gd name="connsiteY62" fmla="*/ 1466850 h 1938337"/>
                    <a:gd name="connsiteX63" fmla="*/ 962025 w 1495425"/>
                    <a:gd name="connsiteY63" fmla="*/ 1497806 h 1938337"/>
                    <a:gd name="connsiteX64" fmla="*/ 950119 w 1495425"/>
                    <a:gd name="connsiteY64" fmla="*/ 1476375 h 1938337"/>
                    <a:gd name="connsiteX65" fmla="*/ 976312 w 1495425"/>
                    <a:gd name="connsiteY65" fmla="*/ 1409700 h 1938337"/>
                    <a:gd name="connsiteX66" fmla="*/ 921544 w 1495425"/>
                    <a:gd name="connsiteY66" fmla="*/ 1433512 h 1938337"/>
                    <a:gd name="connsiteX67" fmla="*/ 907256 w 1495425"/>
                    <a:gd name="connsiteY67" fmla="*/ 1469231 h 1938337"/>
                    <a:gd name="connsiteX68" fmla="*/ 878681 w 1495425"/>
                    <a:gd name="connsiteY68" fmla="*/ 1504950 h 1938337"/>
                    <a:gd name="connsiteX69" fmla="*/ 819150 w 1495425"/>
                    <a:gd name="connsiteY69" fmla="*/ 1485900 h 1938337"/>
                    <a:gd name="connsiteX70" fmla="*/ 809625 w 1495425"/>
                    <a:gd name="connsiteY70" fmla="*/ 1450181 h 1938337"/>
                    <a:gd name="connsiteX71" fmla="*/ 892969 w 1495425"/>
                    <a:gd name="connsiteY71" fmla="*/ 1457325 h 1938337"/>
                    <a:gd name="connsiteX72" fmla="*/ 864394 w 1495425"/>
                    <a:gd name="connsiteY72" fmla="*/ 1419225 h 1938337"/>
                    <a:gd name="connsiteX73" fmla="*/ 804862 w 1495425"/>
                    <a:gd name="connsiteY73" fmla="*/ 1400175 h 1938337"/>
                    <a:gd name="connsiteX74" fmla="*/ 788194 w 1495425"/>
                    <a:gd name="connsiteY74" fmla="*/ 1371600 h 1938337"/>
                    <a:gd name="connsiteX75" fmla="*/ 759619 w 1495425"/>
                    <a:gd name="connsiteY75" fmla="*/ 1373981 h 1938337"/>
                    <a:gd name="connsiteX76" fmla="*/ 745331 w 1495425"/>
                    <a:gd name="connsiteY76" fmla="*/ 1393031 h 1938337"/>
                    <a:gd name="connsiteX77" fmla="*/ 738187 w 1495425"/>
                    <a:gd name="connsiteY77" fmla="*/ 1395412 h 1938337"/>
                    <a:gd name="connsiteX78" fmla="*/ 731044 w 1495425"/>
                    <a:gd name="connsiteY78" fmla="*/ 1397793 h 1938337"/>
                    <a:gd name="connsiteX79" fmla="*/ 645319 w 1495425"/>
                    <a:gd name="connsiteY79" fmla="*/ 1378743 h 1938337"/>
                    <a:gd name="connsiteX80" fmla="*/ 619125 w 1495425"/>
                    <a:gd name="connsiteY80" fmla="*/ 1307306 h 1938337"/>
                    <a:gd name="connsiteX81" fmla="*/ 626269 w 1495425"/>
                    <a:gd name="connsiteY81" fmla="*/ 1276350 h 1938337"/>
                    <a:gd name="connsiteX82" fmla="*/ 585787 w 1495425"/>
                    <a:gd name="connsiteY82" fmla="*/ 1262062 h 1938337"/>
                    <a:gd name="connsiteX83" fmla="*/ 571500 w 1495425"/>
                    <a:gd name="connsiteY83" fmla="*/ 1323975 h 1938337"/>
                    <a:gd name="connsiteX84" fmla="*/ 535781 w 1495425"/>
                    <a:gd name="connsiteY84" fmla="*/ 1435893 h 1938337"/>
                    <a:gd name="connsiteX85" fmla="*/ 473869 w 1495425"/>
                    <a:gd name="connsiteY85" fmla="*/ 1500187 h 1938337"/>
                    <a:gd name="connsiteX86" fmla="*/ 402431 w 1495425"/>
                    <a:gd name="connsiteY86" fmla="*/ 1538287 h 1938337"/>
                    <a:gd name="connsiteX87" fmla="*/ 328612 w 1495425"/>
                    <a:gd name="connsiteY87" fmla="*/ 1557337 h 1938337"/>
                    <a:gd name="connsiteX88" fmla="*/ 302419 w 1495425"/>
                    <a:gd name="connsiteY88" fmla="*/ 1557337 h 1938337"/>
                    <a:gd name="connsiteX89" fmla="*/ 266700 w 1495425"/>
                    <a:gd name="connsiteY89" fmla="*/ 1497806 h 1938337"/>
                    <a:gd name="connsiteX90" fmla="*/ 257175 w 1495425"/>
                    <a:gd name="connsiteY90" fmla="*/ 1524000 h 1938337"/>
                    <a:gd name="connsiteX91" fmla="*/ 252412 w 1495425"/>
                    <a:gd name="connsiteY91" fmla="*/ 1595437 h 1938337"/>
                    <a:gd name="connsiteX92" fmla="*/ 188119 w 1495425"/>
                    <a:gd name="connsiteY92" fmla="*/ 1607343 h 1938337"/>
                    <a:gd name="connsiteX93" fmla="*/ 128587 w 1495425"/>
                    <a:gd name="connsiteY93" fmla="*/ 1647825 h 1938337"/>
                    <a:gd name="connsiteX94" fmla="*/ 114300 w 1495425"/>
                    <a:gd name="connsiteY94" fmla="*/ 1631156 h 1938337"/>
                    <a:gd name="connsiteX95" fmla="*/ 88106 w 1495425"/>
                    <a:gd name="connsiteY95" fmla="*/ 1597818 h 1938337"/>
                    <a:gd name="connsiteX96" fmla="*/ 57150 w 1495425"/>
                    <a:gd name="connsiteY96" fmla="*/ 1595437 h 1938337"/>
                    <a:gd name="connsiteX97" fmla="*/ 50006 w 1495425"/>
                    <a:gd name="connsiteY97" fmla="*/ 1550193 h 1938337"/>
                    <a:gd name="connsiteX98" fmla="*/ 28575 w 1495425"/>
                    <a:gd name="connsiteY98" fmla="*/ 1524000 h 1938337"/>
                    <a:gd name="connsiteX99" fmla="*/ 97631 w 1495425"/>
                    <a:gd name="connsiteY99" fmla="*/ 1502568 h 1938337"/>
                    <a:gd name="connsiteX100" fmla="*/ 78581 w 1495425"/>
                    <a:gd name="connsiteY100" fmla="*/ 1304925 h 1938337"/>
                    <a:gd name="connsiteX101" fmla="*/ 21431 w 1495425"/>
                    <a:gd name="connsiteY101" fmla="*/ 1343025 h 1938337"/>
                    <a:gd name="connsiteX102" fmla="*/ 40481 w 1495425"/>
                    <a:gd name="connsiteY102" fmla="*/ 1269206 h 1938337"/>
                    <a:gd name="connsiteX103" fmla="*/ 0 w 1495425"/>
                    <a:gd name="connsiteY103" fmla="*/ 1200150 h 1938337"/>
                    <a:gd name="connsiteX104" fmla="*/ 88106 w 1495425"/>
                    <a:gd name="connsiteY104" fmla="*/ 1128712 h 1938337"/>
                    <a:gd name="connsiteX105" fmla="*/ 114300 w 1495425"/>
                    <a:gd name="connsiteY105" fmla="*/ 1071562 h 1938337"/>
                    <a:gd name="connsiteX106" fmla="*/ 97631 w 1495425"/>
                    <a:gd name="connsiteY106" fmla="*/ 1028700 h 1938337"/>
                    <a:gd name="connsiteX107" fmla="*/ 147637 w 1495425"/>
                    <a:gd name="connsiteY107" fmla="*/ 1019175 h 1938337"/>
                    <a:gd name="connsiteX108" fmla="*/ 164306 w 1495425"/>
                    <a:gd name="connsiteY108" fmla="*/ 966787 h 1938337"/>
                    <a:gd name="connsiteX109" fmla="*/ 226219 w 1495425"/>
                    <a:gd name="connsiteY109" fmla="*/ 902493 h 1938337"/>
                    <a:gd name="connsiteX110" fmla="*/ 264319 w 1495425"/>
                    <a:gd name="connsiteY110" fmla="*/ 926306 h 1938337"/>
                    <a:gd name="connsiteX111" fmla="*/ 311944 w 1495425"/>
                    <a:gd name="connsiteY111" fmla="*/ 840581 h 1938337"/>
                    <a:gd name="connsiteX112" fmla="*/ 373856 w 1495425"/>
                    <a:gd name="connsiteY112" fmla="*/ 776287 h 1938337"/>
                    <a:gd name="connsiteX113" fmla="*/ 338137 w 1495425"/>
                    <a:gd name="connsiteY113" fmla="*/ 738187 h 1938337"/>
                    <a:gd name="connsiteX114" fmla="*/ 290512 w 1495425"/>
                    <a:gd name="connsiteY114" fmla="*/ 704850 h 1938337"/>
                    <a:gd name="connsiteX115" fmla="*/ 266700 w 1495425"/>
                    <a:gd name="connsiteY115" fmla="*/ 750093 h 1938337"/>
                    <a:gd name="connsiteX116" fmla="*/ 245269 w 1495425"/>
                    <a:gd name="connsiteY116" fmla="*/ 738187 h 1938337"/>
                    <a:gd name="connsiteX117" fmla="*/ 250031 w 1495425"/>
                    <a:gd name="connsiteY117" fmla="*/ 673893 h 1938337"/>
                    <a:gd name="connsiteX118" fmla="*/ 190500 w 1495425"/>
                    <a:gd name="connsiteY118" fmla="*/ 671512 h 1938337"/>
                    <a:gd name="connsiteX119" fmla="*/ 164306 w 1495425"/>
                    <a:gd name="connsiteY119" fmla="*/ 700087 h 1938337"/>
                    <a:gd name="connsiteX120" fmla="*/ 157162 w 1495425"/>
                    <a:gd name="connsiteY120" fmla="*/ 709612 h 1938337"/>
                    <a:gd name="connsiteX121" fmla="*/ 152400 w 1495425"/>
                    <a:gd name="connsiteY121" fmla="*/ 733425 h 1938337"/>
                    <a:gd name="connsiteX122" fmla="*/ 119062 w 1495425"/>
                    <a:gd name="connsiteY122" fmla="*/ 621506 h 1938337"/>
                    <a:gd name="connsiteX123" fmla="*/ 100012 w 1495425"/>
                    <a:gd name="connsiteY123" fmla="*/ 600075 h 1938337"/>
                    <a:gd name="connsiteX124" fmla="*/ 100012 w 1495425"/>
                    <a:gd name="connsiteY124" fmla="*/ 500062 h 1938337"/>
                    <a:gd name="connsiteX125" fmla="*/ 64294 w 1495425"/>
                    <a:gd name="connsiteY125" fmla="*/ 457200 h 1938337"/>
                    <a:gd name="connsiteX126" fmla="*/ 176212 w 1495425"/>
                    <a:gd name="connsiteY126" fmla="*/ 404812 h 1938337"/>
                    <a:gd name="connsiteX127" fmla="*/ 254794 w 1495425"/>
                    <a:gd name="connsiteY127" fmla="*/ 335756 h 1938337"/>
                    <a:gd name="connsiteX128" fmla="*/ 302419 w 1495425"/>
                    <a:gd name="connsiteY128" fmla="*/ 273843 h 1938337"/>
                    <a:gd name="connsiteX129" fmla="*/ 290512 w 1495425"/>
                    <a:gd name="connsiteY129" fmla="*/ 230981 h 1938337"/>
                    <a:gd name="connsiteX130" fmla="*/ 366712 w 1495425"/>
                    <a:gd name="connsiteY130" fmla="*/ 192881 h 1938337"/>
                    <a:gd name="connsiteX131" fmla="*/ 309562 w 1495425"/>
                    <a:gd name="connsiteY131" fmla="*/ 147637 h 1938337"/>
                    <a:gd name="connsiteX132" fmla="*/ 333375 w 1495425"/>
                    <a:gd name="connsiteY132" fmla="*/ 107156 h 1938337"/>
                    <a:gd name="connsiteX133" fmla="*/ 392906 w 1495425"/>
                    <a:gd name="connsiteY133" fmla="*/ 59531 h 1938337"/>
                    <a:gd name="connsiteX134" fmla="*/ 440531 w 1495425"/>
                    <a:gd name="connsiteY134" fmla="*/ 0 h 1938337"/>
                    <a:gd name="connsiteX0" fmla="*/ 440531 w 1495425"/>
                    <a:gd name="connsiteY0" fmla="*/ 0 h 1876425"/>
                    <a:gd name="connsiteX1" fmla="*/ 519112 w 1495425"/>
                    <a:gd name="connsiteY1" fmla="*/ 26193 h 1876425"/>
                    <a:gd name="connsiteX2" fmla="*/ 521494 w 1495425"/>
                    <a:gd name="connsiteY2" fmla="*/ 47625 h 1876425"/>
                    <a:gd name="connsiteX3" fmla="*/ 521494 w 1495425"/>
                    <a:gd name="connsiteY3" fmla="*/ 78581 h 1876425"/>
                    <a:gd name="connsiteX4" fmla="*/ 559594 w 1495425"/>
                    <a:gd name="connsiteY4" fmla="*/ 104775 h 1876425"/>
                    <a:gd name="connsiteX5" fmla="*/ 600075 w 1495425"/>
                    <a:gd name="connsiteY5" fmla="*/ 188118 h 1876425"/>
                    <a:gd name="connsiteX6" fmla="*/ 602456 w 1495425"/>
                    <a:gd name="connsiteY6" fmla="*/ 211931 h 1876425"/>
                    <a:gd name="connsiteX7" fmla="*/ 607219 w 1495425"/>
                    <a:gd name="connsiteY7" fmla="*/ 226218 h 1876425"/>
                    <a:gd name="connsiteX8" fmla="*/ 604837 w 1495425"/>
                    <a:gd name="connsiteY8" fmla="*/ 283368 h 1876425"/>
                    <a:gd name="connsiteX9" fmla="*/ 681037 w 1495425"/>
                    <a:gd name="connsiteY9" fmla="*/ 276225 h 1876425"/>
                    <a:gd name="connsiteX10" fmla="*/ 671512 w 1495425"/>
                    <a:gd name="connsiteY10" fmla="*/ 376237 h 1876425"/>
                    <a:gd name="connsiteX11" fmla="*/ 759619 w 1495425"/>
                    <a:gd name="connsiteY11" fmla="*/ 466725 h 1876425"/>
                    <a:gd name="connsiteX12" fmla="*/ 807244 w 1495425"/>
                    <a:gd name="connsiteY12" fmla="*/ 514350 h 1876425"/>
                    <a:gd name="connsiteX13" fmla="*/ 957262 w 1495425"/>
                    <a:gd name="connsiteY13" fmla="*/ 547687 h 1876425"/>
                    <a:gd name="connsiteX14" fmla="*/ 1019175 w 1495425"/>
                    <a:gd name="connsiteY14" fmla="*/ 526256 h 1876425"/>
                    <a:gd name="connsiteX15" fmla="*/ 1040606 w 1495425"/>
                    <a:gd name="connsiteY15" fmla="*/ 528637 h 1876425"/>
                    <a:gd name="connsiteX16" fmla="*/ 1109662 w 1495425"/>
                    <a:gd name="connsiteY16" fmla="*/ 557212 h 1876425"/>
                    <a:gd name="connsiteX17" fmla="*/ 1107281 w 1495425"/>
                    <a:gd name="connsiteY17" fmla="*/ 609600 h 1876425"/>
                    <a:gd name="connsiteX18" fmla="*/ 1145381 w 1495425"/>
                    <a:gd name="connsiteY18" fmla="*/ 621506 h 1876425"/>
                    <a:gd name="connsiteX19" fmla="*/ 1181100 w 1495425"/>
                    <a:gd name="connsiteY19" fmla="*/ 564356 h 1876425"/>
                    <a:gd name="connsiteX20" fmla="*/ 1343025 w 1495425"/>
                    <a:gd name="connsiteY20" fmla="*/ 626268 h 1876425"/>
                    <a:gd name="connsiteX21" fmla="*/ 1343025 w 1495425"/>
                    <a:gd name="connsiteY21" fmla="*/ 664368 h 1876425"/>
                    <a:gd name="connsiteX22" fmla="*/ 1385887 w 1495425"/>
                    <a:gd name="connsiteY22" fmla="*/ 697706 h 1876425"/>
                    <a:gd name="connsiteX23" fmla="*/ 1307306 w 1495425"/>
                    <a:gd name="connsiteY23" fmla="*/ 835818 h 1876425"/>
                    <a:gd name="connsiteX24" fmla="*/ 1304925 w 1495425"/>
                    <a:gd name="connsiteY24" fmla="*/ 969168 h 1876425"/>
                    <a:gd name="connsiteX25" fmla="*/ 1381125 w 1495425"/>
                    <a:gd name="connsiteY25" fmla="*/ 969168 h 1876425"/>
                    <a:gd name="connsiteX26" fmla="*/ 1433512 w 1495425"/>
                    <a:gd name="connsiteY26" fmla="*/ 931068 h 1876425"/>
                    <a:gd name="connsiteX27" fmla="*/ 1438275 w 1495425"/>
                    <a:gd name="connsiteY27" fmla="*/ 981075 h 1876425"/>
                    <a:gd name="connsiteX28" fmla="*/ 1495425 w 1495425"/>
                    <a:gd name="connsiteY28" fmla="*/ 1000125 h 1876425"/>
                    <a:gd name="connsiteX29" fmla="*/ 1466850 w 1495425"/>
                    <a:gd name="connsiteY29" fmla="*/ 1073943 h 1876425"/>
                    <a:gd name="connsiteX30" fmla="*/ 1454944 w 1495425"/>
                    <a:gd name="connsiteY30" fmla="*/ 1088231 h 1876425"/>
                    <a:gd name="connsiteX31" fmla="*/ 1416844 w 1495425"/>
                    <a:gd name="connsiteY31" fmla="*/ 1069181 h 1876425"/>
                    <a:gd name="connsiteX32" fmla="*/ 1378744 w 1495425"/>
                    <a:gd name="connsiteY32" fmla="*/ 1045368 h 1876425"/>
                    <a:gd name="connsiteX33" fmla="*/ 1395412 w 1495425"/>
                    <a:gd name="connsiteY33" fmla="*/ 1076325 h 1876425"/>
                    <a:gd name="connsiteX34" fmla="*/ 1416844 w 1495425"/>
                    <a:gd name="connsiteY34" fmla="*/ 1114425 h 1876425"/>
                    <a:gd name="connsiteX35" fmla="*/ 1454944 w 1495425"/>
                    <a:gd name="connsiteY35" fmla="*/ 1219200 h 1876425"/>
                    <a:gd name="connsiteX36" fmla="*/ 1404937 w 1495425"/>
                    <a:gd name="connsiteY36" fmla="*/ 1238250 h 1876425"/>
                    <a:gd name="connsiteX37" fmla="*/ 1364456 w 1495425"/>
                    <a:gd name="connsiteY37" fmla="*/ 1304925 h 1876425"/>
                    <a:gd name="connsiteX38" fmla="*/ 1302544 w 1495425"/>
                    <a:gd name="connsiteY38" fmla="*/ 1304925 h 1876425"/>
                    <a:gd name="connsiteX39" fmla="*/ 1297781 w 1495425"/>
                    <a:gd name="connsiteY39" fmla="*/ 1328737 h 1876425"/>
                    <a:gd name="connsiteX40" fmla="*/ 1343025 w 1495425"/>
                    <a:gd name="connsiteY40" fmla="*/ 1357312 h 1876425"/>
                    <a:gd name="connsiteX41" fmla="*/ 1297781 w 1495425"/>
                    <a:gd name="connsiteY41" fmla="*/ 1423987 h 1876425"/>
                    <a:gd name="connsiteX42" fmla="*/ 1307306 w 1495425"/>
                    <a:gd name="connsiteY42" fmla="*/ 1473993 h 1876425"/>
                    <a:gd name="connsiteX43" fmla="*/ 1271587 w 1495425"/>
                    <a:gd name="connsiteY43" fmla="*/ 1538287 h 1876425"/>
                    <a:gd name="connsiteX44" fmla="*/ 1300162 w 1495425"/>
                    <a:gd name="connsiteY44" fmla="*/ 1585912 h 1876425"/>
                    <a:gd name="connsiteX45" fmla="*/ 1226344 w 1495425"/>
                    <a:gd name="connsiteY45" fmla="*/ 1595437 h 1876425"/>
                    <a:gd name="connsiteX46" fmla="*/ 1247775 w 1495425"/>
                    <a:gd name="connsiteY46" fmla="*/ 1628775 h 1876425"/>
                    <a:gd name="connsiteX47" fmla="*/ 1195387 w 1495425"/>
                    <a:gd name="connsiteY47" fmla="*/ 1666875 h 1876425"/>
                    <a:gd name="connsiteX48" fmla="*/ 1162050 w 1495425"/>
                    <a:gd name="connsiteY48" fmla="*/ 1683543 h 1876425"/>
                    <a:gd name="connsiteX49" fmla="*/ 1121569 w 1495425"/>
                    <a:gd name="connsiteY49" fmla="*/ 1707356 h 1876425"/>
                    <a:gd name="connsiteX50" fmla="*/ 1081087 w 1495425"/>
                    <a:gd name="connsiteY50" fmla="*/ 1774031 h 1876425"/>
                    <a:gd name="connsiteX51" fmla="*/ 1054894 w 1495425"/>
                    <a:gd name="connsiteY51" fmla="*/ 1819275 h 1876425"/>
                    <a:gd name="connsiteX52" fmla="*/ 1066800 w 1495425"/>
                    <a:gd name="connsiteY52" fmla="*/ 1876425 h 1876425"/>
                    <a:gd name="connsiteX53" fmla="*/ 1054894 w 1495425"/>
                    <a:gd name="connsiteY53" fmla="*/ 1788318 h 1876425"/>
                    <a:gd name="connsiteX54" fmla="*/ 1000125 w 1495425"/>
                    <a:gd name="connsiteY54" fmla="*/ 1750218 h 1876425"/>
                    <a:gd name="connsiteX55" fmla="*/ 973931 w 1495425"/>
                    <a:gd name="connsiteY55" fmla="*/ 1695450 h 1876425"/>
                    <a:gd name="connsiteX56" fmla="*/ 959644 w 1495425"/>
                    <a:gd name="connsiteY56" fmla="*/ 1588293 h 1876425"/>
                    <a:gd name="connsiteX57" fmla="*/ 983456 w 1495425"/>
                    <a:gd name="connsiteY57" fmla="*/ 1538287 h 1876425"/>
                    <a:gd name="connsiteX58" fmla="*/ 1047750 w 1495425"/>
                    <a:gd name="connsiteY58" fmla="*/ 1512093 h 1876425"/>
                    <a:gd name="connsiteX59" fmla="*/ 1007269 w 1495425"/>
                    <a:gd name="connsiteY59" fmla="*/ 1450181 h 1876425"/>
                    <a:gd name="connsiteX60" fmla="*/ 1002506 w 1495425"/>
                    <a:gd name="connsiteY60" fmla="*/ 1412081 h 1876425"/>
                    <a:gd name="connsiteX61" fmla="*/ 978694 w 1495425"/>
                    <a:gd name="connsiteY61" fmla="*/ 1466850 h 1876425"/>
                    <a:gd name="connsiteX62" fmla="*/ 962025 w 1495425"/>
                    <a:gd name="connsiteY62" fmla="*/ 1497806 h 1876425"/>
                    <a:gd name="connsiteX63" fmla="*/ 950119 w 1495425"/>
                    <a:gd name="connsiteY63" fmla="*/ 1476375 h 1876425"/>
                    <a:gd name="connsiteX64" fmla="*/ 976312 w 1495425"/>
                    <a:gd name="connsiteY64" fmla="*/ 1409700 h 1876425"/>
                    <a:gd name="connsiteX65" fmla="*/ 921544 w 1495425"/>
                    <a:gd name="connsiteY65" fmla="*/ 1433512 h 1876425"/>
                    <a:gd name="connsiteX66" fmla="*/ 907256 w 1495425"/>
                    <a:gd name="connsiteY66" fmla="*/ 1469231 h 1876425"/>
                    <a:gd name="connsiteX67" fmla="*/ 878681 w 1495425"/>
                    <a:gd name="connsiteY67" fmla="*/ 1504950 h 1876425"/>
                    <a:gd name="connsiteX68" fmla="*/ 819150 w 1495425"/>
                    <a:gd name="connsiteY68" fmla="*/ 1485900 h 1876425"/>
                    <a:gd name="connsiteX69" fmla="*/ 809625 w 1495425"/>
                    <a:gd name="connsiteY69" fmla="*/ 1450181 h 1876425"/>
                    <a:gd name="connsiteX70" fmla="*/ 892969 w 1495425"/>
                    <a:gd name="connsiteY70" fmla="*/ 1457325 h 1876425"/>
                    <a:gd name="connsiteX71" fmla="*/ 864394 w 1495425"/>
                    <a:gd name="connsiteY71" fmla="*/ 1419225 h 1876425"/>
                    <a:gd name="connsiteX72" fmla="*/ 804862 w 1495425"/>
                    <a:gd name="connsiteY72" fmla="*/ 1400175 h 1876425"/>
                    <a:gd name="connsiteX73" fmla="*/ 788194 w 1495425"/>
                    <a:gd name="connsiteY73" fmla="*/ 1371600 h 1876425"/>
                    <a:gd name="connsiteX74" fmla="*/ 759619 w 1495425"/>
                    <a:gd name="connsiteY74" fmla="*/ 1373981 h 1876425"/>
                    <a:gd name="connsiteX75" fmla="*/ 745331 w 1495425"/>
                    <a:gd name="connsiteY75" fmla="*/ 1393031 h 1876425"/>
                    <a:gd name="connsiteX76" fmla="*/ 738187 w 1495425"/>
                    <a:gd name="connsiteY76" fmla="*/ 1395412 h 1876425"/>
                    <a:gd name="connsiteX77" fmla="*/ 731044 w 1495425"/>
                    <a:gd name="connsiteY77" fmla="*/ 1397793 h 1876425"/>
                    <a:gd name="connsiteX78" fmla="*/ 645319 w 1495425"/>
                    <a:gd name="connsiteY78" fmla="*/ 1378743 h 1876425"/>
                    <a:gd name="connsiteX79" fmla="*/ 619125 w 1495425"/>
                    <a:gd name="connsiteY79" fmla="*/ 1307306 h 1876425"/>
                    <a:gd name="connsiteX80" fmla="*/ 626269 w 1495425"/>
                    <a:gd name="connsiteY80" fmla="*/ 1276350 h 1876425"/>
                    <a:gd name="connsiteX81" fmla="*/ 585787 w 1495425"/>
                    <a:gd name="connsiteY81" fmla="*/ 1262062 h 1876425"/>
                    <a:gd name="connsiteX82" fmla="*/ 571500 w 1495425"/>
                    <a:gd name="connsiteY82" fmla="*/ 1323975 h 1876425"/>
                    <a:gd name="connsiteX83" fmla="*/ 535781 w 1495425"/>
                    <a:gd name="connsiteY83" fmla="*/ 1435893 h 1876425"/>
                    <a:gd name="connsiteX84" fmla="*/ 473869 w 1495425"/>
                    <a:gd name="connsiteY84" fmla="*/ 1500187 h 1876425"/>
                    <a:gd name="connsiteX85" fmla="*/ 402431 w 1495425"/>
                    <a:gd name="connsiteY85" fmla="*/ 1538287 h 1876425"/>
                    <a:gd name="connsiteX86" fmla="*/ 328612 w 1495425"/>
                    <a:gd name="connsiteY86" fmla="*/ 1557337 h 1876425"/>
                    <a:gd name="connsiteX87" fmla="*/ 302419 w 1495425"/>
                    <a:gd name="connsiteY87" fmla="*/ 1557337 h 1876425"/>
                    <a:gd name="connsiteX88" fmla="*/ 266700 w 1495425"/>
                    <a:gd name="connsiteY88" fmla="*/ 1497806 h 1876425"/>
                    <a:gd name="connsiteX89" fmla="*/ 257175 w 1495425"/>
                    <a:gd name="connsiteY89" fmla="*/ 1524000 h 1876425"/>
                    <a:gd name="connsiteX90" fmla="*/ 252412 w 1495425"/>
                    <a:gd name="connsiteY90" fmla="*/ 1595437 h 1876425"/>
                    <a:gd name="connsiteX91" fmla="*/ 188119 w 1495425"/>
                    <a:gd name="connsiteY91" fmla="*/ 1607343 h 1876425"/>
                    <a:gd name="connsiteX92" fmla="*/ 128587 w 1495425"/>
                    <a:gd name="connsiteY92" fmla="*/ 1647825 h 1876425"/>
                    <a:gd name="connsiteX93" fmla="*/ 114300 w 1495425"/>
                    <a:gd name="connsiteY93" fmla="*/ 1631156 h 1876425"/>
                    <a:gd name="connsiteX94" fmla="*/ 88106 w 1495425"/>
                    <a:gd name="connsiteY94" fmla="*/ 1597818 h 1876425"/>
                    <a:gd name="connsiteX95" fmla="*/ 57150 w 1495425"/>
                    <a:gd name="connsiteY95" fmla="*/ 1595437 h 1876425"/>
                    <a:gd name="connsiteX96" fmla="*/ 50006 w 1495425"/>
                    <a:gd name="connsiteY96" fmla="*/ 1550193 h 1876425"/>
                    <a:gd name="connsiteX97" fmla="*/ 28575 w 1495425"/>
                    <a:gd name="connsiteY97" fmla="*/ 1524000 h 1876425"/>
                    <a:gd name="connsiteX98" fmla="*/ 97631 w 1495425"/>
                    <a:gd name="connsiteY98" fmla="*/ 1502568 h 1876425"/>
                    <a:gd name="connsiteX99" fmla="*/ 78581 w 1495425"/>
                    <a:gd name="connsiteY99" fmla="*/ 1304925 h 1876425"/>
                    <a:gd name="connsiteX100" fmla="*/ 21431 w 1495425"/>
                    <a:gd name="connsiteY100" fmla="*/ 1343025 h 1876425"/>
                    <a:gd name="connsiteX101" fmla="*/ 40481 w 1495425"/>
                    <a:gd name="connsiteY101" fmla="*/ 1269206 h 1876425"/>
                    <a:gd name="connsiteX102" fmla="*/ 0 w 1495425"/>
                    <a:gd name="connsiteY102" fmla="*/ 1200150 h 1876425"/>
                    <a:gd name="connsiteX103" fmla="*/ 88106 w 1495425"/>
                    <a:gd name="connsiteY103" fmla="*/ 1128712 h 1876425"/>
                    <a:gd name="connsiteX104" fmla="*/ 114300 w 1495425"/>
                    <a:gd name="connsiteY104" fmla="*/ 1071562 h 1876425"/>
                    <a:gd name="connsiteX105" fmla="*/ 97631 w 1495425"/>
                    <a:gd name="connsiteY105" fmla="*/ 1028700 h 1876425"/>
                    <a:gd name="connsiteX106" fmla="*/ 147637 w 1495425"/>
                    <a:gd name="connsiteY106" fmla="*/ 1019175 h 1876425"/>
                    <a:gd name="connsiteX107" fmla="*/ 164306 w 1495425"/>
                    <a:gd name="connsiteY107" fmla="*/ 966787 h 1876425"/>
                    <a:gd name="connsiteX108" fmla="*/ 226219 w 1495425"/>
                    <a:gd name="connsiteY108" fmla="*/ 902493 h 1876425"/>
                    <a:gd name="connsiteX109" fmla="*/ 264319 w 1495425"/>
                    <a:gd name="connsiteY109" fmla="*/ 926306 h 1876425"/>
                    <a:gd name="connsiteX110" fmla="*/ 311944 w 1495425"/>
                    <a:gd name="connsiteY110" fmla="*/ 840581 h 1876425"/>
                    <a:gd name="connsiteX111" fmla="*/ 373856 w 1495425"/>
                    <a:gd name="connsiteY111" fmla="*/ 776287 h 1876425"/>
                    <a:gd name="connsiteX112" fmla="*/ 338137 w 1495425"/>
                    <a:gd name="connsiteY112" fmla="*/ 738187 h 1876425"/>
                    <a:gd name="connsiteX113" fmla="*/ 290512 w 1495425"/>
                    <a:gd name="connsiteY113" fmla="*/ 704850 h 1876425"/>
                    <a:gd name="connsiteX114" fmla="*/ 266700 w 1495425"/>
                    <a:gd name="connsiteY114" fmla="*/ 750093 h 1876425"/>
                    <a:gd name="connsiteX115" fmla="*/ 245269 w 1495425"/>
                    <a:gd name="connsiteY115" fmla="*/ 738187 h 1876425"/>
                    <a:gd name="connsiteX116" fmla="*/ 250031 w 1495425"/>
                    <a:gd name="connsiteY116" fmla="*/ 673893 h 1876425"/>
                    <a:gd name="connsiteX117" fmla="*/ 190500 w 1495425"/>
                    <a:gd name="connsiteY117" fmla="*/ 671512 h 1876425"/>
                    <a:gd name="connsiteX118" fmla="*/ 164306 w 1495425"/>
                    <a:gd name="connsiteY118" fmla="*/ 700087 h 1876425"/>
                    <a:gd name="connsiteX119" fmla="*/ 157162 w 1495425"/>
                    <a:gd name="connsiteY119" fmla="*/ 709612 h 1876425"/>
                    <a:gd name="connsiteX120" fmla="*/ 152400 w 1495425"/>
                    <a:gd name="connsiteY120" fmla="*/ 733425 h 1876425"/>
                    <a:gd name="connsiteX121" fmla="*/ 119062 w 1495425"/>
                    <a:gd name="connsiteY121" fmla="*/ 621506 h 1876425"/>
                    <a:gd name="connsiteX122" fmla="*/ 100012 w 1495425"/>
                    <a:gd name="connsiteY122" fmla="*/ 600075 h 1876425"/>
                    <a:gd name="connsiteX123" fmla="*/ 100012 w 1495425"/>
                    <a:gd name="connsiteY123" fmla="*/ 500062 h 1876425"/>
                    <a:gd name="connsiteX124" fmla="*/ 64294 w 1495425"/>
                    <a:gd name="connsiteY124" fmla="*/ 457200 h 1876425"/>
                    <a:gd name="connsiteX125" fmla="*/ 176212 w 1495425"/>
                    <a:gd name="connsiteY125" fmla="*/ 404812 h 1876425"/>
                    <a:gd name="connsiteX126" fmla="*/ 254794 w 1495425"/>
                    <a:gd name="connsiteY126" fmla="*/ 335756 h 1876425"/>
                    <a:gd name="connsiteX127" fmla="*/ 302419 w 1495425"/>
                    <a:gd name="connsiteY127" fmla="*/ 273843 h 1876425"/>
                    <a:gd name="connsiteX128" fmla="*/ 290512 w 1495425"/>
                    <a:gd name="connsiteY128" fmla="*/ 230981 h 1876425"/>
                    <a:gd name="connsiteX129" fmla="*/ 366712 w 1495425"/>
                    <a:gd name="connsiteY129" fmla="*/ 192881 h 1876425"/>
                    <a:gd name="connsiteX130" fmla="*/ 309562 w 1495425"/>
                    <a:gd name="connsiteY130" fmla="*/ 147637 h 1876425"/>
                    <a:gd name="connsiteX131" fmla="*/ 333375 w 1495425"/>
                    <a:gd name="connsiteY131" fmla="*/ 107156 h 1876425"/>
                    <a:gd name="connsiteX132" fmla="*/ 392906 w 1495425"/>
                    <a:gd name="connsiteY132" fmla="*/ 59531 h 1876425"/>
                    <a:gd name="connsiteX133" fmla="*/ 440531 w 1495425"/>
                    <a:gd name="connsiteY133" fmla="*/ 0 h 1876425"/>
                    <a:gd name="connsiteX0" fmla="*/ 440531 w 1495425"/>
                    <a:gd name="connsiteY0" fmla="*/ 0 h 1819275"/>
                    <a:gd name="connsiteX1" fmla="*/ 519112 w 1495425"/>
                    <a:gd name="connsiteY1" fmla="*/ 26193 h 1819275"/>
                    <a:gd name="connsiteX2" fmla="*/ 521494 w 1495425"/>
                    <a:gd name="connsiteY2" fmla="*/ 47625 h 1819275"/>
                    <a:gd name="connsiteX3" fmla="*/ 521494 w 1495425"/>
                    <a:gd name="connsiteY3" fmla="*/ 78581 h 1819275"/>
                    <a:gd name="connsiteX4" fmla="*/ 559594 w 1495425"/>
                    <a:gd name="connsiteY4" fmla="*/ 104775 h 1819275"/>
                    <a:gd name="connsiteX5" fmla="*/ 600075 w 1495425"/>
                    <a:gd name="connsiteY5" fmla="*/ 188118 h 1819275"/>
                    <a:gd name="connsiteX6" fmla="*/ 602456 w 1495425"/>
                    <a:gd name="connsiteY6" fmla="*/ 211931 h 1819275"/>
                    <a:gd name="connsiteX7" fmla="*/ 607219 w 1495425"/>
                    <a:gd name="connsiteY7" fmla="*/ 226218 h 1819275"/>
                    <a:gd name="connsiteX8" fmla="*/ 604837 w 1495425"/>
                    <a:gd name="connsiteY8" fmla="*/ 283368 h 1819275"/>
                    <a:gd name="connsiteX9" fmla="*/ 681037 w 1495425"/>
                    <a:gd name="connsiteY9" fmla="*/ 276225 h 1819275"/>
                    <a:gd name="connsiteX10" fmla="*/ 671512 w 1495425"/>
                    <a:gd name="connsiteY10" fmla="*/ 376237 h 1819275"/>
                    <a:gd name="connsiteX11" fmla="*/ 759619 w 1495425"/>
                    <a:gd name="connsiteY11" fmla="*/ 466725 h 1819275"/>
                    <a:gd name="connsiteX12" fmla="*/ 807244 w 1495425"/>
                    <a:gd name="connsiteY12" fmla="*/ 514350 h 1819275"/>
                    <a:gd name="connsiteX13" fmla="*/ 957262 w 1495425"/>
                    <a:gd name="connsiteY13" fmla="*/ 547687 h 1819275"/>
                    <a:gd name="connsiteX14" fmla="*/ 1019175 w 1495425"/>
                    <a:gd name="connsiteY14" fmla="*/ 526256 h 1819275"/>
                    <a:gd name="connsiteX15" fmla="*/ 1040606 w 1495425"/>
                    <a:gd name="connsiteY15" fmla="*/ 528637 h 1819275"/>
                    <a:gd name="connsiteX16" fmla="*/ 1109662 w 1495425"/>
                    <a:gd name="connsiteY16" fmla="*/ 557212 h 1819275"/>
                    <a:gd name="connsiteX17" fmla="*/ 1107281 w 1495425"/>
                    <a:gd name="connsiteY17" fmla="*/ 609600 h 1819275"/>
                    <a:gd name="connsiteX18" fmla="*/ 1145381 w 1495425"/>
                    <a:gd name="connsiteY18" fmla="*/ 621506 h 1819275"/>
                    <a:gd name="connsiteX19" fmla="*/ 1181100 w 1495425"/>
                    <a:gd name="connsiteY19" fmla="*/ 564356 h 1819275"/>
                    <a:gd name="connsiteX20" fmla="*/ 1343025 w 1495425"/>
                    <a:gd name="connsiteY20" fmla="*/ 626268 h 1819275"/>
                    <a:gd name="connsiteX21" fmla="*/ 1343025 w 1495425"/>
                    <a:gd name="connsiteY21" fmla="*/ 664368 h 1819275"/>
                    <a:gd name="connsiteX22" fmla="*/ 1385887 w 1495425"/>
                    <a:gd name="connsiteY22" fmla="*/ 697706 h 1819275"/>
                    <a:gd name="connsiteX23" fmla="*/ 1307306 w 1495425"/>
                    <a:gd name="connsiteY23" fmla="*/ 835818 h 1819275"/>
                    <a:gd name="connsiteX24" fmla="*/ 1304925 w 1495425"/>
                    <a:gd name="connsiteY24" fmla="*/ 969168 h 1819275"/>
                    <a:gd name="connsiteX25" fmla="*/ 1381125 w 1495425"/>
                    <a:gd name="connsiteY25" fmla="*/ 969168 h 1819275"/>
                    <a:gd name="connsiteX26" fmla="*/ 1433512 w 1495425"/>
                    <a:gd name="connsiteY26" fmla="*/ 931068 h 1819275"/>
                    <a:gd name="connsiteX27" fmla="*/ 1438275 w 1495425"/>
                    <a:gd name="connsiteY27" fmla="*/ 981075 h 1819275"/>
                    <a:gd name="connsiteX28" fmla="*/ 1495425 w 1495425"/>
                    <a:gd name="connsiteY28" fmla="*/ 1000125 h 1819275"/>
                    <a:gd name="connsiteX29" fmla="*/ 1466850 w 1495425"/>
                    <a:gd name="connsiteY29" fmla="*/ 1073943 h 1819275"/>
                    <a:gd name="connsiteX30" fmla="*/ 1454944 w 1495425"/>
                    <a:gd name="connsiteY30" fmla="*/ 1088231 h 1819275"/>
                    <a:gd name="connsiteX31" fmla="*/ 1416844 w 1495425"/>
                    <a:gd name="connsiteY31" fmla="*/ 1069181 h 1819275"/>
                    <a:gd name="connsiteX32" fmla="*/ 1378744 w 1495425"/>
                    <a:gd name="connsiteY32" fmla="*/ 1045368 h 1819275"/>
                    <a:gd name="connsiteX33" fmla="*/ 1395412 w 1495425"/>
                    <a:gd name="connsiteY33" fmla="*/ 1076325 h 1819275"/>
                    <a:gd name="connsiteX34" fmla="*/ 1416844 w 1495425"/>
                    <a:gd name="connsiteY34" fmla="*/ 1114425 h 1819275"/>
                    <a:gd name="connsiteX35" fmla="*/ 1454944 w 1495425"/>
                    <a:gd name="connsiteY35" fmla="*/ 1219200 h 1819275"/>
                    <a:gd name="connsiteX36" fmla="*/ 1404937 w 1495425"/>
                    <a:gd name="connsiteY36" fmla="*/ 1238250 h 1819275"/>
                    <a:gd name="connsiteX37" fmla="*/ 1364456 w 1495425"/>
                    <a:gd name="connsiteY37" fmla="*/ 1304925 h 1819275"/>
                    <a:gd name="connsiteX38" fmla="*/ 1302544 w 1495425"/>
                    <a:gd name="connsiteY38" fmla="*/ 1304925 h 1819275"/>
                    <a:gd name="connsiteX39" fmla="*/ 1297781 w 1495425"/>
                    <a:gd name="connsiteY39" fmla="*/ 1328737 h 1819275"/>
                    <a:gd name="connsiteX40" fmla="*/ 1343025 w 1495425"/>
                    <a:gd name="connsiteY40" fmla="*/ 1357312 h 1819275"/>
                    <a:gd name="connsiteX41" fmla="*/ 1297781 w 1495425"/>
                    <a:gd name="connsiteY41" fmla="*/ 1423987 h 1819275"/>
                    <a:gd name="connsiteX42" fmla="*/ 1307306 w 1495425"/>
                    <a:gd name="connsiteY42" fmla="*/ 1473993 h 1819275"/>
                    <a:gd name="connsiteX43" fmla="*/ 1271587 w 1495425"/>
                    <a:gd name="connsiteY43" fmla="*/ 1538287 h 1819275"/>
                    <a:gd name="connsiteX44" fmla="*/ 1300162 w 1495425"/>
                    <a:gd name="connsiteY44" fmla="*/ 1585912 h 1819275"/>
                    <a:gd name="connsiteX45" fmla="*/ 1226344 w 1495425"/>
                    <a:gd name="connsiteY45" fmla="*/ 1595437 h 1819275"/>
                    <a:gd name="connsiteX46" fmla="*/ 1247775 w 1495425"/>
                    <a:gd name="connsiteY46" fmla="*/ 1628775 h 1819275"/>
                    <a:gd name="connsiteX47" fmla="*/ 1195387 w 1495425"/>
                    <a:gd name="connsiteY47" fmla="*/ 1666875 h 1819275"/>
                    <a:gd name="connsiteX48" fmla="*/ 1162050 w 1495425"/>
                    <a:gd name="connsiteY48" fmla="*/ 1683543 h 1819275"/>
                    <a:gd name="connsiteX49" fmla="*/ 1121569 w 1495425"/>
                    <a:gd name="connsiteY49" fmla="*/ 1707356 h 1819275"/>
                    <a:gd name="connsiteX50" fmla="*/ 1081087 w 1495425"/>
                    <a:gd name="connsiteY50" fmla="*/ 1774031 h 1819275"/>
                    <a:gd name="connsiteX51" fmla="*/ 1054894 w 1495425"/>
                    <a:gd name="connsiteY51" fmla="*/ 1819275 h 1819275"/>
                    <a:gd name="connsiteX52" fmla="*/ 1054894 w 1495425"/>
                    <a:gd name="connsiteY52" fmla="*/ 1788318 h 1819275"/>
                    <a:gd name="connsiteX53" fmla="*/ 1000125 w 1495425"/>
                    <a:gd name="connsiteY53" fmla="*/ 1750218 h 1819275"/>
                    <a:gd name="connsiteX54" fmla="*/ 973931 w 1495425"/>
                    <a:gd name="connsiteY54" fmla="*/ 1695450 h 1819275"/>
                    <a:gd name="connsiteX55" fmla="*/ 959644 w 1495425"/>
                    <a:gd name="connsiteY55" fmla="*/ 1588293 h 1819275"/>
                    <a:gd name="connsiteX56" fmla="*/ 983456 w 1495425"/>
                    <a:gd name="connsiteY56" fmla="*/ 1538287 h 1819275"/>
                    <a:gd name="connsiteX57" fmla="*/ 1047750 w 1495425"/>
                    <a:gd name="connsiteY57" fmla="*/ 1512093 h 1819275"/>
                    <a:gd name="connsiteX58" fmla="*/ 1007269 w 1495425"/>
                    <a:gd name="connsiteY58" fmla="*/ 1450181 h 1819275"/>
                    <a:gd name="connsiteX59" fmla="*/ 1002506 w 1495425"/>
                    <a:gd name="connsiteY59" fmla="*/ 1412081 h 1819275"/>
                    <a:gd name="connsiteX60" fmla="*/ 978694 w 1495425"/>
                    <a:gd name="connsiteY60" fmla="*/ 1466850 h 1819275"/>
                    <a:gd name="connsiteX61" fmla="*/ 962025 w 1495425"/>
                    <a:gd name="connsiteY61" fmla="*/ 1497806 h 1819275"/>
                    <a:gd name="connsiteX62" fmla="*/ 950119 w 1495425"/>
                    <a:gd name="connsiteY62" fmla="*/ 1476375 h 1819275"/>
                    <a:gd name="connsiteX63" fmla="*/ 976312 w 1495425"/>
                    <a:gd name="connsiteY63" fmla="*/ 1409700 h 1819275"/>
                    <a:gd name="connsiteX64" fmla="*/ 921544 w 1495425"/>
                    <a:gd name="connsiteY64" fmla="*/ 1433512 h 1819275"/>
                    <a:gd name="connsiteX65" fmla="*/ 907256 w 1495425"/>
                    <a:gd name="connsiteY65" fmla="*/ 1469231 h 1819275"/>
                    <a:gd name="connsiteX66" fmla="*/ 878681 w 1495425"/>
                    <a:gd name="connsiteY66" fmla="*/ 1504950 h 1819275"/>
                    <a:gd name="connsiteX67" fmla="*/ 819150 w 1495425"/>
                    <a:gd name="connsiteY67" fmla="*/ 1485900 h 1819275"/>
                    <a:gd name="connsiteX68" fmla="*/ 809625 w 1495425"/>
                    <a:gd name="connsiteY68" fmla="*/ 1450181 h 1819275"/>
                    <a:gd name="connsiteX69" fmla="*/ 892969 w 1495425"/>
                    <a:gd name="connsiteY69" fmla="*/ 1457325 h 1819275"/>
                    <a:gd name="connsiteX70" fmla="*/ 864394 w 1495425"/>
                    <a:gd name="connsiteY70" fmla="*/ 1419225 h 1819275"/>
                    <a:gd name="connsiteX71" fmla="*/ 804862 w 1495425"/>
                    <a:gd name="connsiteY71" fmla="*/ 1400175 h 1819275"/>
                    <a:gd name="connsiteX72" fmla="*/ 788194 w 1495425"/>
                    <a:gd name="connsiteY72" fmla="*/ 1371600 h 1819275"/>
                    <a:gd name="connsiteX73" fmla="*/ 759619 w 1495425"/>
                    <a:gd name="connsiteY73" fmla="*/ 1373981 h 1819275"/>
                    <a:gd name="connsiteX74" fmla="*/ 745331 w 1495425"/>
                    <a:gd name="connsiteY74" fmla="*/ 1393031 h 1819275"/>
                    <a:gd name="connsiteX75" fmla="*/ 738187 w 1495425"/>
                    <a:gd name="connsiteY75" fmla="*/ 1395412 h 1819275"/>
                    <a:gd name="connsiteX76" fmla="*/ 731044 w 1495425"/>
                    <a:gd name="connsiteY76" fmla="*/ 1397793 h 1819275"/>
                    <a:gd name="connsiteX77" fmla="*/ 645319 w 1495425"/>
                    <a:gd name="connsiteY77" fmla="*/ 1378743 h 1819275"/>
                    <a:gd name="connsiteX78" fmla="*/ 619125 w 1495425"/>
                    <a:gd name="connsiteY78" fmla="*/ 1307306 h 1819275"/>
                    <a:gd name="connsiteX79" fmla="*/ 626269 w 1495425"/>
                    <a:gd name="connsiteY79" fmla="*/ 1276350 h 1819275"/>
                    <a:gd name="connsiteX80" fmla="*/ 585787 w 1495425"/>
                    <a:gd name="connsiteY80" fmla="*/ 1262062 h 1819275"/>
                    <a:gd name="connsiteX81" fmla="*/ 571500 w 1495425"/>
                    <a:gd name="connsiteY81" fmla="*/ 1323975 h 1819275"/>
                    <a:gd name="connsiteX82" fmla="*/ 535781 w 1495425"/>
                    <a:gd name="connsiteY82" fmla="*/ 1435893 h 1819275"/>
                    <a:gd name="connsiteX83" fmla="*/ 473869 w 1495425"/>
                    <a:gd name="connsiteY83" fmla="*/ 1500187 h 1819275"/>
                    <a:gd name="connsiteX84" fmla="*/ 402431 w 1495425"/>
                    <a:gd name="connsiteY84" fmla="*/ 1538287 h 1819275"/>
                    <a:gd name="connsiteX85" fmla="*/ 328612 w 1495425"/>
                    <a:gd name="connsiteY85" fmla="*/ 1557337 h 1819275"/>
                    <a:gd name="connsiteX86" fmla="*/ 302419 w 1495425"/>
                    <a:gd name="connsiteY86" fmla="*/ 1557337 h 1819275"/>
                    <a:gd name="connsiteX87" fmla="*/ 266700 w 1495425"/>
                    <a:gd name="connsiteY87" fmla="*/ 1497806 h 1819275"/>
                    <a:gd name="connsiteX88" fmla="*/ 257175 w 1495425"/>
                    <a:gd name="connsiteY88" fmla="*/ 1524000 h 1819275"/>
                    <a:gd name="connsiteX89" fmla="*/ 252412 w 1495425"/>
                    <a:gd name="connsiteY89" fmla="*/ 1595437 h 1819275"/>
                    <a:gd name="connsiteX90" fmla="*/ 188119 w 1495425"/>
                    <a:gd name="connsiteY90" fmla="*/ 1607343 h 1819275"/>
                    <a:gd name="connsiteX91" fmla="*/ 128587 w 1495425"/>
                    <a:gd name="connsiteY91" fmla="*/ 1647825 h 1819275"/>
                    <a:gd name="connsiteX92" fmla="*/ 114300 w 1495425"/>
                    <a:gd name="connsiteY92" fmla="*/ 1631156 h 1819275"/>
                    <a:gd name="connsiteX93" fmla="*/ 88106 w 1495425"/>
                    <a:gd name="connsiteY93" fmla="*/ 1597818 h 1819275"/>
                    <a:gd name="connsiteX94" fmla="*/ 57150 w 1495425"/>
                    <a:gd name="connsiteY94" fmla="*/ 1595437 h 1819275"/>
                    <a:gd name="connsiteX95" fmla="*/ 50006 w 1495425"/>
                    <a:gd name="connsiteY95" fmla="*/ 1550193 h 1819275"/>
                    <a:gd name="connsiteX96" fmla="*/ 28575 w 1495425"/>
                    <a:gd name="connsiteY96" fmla="*/ 1524000 h 1819275"/>
                    <a:gd name="connsiteX97" fmla="*/ 97631 w 1495425"/>
                    <a:gd name="connsiteY97" fmla="*/ 1502568 h 1819275"/>
                    <a:gd name="connsiteX98" fmla="*/ 78581 w 1495425"/>
                    <a:gd name="connsiteY98" fmla="*/ 1304925 h 1819275"/>
                    <a:gd name="connsiteX99" fmla="*/ 21431 w 1495425"/>
                    <a:gd name="connsiteY99" fmla="*/ 1343025 h 1819275"/>
                    <a:gd name="connsiteX100" fmla="*/ 40481 w 1495425"/>
                    <a:gd name="connsiteY100" fmla="*/ 1269206 h 1819275"/>
                    <a:gd name="connsiteX101" fmla="*/ 0 w 1495425"/>
                    <a:gd name="connsiteY101" fmla="*/ 1200150 h 1819275"/>
                    <a:gd name="connsiteX102" fmla="*/ 88106 w 1495425"/>
                    <a:gd name="connsiteY102" fmla="*/ 1128712 h 1819275"/>
                    <a:gd name="connsiteX103" fmla="*/ 114300 w 1495425"/>
                    <a:gd name="connsiteY103" fmla="*/ 1071562 h 1819275"/>
                    <a:gd name="connsiteX104" fmla="*/ 97631 w 1495425"/>
                    <a:gd name="connsiteY104" fmla="*/ 1028700 h 1819275"/>
                    <a:gd name="connsiteX105" fmla="*/ 147637 w 1495425"/>
                    <a:gd name="connsiteY105" fmla="*/ 1019175 h 1819275"/>
                    <a:gd name="connsiteX106" fmla="*/ 164306 w 1495425"/>
                    <a:gd name="connsiteY106" fmla="*/ 966787 h 1819275"/>
                    <a:gd name="connsiteX107" fmla="*/ 226219 w 1495425"/>
                    <a:gd name="connsiteY107" fmla="*/ 902493 h 1819275"/>
                    <a:gd name="connsiteX108" fmla="*/ 264319 w 1495425"/>
                    <a:gd name="connsiteY108" fmla="*/ 926306 h 1819275"/>
                    <a:gd name="connsiteX109" fmla="*/ 311944 w 1495425"/>
                    <a:gd name="connsiteY109" fmla="*/ 840581 h 1819275"/>
                    <a:gd name="connsiteX110" fmla="*/ 373856 w 1495425"/>
                    <a:gd name="connsiteY110" fmla="*/ 776287 h 1819275"/>
                    <a:gd name="connsiteX111" fmla="*/ 338137 w 1495425"/>
                    <a:gd name="connsiteY111" fmla="*/ 738187 h 1819275"/>
                    <a:gd name="connsiteX112" fmla="*/ 290512 w 1495425"/>
                    <a:gd name="connsiteY112" fmla="*/ 704850 h 1819275"/>
                    <a:gd name="connsiteX113" fmla="*/ 266700 w 1495425"/>
                    <a:gd name="connsiteY113" fmla="*/ 750093 h 1819275"/>
                    <a:gd name="connsiteX114" fmla="*/ 245269 w 1495425"/>
                    <a:gd name="connsiteY114" fmla="*/ 738187 h 1819275"/>
                    <a:gd name="connsiteX115" fmla="*/ 250031 w 1495425"/>
                    <a:gd name="connsiteY115" fmla="*/ 673893 h 1819275"/>
                    <a:gd name="connsiteX116" fmla="*/ 190500 w 1495425"/>
                    <a:gd name="connsiteY116" fmla="*/ 671512 h 1819275"/>
                    <a:gd name="connsiteX117" fmla="*/ 164306 w 1495425"/>
                    <a:gd name="connsiteY117" fmla="*/ 700087 h 1819275"/>
                    <a:gd name="connsiteX118" fmla="*/ 157162 w 1495425"/>
                    <a:gd name="connsiteY118" fmla="*/ 709612 h 1819275"/>
                    <a:gd name="connsiteX119" fmla="*/ 152400 w 1495425"/>
                    <a:gd name="connsiteY119" fmla="*/ 733425 h 1819275"/>
                    <a:gd name="connsiteX120" fmla="*/ 119062 w 1495425"/>
                    <a:gd name="connsiteY120" fmla="*/ 621506 h 1819275"/>
                    <a:gd name="connsiteX121" fmla="*/ 100012 w 1495425"/>
                    <a:gd name="connsiteY121" fmla="*/ 600075 h 1819275"/>
                    <a:gd name="connsiteX122" fmla="*/ 100012 w 1495425"/>
                    <a:gd name="connsiteY122" fmla="*/ 500062 h 1819275"/>
                    <a:gd name="connsiteX123" fmla="*/ 64294 w 1495425"/>
                    <a:gd name="connsiteY123" fmla="*/ 457200 h 1819275"/>
                    <a:gd name="connsiteX124" fmla="*/ 176212 w 1495425"/>
                    <a:gd name="connsiteY124" fmla="*/ 404812 h 1819275"/>
                    <a:gd name="connsiteX125" fmla="*/ 254794 w 1495425"/>
                    <a:gd name="connsiteY125" fmla="*/ 335756 h 1819275"/>
                    <a:gd name="connsiteX126" fmla="*/ 302419 w 1495425"/>
                    <a:gd name="connsiteY126" fmla="*/ 273843 h 1819275"/>
                    <a:gd name="connsiteX127" fmla="*/ 290512 w 1495425"/>
                    <a:gd name="connsiteY127" fmla="*/ 230981 h 1819275"/>
                    <a:gd name="connsiteX128" fmla="*/ 366712 w 1495425"/>
                    <a:gd name="connsiteY128" fmla="*/ 192881 h 1819275"/>
                    <a:gd name="connsiteX129" fmla="*/ 309562 w 1495425"/>
                    <a:gd name="connsiteY129" fmla="*/ 147637 h 1819275"/>
                    <a:gd name="connsiteX130" fmla="*/ 333375 w 1495425"/>
                    <a:gd name="connsiteY130" fmla="*/ 107156 h 1819275"/>
                    <a:gd name="connsiteX131" fmla="*/ 392906 w 1495425"/>
                    <a:gd name="connsiteY131" fmla="*/ 59531 h 1819275"/>
                    <a:gd name="connsiteX132" fmla="*/ 440531 w 1495425"/>
                    <a:gd name="connsiteY132" fmla="*/ 0 h 1819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1495425" h="1819275">
                      <a:moveTo>
                        <a:pt x="440531" y="0"/>
                      </a:moveTo>
                      <a:lnTo>
                        <a:pt x="519112" y="26193"/>
                      </a:lnTo>
                      <a:lnTo>
                        <a:pt x="521494" y="47625"/>
                      </a:lnTo>
                      <a:lnTo>
                        <a:pt x="521494" y="78581"/>
                      </a:lnTo>
                      <a:lnTo>
                        <a:pt x="559594" y="104775"/>
                      </a:lnTo>
                      <a:lnTo>
                        <a:pt x="600075" y="188118"/>
                      </a:lnTo>
                      <a:cubicBezTo>
                        <a:pt x="600869" y="196056"/>
                        <a:pt x="600986" y="204090"/>
                        <a:pt x="602456" y="211931"/>
                      </a:cubicBezTo>
                      <a:cubicBezTo>
                        <a:pt x="603381" y="216865"/>
                        <a:pt x="607219" y="226218"/>
                        <a:pt x="607219" y="226218"/>
                      </a:cubicBezTo>
                      <a:lnTo>
                        <a:pt x="604837" y="283368"/>
                      </a:lnTo>
                      <a:lnTo>
                        <a:pt x="681037" y="276225"/>
                      </a:lnTo>
                      <a:lnTo>
                        <a:pt x="671512" y="376237"/>
                      </a:lnTo>
                      <a:lnTo>
                        <a:pt x="759619" y="466725"/>
                      </a:lnTo>
                      <a:lnTo>
                        <a:pt x="807244" y="514350"/>
                      </a:lnTo>
                      <a:lnTo>
                        <a:pt x="957262" y="547687"/>
                      </a:lnTo>
                      <a:lnTo>
                        <a:pt x="1019175" y="526256"/>
                      </a:lnTo>
                      <a:lnTo>
                        <a:pt x="1040606" y="528637"/>
                      </a:lnTo>
                      <a:lnTo>
                        <a:pt x="1109662" y="557212"/>
                      </a:lnTo>
                      <a:lnTo>
                        <a:pt x="1107281" y="609600"/>
                      </a:lnTo>
                      <a:lnTo>
                        <a:pt x="1145381" y="621506"/>
                      </a:lnTo>
                      <a:lnTo>
                        <a:pt x="1181100" y="564356"/>
                      </a:lnTo>
                      <a:lnTo>
                        <a:pt x="1343025" y="626268"/>
                      </a:lnTo>
                      <a:lnTo>
                        <a:pt x="1343025" y="664368"/>
                      </a:lnTo>
                      <a:lnTo>
                        <a:pt x="1385887" y="697706"/>
                      </a:lnTo>
                      <a:lnTo>
                        <a:pt x="1307306" y="835818"/>
                      </a:lnTo>
                      <a:cubicBezTo>
                        <a:pt x="1306512" y="880268"/>
                        <a:pt x="1305719" y="924718"/>
                        <a:pt x="1304925" y="969168"/>
                      </a:cubicBezTo>
                      <a:lnTo>
                        <a:pt x="1381125" y="969168"/>
                      </a:lnTo>
                      <a:lnTo>
                        <a:pt x="1433512" y="931068"/>
                      </a:lnTo>
                      <a:lnTo>
                        <a:pt x="1438275" y="981075"/>
                      </a:lnTo>
                      <a:lnTo>
                        <a:pt x="1495425" y="1000125"/>
                      </a:lnTo>
                      <a:lnTo>
                        <a:pt x="1466850" y="1073943"/>
                      </a:lnTo>
                      <a:lnTo>
                        <a:pt x="1454944" y="1088231"/>
                      </a:lnTo>
                      <a:lnTo>
                        <a:pt x="1416844" y="1069181"/>
                      </a:lnTo>
                      <a:lnTo>
                        <a:pt x="1378744" y="1045368"/>
                      </a:lnTo>
                      <a:lnTo>
                        <a:pt x="1395412" y="1076325"/>
                      </a:lnTo>
                      <a:lnTo>
                        <a:pt x="1416844" y="1114425"/>
                      </a:lnTo>
                      <a:lnTo>
                        <a:pt x="1454944" y="1219200"/>
                      </a:lnTo>
                      <a:lnTo>
                        <a:pt x="1404937" y="1238250"/>
                      </a:lnTo>
                      <a:lnTo>
                        <a:pt x="1364456" y="1304925"/>
                      </a:lnTo>
                      <a:lnTo>
                        <a:pt x="1302544" y="1304925"/>
                      </a:lnTo>
                      <a:lnTo>
                        <a:pt x="1297781" y="1328737"/>
                      </a:lnTo>
                      <a:lnTo>
                        <a:pt x="1343025" y="1357312"/>
                      </a:lnTo>
                      <a:lnTo>
                        <a:pt x="1297781" y="1423987"/>
                      </a:lnTo>
                      <a:lnTo>
                        <a:pt x="1307306" y="1473993"/>
                      </a:lnTo>
                      <a:lnTo>
                        <a:pt x="1271587" y="1538287"/>
                      </a:lnTo>
                      <a:lnTo>
                        <a:pt x="1300162" y="1585912"/>
                      </a:lnTo>
                      <a:lnTo>
                        <a:pt x="1226344" y="1595437"/>
                      </a:lnTo>
                      <a:lnTo>
                        <a:pt x="1247775" y="1628775"/>
                      </a:lnTo>
                      <a:lnTo>
                        <a:pt x="1195387" y="1666875"/>
                      </a:lnTo>
                      <a:lnTo>
                        <a:pt x="1162050" y="1683543"/>
                      </a:lnTo>
                      <a:lnTo>
                        <a:pt x="1121569" y="1707356"/>
                      </a:lnTo>
                      <a:lnTo>
                        <a:pt x="1081087" y="1774031"/>
                      </a:lnTo>
                      <a:lnTo>
                        <a:pt x="1054894" y="1819275"/>
                      </a:lnTo>
                      <a:lnTo>
                        <a:pt x="1054894" y="1788318"/>
                      </a:lnTo>
                      <a:lnTo>
                        <a:pt x="1000125" y="1750218"/>
                      </a:lnTo>
                      <a:lnTo>
                        <a:pt x="973931" y="1695450"/>
                      </a:lnTo>
                      <a:lnTo>
                        <a:pt x="959644" y="1588293"/>
                      </a:lnTo>
                      <a:lnTo>
                        <a:pt x="983456" y="1538287"/>
                      </a:lnTo>
                      <a:lnTo>
                        <a:pt x="1047750" y="1512093"/>
                      </a:lnTo>
                      <a:lnTo>
                        <a:pt x="1007269" y="1450181"/>
                      </a:lnTo>
                      <a:lnTo>
                        <a:pt x="1002506" y="1412081"/>
                      </a:lnTo>
                      <a:lnTo>
                        <a:pt x="978694" y="1466850"/>
                      </a:lnTo>
                      <a:lnTo>
                        <a:pt x="962025" y="1497806"/>
                      </a:lnTo>
                      <a:lnTo>
                        <a:pt x="950119" y="1476375"/>
                      </a:lnTo>
                      <a:lnTo>
                        <a:pt x="976312" y="1409700"/>
                      </a:lnTo>
                      <a:lnTo>
                        <a:pt x="921544" y="1433512"/>
                      </a:lnTo>
                      <a:lnTo>
                        <a:pt x="907256" y="1469231"/>
                      </a:lnTo>
                      <a:lnTo>
                        <a:pt x="878681" y="1504950"/>
                      </a:lnTo>
                      <a:lnTo>
                        <a:pt x="819150" y="1485900"/>
                      </a:lnTo>
                      <a:lnTo>
                        <a:pt x="809625" y="1450181"/>
                      </a:lnTo>
                      <a:lnTo>
                        <a:pt x="892969" y="1457325"/>
                      </a:lnTo>
                      <a:lnTo>
                        <a:pt x="864394" y="1419225"/>
                      </a:lnTo>
                      <a:lnTo>
                        <a:pt x="804862" y="1400175"/>
                      </a:lnTo>
                      <a:lnTo>
                        <a:pt x="788194" y="1371600"/>
                      </a:lnTo>
                      <a:lnTo>
                        <a:pt x="759619" y="1373981"/>
                      </a:lnTo>
                      <a:cubicBezTo>
                        <a:pt x="754856" y="1380331"/>
                        <a:pt x="750944" y="1387418"/>
                        <a:pt x="745331" y="1393031"/>
                      </a:cubicBezTo>
                      <a:cubicBezTo>
                        <a:pt x="743556" y="1394806"/>
                        <a:pt x="738187" y="1395412"/>
                        <a:pt x="738187" y="1395412"/>
                      </a:cubicBezTo>
                      <a:lnTo>
                        <a:pt x="731044" y="1397793"/>
                      </a:lnTo>
                      <a:lnTo>
                        <a:pt x="645319" y="1378743"/>
                      </a:lnTo>
                      <a:lnTo>
                        <a:pt x="619125" y="1307306"/>
                      </a:lnTo>
                      <a:lnTo>
                        <a:pt x="626269" y="1276350"/>
                      </a:lnTo>
                      <a:lnTo>
                        <a:pt x="585787" y="1262062"/>
                      </a:lnTo>
                      <a:lnTo>
                        <a:pt x="571500" y="1323975"/>
                      </a:lnTo>
                      <a:lnTo>
                        <a:pt x="535781" y="1435893"/>
                      </a:lnTo>
                      <a:lnTo>
                        <a:pt x="473869" y="1500187"/>
                      </a:lnTo>
                      <a:lnTo>
                        <a:pt x="402431" y="1538287"/>
                      </a:lnTo>
                      <a:lnTo>
                        <a:pt x="328612" y="1557337"/>
                      </a:lnTo>
                      <a:lnTo>
                        <a:pt x="302419" y="1557337"/>
                      </a:lnTo>
                      <a:lnTo>
                        <a:pt x="266700" y="1497806"/>
                      </a:lnTo>
                      <a:cubicBezTo>
                        <a:pt x="258995" y="1520921"/>
                        <a:pt x="262923" y="1512502"/>
                        <a:pt x="257175" y="1524000"/>
                      </a:cubicBezTo>
                      <a:lnTo>
                        <a:pt x="252412" y="1595437"/>
                      </a:lnTo>
                      <a:lnTo>
                        <a:pt x="188119" y="1607343"/>
                      </a:lnTo>
                      <a:lnTo>
                        <a:pt x="128587" y="1647825"/>
                      </a:lnTo>
                      <a:lnTo>
                        <a:pt x="114300" y="1631156"/>
                      </a:lnTo>
                      <a:lnTo>
                        <a:pt x="88106" y="1597818"/>
                      </a:lnTo>
                      <a:lnTo>
                        <a:pt x="57150" y="1595437"/>
                      </a:lnTo>
                      <a:lnTo>
                        <a:pt x="50006" y="1550193"/>
                      </a:lnTo>
                      <a:lnTo>
                        <a:pt x="28575" y="1524000"/>
                      </a:lnTo>
                      <a:lnTo>
                        <a:pt x="97631" y="1502568"/>
                      </a:lnTo>
                      <a:lnTo>
                        <a:pt x="78581" y="1304925"/>
                      </a:lnTo>
                      <a:lnTo>
                        <a:pt x="21431" y="1343025"/>
                      </a:lnTo>
                      <a:lnTo>
                        <a:pt x="40481" y="1269206"/>
                      </a:lnTo>
                      <a:lnTo>
                        <a:pt x="0" y="1200150"/>
                      </a:lnTo>
                      <a:lnTo>
                        <a:pt x="88106" y="1128712"/>
                      </a:lnTo>
                      <a:lnTo>
                        <a:pt x="114300" y="1071562"/>
                      </a:lnTo>
                      <a:lnTo>
                        <a:pt x="97631" y="1028700"/>
                      </a:lnTo>
                      <a:lnTo>
                        <a:pt x="147637" y="1019175"/>
                      </a:lnTo>
                      <a:lnTo>
                        <a:pt x="164306" y="966787"/>
                      </a:lnTo>
                      <a:lnTo>
                        <a:pt x="226219" y="902493"/>
                      </a:lnTo>
                      <a:lnTo>
                        <a:pt x="264319" y="926306"/>
                      </a:lnTo>
                      <a:lnTo>
                        <a:pt x="311944" y="840581"/>
                      </a:lnTo>
                      <a:lnTo>
                        <a:pt x="373856" y="776287"/>
                      </a:lnTo>
                      <a:lnTo>
                        <a:pt x="338137" y="738187"/>
                      </a:lnTo>
                      <a:lnTo>
                        <a:pt x="290512" y="704850"/>
                      </a:lnTo>
                      <a:lnTo>
                        <a:pt x="266700" y="750093"/>
                      </a:lnTo>
                      <a:lnTo>
                        <a:pt x="245269" y="738187"/>
                      </a:lnTo>
                      <a:lnTo>
                        <a:pt x="250031" y="673893"/>
                      </a:lnTo>
                      <a:lnTo>
                        <a:pt x="190500" y="671512"/>
                      </a:lnTo>
                      <a:cubicBezTo>
                        <a:pt x="181769" y="681037"/>
                        <a:pt x="172769" y="690322"/>
                        <a:pt x="164306" y="700087"/>
                      </a:cubicBezTo>
                      <a:cubicBezTo>
                        <a:pt x="146833" y="720248"/>
                        <a:pt x="166310" y="700468"/>
                        <a:pt x="157162" y="709612"/>
                      </a:cubicBezTo>
                      <a:lnTo>
                        <a:pt x="152400" y="733425"/>
                      </a:lnTo>
                      <a:lnTo>
                        <a:pt x="119062" y="621506"/>
                      </a:lnTo>
                      <a:lnTo>
                        <a:pt x="100012" y="600075"/>
                      </a:lnTo>
                      <a:lnTo>
                        <a:pt x="100012" y="500062"/>
                      </a:lnTo>
                      <a:lnTo>
                        <a:pt x="64294" y="457200"/>
                      </a:lnTo>
                      <a:lnTo>
                        <a:pt x="176212" y="404812"/>
                      </a:lnTo>
                      <a:lnTo>
                        <a:pt x="254794" y="335756"/>
                      </a:lnTo>
                      <a:lnTo>
                        <a:pt x="302419" y="273843"/>
                      </a:lnTo>
                      <a:lnTo>
                        <a:pt x="290512" y="230981"/>
                      </a:lnTo>
                      <a:lnTo>
                        <a:pt x="366712" y="192881"/>
                      </a:lnTo>
                      <a:lnTo>
                        <a:pt x="309562" y="147637"/>
                      </a:lnTo>
                      <a:lnTo>
                        <a:pt x="333375" y="107156"/>
                      </a:lnTo>
                      <a:lnTo>
                        <a:pt x="392906" y="59531"/>
                      </a:lnTo>
                      <a:lnTo>
                        <a:pt x="440531" y="0"/>
                      </a:lnTo>
                      <a:close/>
                    </a:path>
                  </a:pathLst>
                </a:custGeom>
                <a:solidFill>
                  <a:srgbClr val="CCFF99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Freeform 24"/>
                <p:cNvSpPr/>
                <p:nvPr/>
              </p:nvSpPr>
              <p:spPr bwMode="auto">
                <a:xfrm>
                  <a:off x="3436937" y="3300412"/>
                  <a:ext cx="935831" cy="778669"/>
                </a:xfrm>
                <a:custGeom>
                  <a:avLst/>
                  <a:gdLst>
                    <a:gd name="connsiteX0" fmla="*/ 0 w 935831"/>
                    <a:gd name="connsiteY0" fmla="*/ 469107 h 778669"/>
                    <a:gd name="connsiteX1" fmla="*/ 109537 w 935831"/>
                    <a:gd name="connsiteY1" fmla="*/ 364332 h 778669"/>
                    <a:gd name="connsiteX2" fmla="*/ 102394 w 935831"/>
                    <a:gd name="connsiteY2" fmla="*/ 335757 h 778669"/>
                    <a:gd name="connsiteX3" fmla="*/ 102394 w 935831"/>
                    <a:gd name="connsiteY3" fmla="*/ 278607 h 778669"/>
                    <a:gd name="connsiteX4" fmla="*/ 121444 w 935831"/>
                    <a:gd name="connsiteY4" fmla="*/ 226219 h 778669"/>
                    <a:gd name="connsiteX5" fmla="*/ 161925 w 935831"/>
                    <a:gd name="connsiteY5" fmla="*/ 290513 h 778669"/>
                    <a:gd name="connsiteX6" fmla="*/ 221456 w 935831"/>
                    <a:gd name="connsiteY6" fmla="*/ 280988 h 778669"/>
                    <a:gd name="connsiteX7" fmla="*/ 316706 w 935831"/>
                    <a:gd name="connsiteY7" fmla="*/ 247650 h 778669"/>
                    <a:gd name="connsiteX8" fmla="*/ 373856 w 935831"/>
                    <a:gd name="connsiteY8" fmla="*/ 185738 h 778669"/>
                    <a:gd name="connsiteX9" fmla="*/ 409575 w 935831"/>
                    <a:gd name="connsiteY9" fmla="*/ 92869 h 778669"/>
                    <a:gd name="connsiteX10" fmla="*/ 440531 w 935831"/>
                    <a:gd name="connsiteY10" fmla="*/ 0 h 778669"/>
                    <a:gd name="connsiteX11" fmla="*/ 502444 w 935831"/>
                    <a:gd name="connsiteY11" fmla="*/ 23813 h 778669"/>
                    <a:gd name="connsiteX12" fmla="*/ 476250 w 935831"/>
                    <a:gd name="connsiteY12" fmla="*/ 64294 h 778669"/>
                    <a:gd name="connsiteX13" fmla="*/ 507206 w 935831"/>
                    <a:gd name="connsiteY13" fmla="*/ 123825 h 778669"/>
                    <a:gd name="connsiteX14" fmla="*/ 590550 w 935831"/>
                    <a:gd name="connsiteY14" fmla="*/ 142875 h 778669"/>
                    <a:gd name="connsiteX15" fmla="*/ 609600 w 935831"/>
                    <a:gd name="connsiteY15" fmla="*/ 114300 h 778669"/>
                    <a:gd name="connsiteX16" fmla="*/ 645319 w 935831"/>
                    <a:gd name="connsiteY16" fmla="*/ 107157 h 778669"/>
                    <a:gd name="connsiteX17" fmla="*/ 666750 w 935831"/>
                    <a:gd name="connsiteY17" fmla="*/ 142875 h 778669"/>
                    <a:gd name="connsiteX18" fmla="*/ 731044 w 935831"/>
                    <a:gd name="connsiteY18" fmla="*/ 164307 h 778669"/>
                    <a:gd name="connsiteX19" fmla="*/ 757237 w 935831"/>
                    <a:gd name="connsiteY19" fmla="*/ 197644 h 778669"/>
                    <a:gd name="connsiteX20" fmla="*/ 735806 w 935831"/>
                    <a:gd name="connsiteY20" fmla="*/ 216694 h 778669"/>
                    <a:gd name="connsiteX21" fmla="*/ 676275 w 935831"/>
                    <a:gd name="connsiteY21" fmla="*/ 216694 h 778669"/>
                    <a:gd name="connsiteX22" fmla="*/ 676275 w 935831"/>
                    <a:gd name="connsiteY22" fmla="*/ 216694 h 778669"/>
                    <a:gd name="connsiteX23" fmla="*/ 731044 w 935831"/>
                    <a:gd name="connsiteY23" fmla="*/ 240507 h 778669"/>
                    <a:gd name="connsiteX24" fmla="*/ 766762 w 935831"/>
                    <a:gd name="connsiteY24" fmla="*/ 180975 h 778669"/>
                    <a:gd name="connsiteX25" fmla="*/ 835819 w 935831"/>
                    <a:gd name="connsiteY25" fmla="*/ 147638 h 778669"/>
                    <a:gd name="connsiteX26" fmla="*/ 816769 w 935831"/>
                    <a:gd name="connsiteY26" fmla="*/ 207169 h 778669"/>
                    <a:gd name="connsiteX27" fmla="*/ 816769 w 935831"/>
                    <a:gd name="connsiteY27" fmla="*/ 233363 h 778669"/>
                    <a:gd name="connsiteX28" fmla="*/ 854869 w 935831"/>
                    <a:gd name="connsiteY28" fmla="*/ 152400 h 778669"/>
                    <a:gd name="connsiteX29" fmla="*/ 878681 w 935831"/>
                    <a:gd name="connsiteY29" fmla="*/ 195263 h 778669"/>
                    <a:gd name="connsiteX30" fmla="*/ 919162 w 935831"/>
                    <a:gd name="connsiteY30" fmla="*/ 264319 h 778669"/>
                    <a:gd name="connsiteX31" fmla="*/ 869156 w 935831"/>
                    <a:gd name="connsiteY31" fmla="*/ 292894 h 778669"/>
                    <a:gd name="connsiteX32" fmla="*/ 833437 w 935831"/>
                    <a:gd name="connsiteY32" fmla="*/ 319088 h 778669"/>
                    <a:gd name="connsiteX33" fmla="*/ 826294 w 935831"/>
                    <a:gd name="connsiteY33" fmla="*/ 350044 h 778669"/>
                    <a:gd name="connsiteX34" fmla="*/ 847725 w 935831"/>
                    <a:gd name="connsiteY34" fmla="*/ 450057 h 778669"/>
                    <a:gd name="connsiteX35" fmla="*/ 883444 w 935831"/>
                    <a:gd name="connsiteY35" fmla="*/ 509588 h 778669"/>
                    <a:gd name="connsiteX36" fmla="*/ 926306 w 935831"/>
                    <a:gd name="connsiteY36" fmla="*/ 535782 h 778669"/>
                    <a:gd name="connsiteX37" fmla="*/ 921544 w 935831"/>
                    <a:gd name="connsiteY37" fmla="*/ 573882 h 778669"/>
                    <a:gd name="connsiteX38" fmla="*/ 921544 w 935831"/>
                    <a:gd name="connsiteY38" fmla="*/ 573882 h 778669"/>
                    <a:gd name="connsiteX39" fmla="*/ 926306 w 935831"/>
                    <a:gd name="connsiteY39" fmla="*/ 616744 h 778669"/>
                    <a:gd name="connsiteX40" fmla="*/ 921544 w 935831"/>
                    <a:gd name="connsiteY40" fmla="*/ 681038 h 778669"/>
                    <a:gd name="connsiteX41" fmla="*/ 935831 w 935831"/>
                    <a:gd name="connsiteY41" fmla="*/ 740569 h 778669"/>
                    <a:gd name="connsiteX42" fmla="*/ 892969 w 935831"/>
                    <a:gd name="connsiteY42" fmla="*/ 731044 h 778669"/>
                    <a:gd name="connsiteX43" fmla="*/ 852487 w 935831"/>
                    <a:gd name="connsiteY43" fmla="*/ 700088 h 778669"/>
                    <a:gd name="connsiteX44" fmla="*/ 850106 w 935831"/>
                    <a:gd name="connsiteY44" fmla="*/ 638175 h 778669"/>
                    <a:gd name="connsiteX45" fmla="*/ 819150 w 935831"/>
                    <a:gd name="connsiteY45" fmla="*/ 657225 h 778669"/>
                    <a:gd name="connsiteX46" fmla="*/ 795337 w 935831"/>
                    <a:gd name="connsiteY46" fmla="*/ 623888 h 778669"/>
                    <a:gd name="connsiteX47" fmla="*/ 800100 w 935831"/>
                    <a:gd name="connsiteY47" fmla="*/ 566738 h 778669"/>
                    <a:gd name="connsiteX48" fmla="*/ 723900 w 935831"/>
                    <a:gd name="connsiteY48" fmla="*/ 538163 h 778669"/>
                    <a:gd name="connsiteX49" fmla="*/ 685800 w 935831"/>
                    <a:gd name="connsiteY49" fmla="*/ 519113 h 778669"/>
                    <a:gd name="connsiteX50" fmla="*/ 669131 w 935831"/>
                    <a:gd name="connsiteY50" fmla="*/ 545307 h 778669"/>
                    <a:gd name="connsiteX51" fmla="*/ 671512 w 935831"/>
                    <a:gd name="connsiteY51" fmla="*/ 571500 h 778669"/>
                    <a:gd name="connsiteX52" fmla="*/ 640556 w 935831"/>
                    <a:gd name="connsiteY52" fmla="*/ 581025 h 778669"/>
                    <a:gd name="connsiteX53" fmla="*/ 581025 w 935831"/>
                    <a:gd name="connsiteY53" fmla="*/ 600075 h 778669"/>
                    <a:gd name="connsiteX54" fmla="*/ 552450 w 935831"/>
                    <a:gd name="connsiteY54" fmla="*/ 623888 h 778669"/>
                    <a:gd name="connsiteX55" fmla="*/ 566737 w 935831"/>
                    <a:gd name="connsiteY55" fmla="*/ 652463 h 778669"/>
                    <a:gd name="connsiteX56" fmla="*/ 621506 w 935831"/>
                    <a:gd name="connsiteY56" fmla="*/ 704850 h 778669"/>
                    <a:gd name="connsiteX57" fmla="*/ 554831 w 935831"/>
                    <a:gd name="connsiteY57" fmla="*/ 778669 h 778669"/>
                    <a:gd name="connsiteX58" fmla="*/ 531019 w 935831"/>
                    <a:gd name="connsiteY58" fmla="*/ 776288 h 778669"/>
                    <a:gd name="connsiteX59" fmla="*/ 561975 w 935831"/>
                    <a:gd name="connsiteY59" fmla="*/ 714375 h 778669"/>
                    <a:gd name="connsiteX60" fmla="*/ 495300 w 935831"/>
                    <a:gd name="connsiteY60" fmla="*/ 711994 h 778669"/>
                    <a:gd name="connsiteX61" fmla="*/ 469106 w 935831"/>
                    <a:gd name="connsiteY61" fmla="*/ 652463 h 778669"/>
                    <a:gd name="connsiteX62" fmla="*/ 364331 w 935831"/>
                    <a:gd name="connsiteY62" fmla="*/ 661988 h 778669"/>
                    <a:gd name="connsiteX63" fmla="*/ 261937 w 935831"/>
                    <a:gd name="connsiteY63" fmla="*/ 652463 h 778669"/>
                    <a:gd name="connsiteX64" fmla="*/ 159544 w 935831"/>
                    <a:gd name="connsiteY64" fmla="*/ 609600 h 778669"/>
                    <a:gd name="connsiteX65" fmla="*/ 0 w 935831"/>
                    <a:gd name="connsiteY65" fmla="*/ 469107 h 77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935831" h="778669">
                      <a:moveTo>
                        <a:pt x="0" y="469107"/>
                      </a:moveTo>
                      <a:lnTo>
                        <a:pt x="109537" y="364332"/>
                      </a:lnTo>
                      <a:lnTo>
                        <a:pt x="102394" y="335757"/>
                      </a:lnTo>
                      <a:lnTo>
                        <a:pt x="102394" y="278607"/>
                      </a:lnTo>
                      <a:lnTo>
                        <a:pt x="121444" y="226219"/>
                      </a:lnTo>
                      <a:lnTo>
                        <a:pt x="161925" y="290513"/>
                      </a:lnTo>
                      <a:lnTo>
                        <a:pt x="221456" y="280988"/>
                      </a:lnTo>
                      <a:lnTo>
                        <a:pt x="316706" y="247650"/>
                      </a:lnTo>
                      <a:lnTo>
                        <a:pt x="373856" y="185738"/>
                      </a:lnTo>
                      <a:lnTo>
                        <a:pt x="409575" y="92869"/>
                      </a:lnTo>
                      <a:lnTo>
                        <a:pt x="440531" y="0"/>
                      </a:lnTo>
                      <a:lnTo>
                        <a:pt x="502444" y="23813"/>
                      </a:lnTo>
                      <a:lnTo>
                        <a:pt x="476250" y="64294"/>
                      </a:lnTo>
                      <a:lnTo>
                        <a:pt x="507206" y="123825"/>
                      </a:lnTo>
                      <a:lnTo>
                        <a:pt x="590550" y="142875"/>
                      </a:lnTo>
                      <a:lnTo>
                        <a:pt x="609600" y="114300"/>
                      </a:lnTo>
                      <a:lnTo>
                        <a:pt x="645319" y="107157"/>
                      </a:lnTo>
                      <a:lnTo>
                        <a:pt x="666750" y="142875"/>
                      </a:lnTo>
                      <a:lnTo>
                        <a:pt x="731044" y="164307"/>
                      </a:lnTo>
                      <a:lnTo>
                        <a:pt x="757237" y="197644"/>
                      </a:lnTo>
                      <a:lnTo>
                        <a:pt x="735806" y="216694"/>
                      </a:lnTo>
                      <a:lnTo>
                        <a:pt x="676275" y="216694"/>
                      </a:lnTo>
                      <a:lnTo>
                        <a:pt x="676275" y="216694"/>
                      </a:lnTo>
                      <a:lnTo>
                        <a:pt x="731044" y="240507"/>
                      </a:lnTo>
                      <a:lnTo>
                        <a:pt x="766762" y="180975"/>
                      </a:lnTo>
                      <a:lnTo>
                        <a:pt x="835819" y="147638"/>
                      </a:lnTo>
                      <a:lnTo>
                        <a:pt x="816769" y="207169"/>
                      </a:lnTo>
                      <a:lnTo>
                        <a:pt x="816769" y="233363"/>
                      </a:lnTo>
                      <a:lnTo>
                        <a:pt x="854869" y="152400"/>
                      </a:lnTo>
                      <a:lnTo>
                        <a:pt x="878681" y="195263"/>
                      </a:lnTo>
                      <a:lnTo>
                        <a:pt x="919162" y="264319"/>
                      </a:lnTo>
                      <a:lnTo>
                        <a:pt x="869156" y="292894"/>
                      </a:lnTo>
                      <a:lnTo>
                        <a:pt x="833437" y="319088"/>
                      </a:lnTo>
                      <a:lnTo>
                        <a:pt x="826294" y="350044"/>
                      </a:lnTo>
                      <a:lnTo>
                        <a:pt x="847725" y="450057"/>
                      </a:lnTo>
                      <a:lnTo>
                        <a:pt x="883444" y="509588"/>
                      </a:lnTo>
                      <a:lnTo>
                        <a:pt x="926306" y="535782"/>
                      </a:lnTo>
                      <a:lnTo>
                        <a:pt x="921544" y="573882"/>
                      </a:lnTo>
                      <a:lnTo>
                        <a:pt x="921544" y="573882"/>
                      </a:lnTo>
                      <a:lnTo>
                        <a:pt x="926306" y="616744"/>
                      </a:lnTo>
                      <a:lnTo>
                        <a:pt x="921544" y="681038"/>
                      </a:lnTo>
                      <a:lnTo>
                        <a:pt x="935831" y="740569"/>
                      </a:lnTo>
                      <a:lnTo>
                        <a:pt x="892969" y="731044"/>
                      </a:lnTo>
                      <a:lnTo>
                        <a:pt x="852487" y="700088"/>
                      </a:lnTo>
                      <a:cubicBezTo>
                        <a:pt x="851693" y="679450"/>
                        <a:pt x="850900" y="658813"/>
                        <a:pt x="850106" y="638175"/>
                      </a:cubicBezTo>
                      <a:lnTo>
                        <a:pt x="819150" y="657225"/>
                      </a:lnTo>
                      <a:lnTo>
                        <a:pt x="795337" y="623888"/>
                      </a:lnTo>
                      <a:lnTo>
                        <a:pt x="800100" y="566738"/>
                      </a:lnTo>
                      <a:lnTo>
                        <a:pt x="723900" y="538163"/>
                      </a:lnTo>
                      <a:lnTo>
                        <a:pt x="685800" y="519113"/>
                      </a:lnTo>
                      <a:lnTo>
                        <a:pt x="669131" y="545307"/>
                      </a:lnTo>
                      <a:lnTo>
                        <a:pt x="671512" y="571500"/>
                      </a:lnTo>
                      <a:lnTo>
                        <a:pt x="640556" y="581025"/>
                      </a:lnTo>
                      <a:lnTo>
                        <a:pt x="581025" y="600075"/>
                      </a:lnTo>
                      <a:lnTo>
                        <a:pt x="552450" y="623888"/>
                      </a:lnTo>
                      <a:lnTo>
                        <a:pt x="566737" y="652463"/>
                      </a:lnTo>
                      <a:lnTo>
                        <a:pt x="621506" y="704850"/>
                      </a:lnTo>
                      <a:lnTo>
                        <a:pt x="554831" y="778669"/>
                      </a:lnTo>
                      <a:lnTo>
                        <a:pt x="531019" y="776288"/>
                      </a:lnTo>
                      <a:lnTo>
                        <a:pt x="561975" y="714375"/>
                      </a:lnTo>
                      <a:lnTo>
                        <a:pt x="495300" y="711994"/>
                      </a:lnTo>
                      <a:lnTo>
                        <a:pt x="469106" y="652463"/>
                      </a:lnTo>
                      <a:lnTo>
                        <a:pt x="364331" y="661988"/>
                      </a:lnTo>
                      <a:lnTo>
                        <a:pt x="261937" y="652463"/>
                      </a:lnTo>
                      <a:lnTo>
                        <a:pt x="159544" y="609600"/>
                      </a:lnTo>
                      <a:lnTo>
                        <a:pt x="0" y="469107"/>
                      </a:lnTo>
                      <a:close/>
                    </a:path>
                  </a:pathLst>
                </a:custGeom>
                <a:solidFill>
                  <a:srgbClr val="D1EBFF"/>
                </a:solidFill>
                <a:ln w="9525" cap="flat" cmpd="sng" algn="ctr">
                  <a:solidFill>
                    <a:srgbClr val="B2B2B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Freeform 25"/>
                <p:cNvSpPr/>
                <p:nvPr/>
              </p:nvSpPr>
              <p:spPr bwMode="auto">
                <a:xfrm>
                  <a:off x="2503487" y="2506662"/>
                  <a:ext cx="1181100" cy="959644"/>
                </a:xfrm>
                <a:custGeom>
                  <a:avLst/>
                  <a:gdLst>
                    <a:gd name="connsiteX0" fmla="*/ 769144 w 1181100"/>
                    <a:gd name="connsiteY0" fmla="*/ 45244 h 959644"/>
                    <a:gd name="connsiteX1" fmla="*/ 792956 w 1181100"/>
                    <a:gd name="connsiteY1" fmla="*/ 0 h 959644"/>
                    <a:gd name="connsiteX2" fmla="*/ 881062 w 1181100"/>
                    <a:gd name="connsiteY2" fmla="*/ 4762 h 959644"/>
                    <a:gd name="connsiteX3" fmla="*/ 904875 w 1181100"/>
                    <a:gd name="connsiteY3" fmla="*/ 42862 h 959644"/>
                    <a:gd name="connsiteX4" fmla="*/ 902494 w 1181100"/>
                    <a:gd name="connsiteY4" fmla="*/ 147637 h 959644"/>
                    <a:gd name="connsiteX5" fmla="*/ 919162 w 1181100"/>
                    <a:gd name="connsiteY5" fmla="*/ 171450 h 959644"/>
                    <a:gd name="connsiteX6" fmla="*/ 940594 w 1181100"/>
                    <a:gd name="connsiteY6" fmla="*/ 242887 h 959644"/>
                    <a:gd name="connsiteX7" fmla="*/ 976312 w 1181100"/>
                    <a:gd name="connsiteY7" fmla="*/ 216694 h 959644"/>
                    <a:gd name="connsiteX8" fmla="*/ 1047750 w 1181100"/>
                    <a:gd name="connsiteY8" fmla="*/ 211931 h 959644"/>
                    <a:gd name="connsiteX9" fmla="*/ 1042987 w 1181100"/>
                    <a:gd name="connsiteY9" fmla="*/ 276225 h 959644"/>
                    <a:gd name="connsiteX10" fmla="*/ 1054894 w 1181100"/>
                    <a:gd name="connsiteY10" fmla="*/ 283369 h 959644"/>
                    <a:gd name="connsiteX11" fmla="*/ 1078706 w 1181100"/>
                    <a:gd name="connsiteY11" fmla="*/ 235744 h 959644"/>
                    <a:gd name="connsiteX12" fmla="*/ 1138237 w 1181100"/>
                    <a:gd name="connsiteY12" fmla="*/ 273844 h 959644"/>
                    <a:gd name="connsiteX13" fmla="*/ 1181100 w 1181100"/>
                    <a:gd name="connsiteY13" fmla="*/ 323850 h 959644"/>
                    <a:gd name="connsiteX14" fmla="*/ 1121569 w 1181100"/>
                    <a:gd name="connsiteY14" fmla="*/ 388144 h 959644"/>
                    <a:gd name="connsiteX15" fmla="*/ 1059656 w 1181100"/>
                    <a:gd name="connsiteY15" fmla="*/ 490537 h 959644"/>
                    <a:gd name="connsiteX16" fmla="*/ 1023937 w 1181100"/>
                    <a:gd name="connsiteY16" fmla="*/ 469106 h 959644"/>
                    <a:gd name="connsiteX17" fmla="*/ 981075 w 1181100"/>
                    <a:gd name="connsiteY17" fmla="*/ 507206 h 959644"/>
                    <a:gd name="connsiteX18" fmla="*/ 964406 w 1181100"/>
                    <a:gd name="connsiteY18" fmla="*/ 528637 h 959644"/>
                    <a:gd name="connsiteX19" fmla="*/ 952500 w 1181100"/>
                    <a:gd name="connsiteY19" fmla="*/ 571500 h 959644"/>
                    <a:gd name="connsiteX20" fmla="*/ 928687 w 1181100"/>
                    <a:gd name="connsiteY20" fmla="*/ 588169 h 959644"/>
                    <a:gd name="connsiteX21" fmla="*/ 897731 w 1181100"/>
                    <a:gd name="connsiteY21" fmla="*/ 588169 h 959644"/>
                    <a:gd name="connsiteX22" fmla="*/ 921544 w 1181100"/>
                    <a:gd name="connsiteY22" fmla="*/ 631031 h 959644"/>
                    <a:gd name="connsiteX23" fmla="*/ 850106 w 1181100"/>
                    <a:gd name="connsiteY23" fmla="*/ 716756 h 959644"/>
                    <a:gd name="connsiteX24" fmla="*/ 807244 w 1181100"/>
                    <a:gd name="connsiteY24" fmla="*/ 740569 h 959644"/>
                    <a:gd name="connsiteX25" fmla="*/ 792956 w 1181100"/>
                    <a:gd name="connsiteY25" fmla="*/ 752475 h 959644"/>
                    <a:gd name="connsiteX26" fmla="*/ 785812 w 1181100"/>
                    <a:gd name="connsiteY26" fmla="*/ 757237 h 959644"/>
                    <a:gd name="connsiteX27" fmla="*/ 785812 w 1181100"/>
                    <a:gd name="connsiteY27" fmla="*/ 769144 h 959644"/>
                    <a:gd name="connsiteX28" fmla="*/ 728662 w 1181100"/>
                    <a:gd name="connsiteY28" fmla="*/ 778669 h 959644"/>
                    <a:gd name="connsiteX29" fmla="*/ 664369 w 1181100"/>
                    <a:gd name="connsiteY29" fmla="*/ 790575 h 959644"/>
                    <a:gd name="connsiteX30" fmla="*/ 621506 w 1181100"/>
                    <a:gd name="connsiteY30" fmla="*/ 795337 h 959644"/>
                    <a:gd name="connsiteX31" fmla="*/ 557212 w 1181100"/>
                    <a:gd name="connsiteY31" fmla="*/ 859631 h 959644"/>
                    <a:gd name="connsiteX32" fmla="*/ 528637 w 1181100"/>
                    <a:gd name="connsiteY32" fmla="*/ 854869 h 959644"/>
                    <a:gd name="connsiteX33" fmla="*/ 473869 w 1181100"/>
                    <a:gd name="connsiteY33" fmla="*/ 919162 h 959644"/>
                    <a:gd name="connsiteX34" fmla="*/ 421481 w 1181100"/>
                    <a:gd name="connsiteY34" fmla="*/ 926306 h 959644"/>
                    <a:gd name="connsiteX35" fmla="*/ 423862 w 1181100"/>
                    <a:gd name="connsiteY35" fmla="*/ 904875 h 959644"/>
                    <a:gd name="connsiteX36" fmla="*/ 295275 w 1181100"/>
                    <a:gd name="connsiteY36" fmla="*/ 959644 h 959644"/>
                    <a:gd name="connsiteX37" fmla="*/ 269081 w 1181100"/>
                    <a:gd name="connsiteY37" fmla="*/ 914400 h 959644"/>
                    <a:gd name="connsiteX38" fmla="*/ 226219 w 1181100"/>
                    <a:gd name="connsiteY38" fmla="*/ 895350 h 959644"/>
                    <a:gd name="connsiteX39" fmla="*/ 145256 w 1181100"/>
                    <a:gd name="connsiteY39" fmla="*/ 890587 h 959644"/>
                    <a:gd name="connsiteX40" fmla="*/ 59531 w 1181100"/>
                    <a:gd name="connsiteY40" fmla="*/ 885825 h 959644"/>
                    <a:gd name="connsiteX41" fmla="*/ 9525 w 1181100"/>
                    <a:gd name="connsiteY41" fmla="*/ 873919 h 959644"/>
                    <a:gd name="connsiteX42" fmla="*/ 0 w 1181100"/>
                    <a:gd name="connsiteY42" fmla="*/ 807244 h 959644"/>
                    <a:gd name="connsiteX43" fmla="*/ 35719 w 1181100"/>
                    <a:gd name="connsiteY43" fmla="*/ 778669 h 959644"/>
                    <a:gd name="connsiteX44" fmla="*/ 85725 w 1181100"/>
                    <a:gd name="connsiteY44" fmla="*/ 790575 h 959644"/>
                    <a:gd name="connsiteX45" fmla="*/ 95250 w 1181100"/>
                    <a:gd name="connsiteY45" fmla="*/ 735806 h 959644"/>
                    <a:gd name="connsiteX46" fmla="*/ 114300 w 1181100"/>
                    <a:gd name="connsiteY46" fmla="*/ 726281 h 959644"/>
                    <a:gd name="connsiteX47" fmla="*/ 135731 w 1181100"/>
                    <a:gd name="connsiteY47" fmla="*/ 719137 h 959644"/>
                    <a:gd name="connsiteX48" fmla="*/ 176212 w 1181100"/>
                    <a:gd name="connsiteY48" fmla="*/ 702469 h 959644"/>
                    <a:gd name="connsiteX49" fmla="*/ 130969 w 1181100"/>
                    <a:gd name="connsiteY49" fmla="*/ 664369 h 959644"/>
                    <a:gd name="connsiteX50" fmla="*/ 207169 w 1181100"/>
                    <a:gd name="connsiteY50" fmla="*/ 623887 h 959644"/>
                    <a:gd name="connsiteX51" fmla="*/ 161925 w 1181100"/>
                    <a:gd name="connsiteY51" fmla="*/ 592931 h 959644"/>
                    <a:gd name="connsiteX52" fmla="*/ 164306 w 1181100"/>
                    <a:gd name="connsiteY52" fmla="*/ 500062 h 959644"/>
                    <a:gd name="connsiteX53" fmla="*/ 145256 w 1181100"/>
                    <a:gd name="connsiteY53" fmla="*/ 447675 h 959644"/>
                    <a:gd name="connsiteX54" fmla="*/ 166687 w 1181100"/>
                    <a:gd name="connsiteY54" fmla="*/ 407194 h 959644"/>
                    <a:gd name="connsiteX55" fmla="*/ 133350 w 1181100"/>
                    <a:gd name="connsiteY55" fmla="*/ 376237 h 959644"/>
                    <a:gd name="connsiteX56" fmla="*/ 190500 w 1181100"/>
                    <a:gd name="connsiteY56" fmla="*/ 302419 h 959644"/>
                    <a:gd name="connsiteX57" fmla="*/ 142875 w 1181100"/>
                    <a:gd name="connsiteY57" fmla="*/ 252412 h 959644"/>
                    <a:gd name="connsiteX58" fmla="*/ 195262 w 1181100"/>
                    <a:gd name="connsiteY58" fmla="*/ 254794 h 959644"/>
                    <a:gd name="connsiteX59" fmla="*/ 197644 w 1181100"/>
                    <a:gd name="connsiteY59" fmla="*/ 188119 h 959644"/>
                    <a:gd name="connsiteX60" fmla="*/ 228600 w 1181100"/>
                    <a:gd name="connsiteY60" fmla="*/ 180975 h 959644"/>
                    <a:gd name="connsiteX61" fmla="*/ 264319 w 1181100"/>
                    <a:gd name="connsiteY61" fmla="*/ 183356 h 959644"/>
                    <a:gd name="connsiteX62" fmla="*/ 292894 w 1181100"/>
                    <a:gd name="connsiteY62" fmla="*/ 190500 h 959644"/>
                    <a:gd name="connsiteX63" fmla="*/ 338137 w 1181100"/>
                    <a:gd name="connsiteY63" fmla="*/ 202406 h 959644"/>
                    <a:gd name="connsiteX64" fmla="*/ 357187 w 1181100"/>
                    <a:gd name="connsiteY64" fmla="*/ 214312 h 959644"/>
                    <a:gd name="connsiteX65" fmla="*/ 376237 w 1181100"/>
                    <a:gd name="connsiteY65" fmla="*/ 226219 h 959644"/>
                    <a:gd name="connsiteX66" fmla="*/ 407194 w 1181100"/>
                    <a:gd name="connsiteY66" fmla="*/ 178594 h 959644"/>
                    <a:gd name="connsiteX67" fmla="*/ 440531 w 1181100"/>
                    <a:gd name="connsiteY67" fmla="*/ 190500 h 959644"/>
                    <a:gd name="connsiteX68" fmla="*/ 440531 w 1181100"/>
                    <a:gd name="connsiteY68" fmla="*/ 207169 h 959644"/>
                    <a:gd name="connsiteX69" fmla="*/ 452437 w 1181100"/>
                    <a:gd name="connsiteY69" fmla="*/ 266700 h 959644"/>
                    <a:gd name="connsiteX70" fmla="*/ 507206 w 1181100"/>
                    <a:gd name="connsiteY70" fmla="*/ 304800 h 959644"/>
                    <a:gd name="connsiteX71" fmla="*/ 566737 w 1181100"/>
                    <a:gd name="connsiteY71" fmla="*/ 273844 h 959644"/>
                    <a:gd name="connsiteX72" fmla="*/ 654844 w 1181100"/>
                    <a:gd name="connsiteY72" fmla="*/ 266700 h 959644"/>
                    <a:gd name="connsiteX73" fmla="*/ 671512 w 1181100"/>
                    <a:gd name="connsiteY73" fmla="*/ 311944 h 959644"/>
                    <a:gd name="connsiteX74" fmla="*/ 719137 w 1181100"/>
                    <a:gd name="connsiteY74" fmla="*/ 280987 h 959644"/>
                    <a:gd name="connsiteX75" fmla="*/ 731044 w 1181100"/>
                    <a:gd name="connsiteY75" fmla="*/ 261937 h 959644"/>
                    <a:gd name="connsiteX76" fmla="*/ 759619 w 1181100"/>
                    <a:gd name="connsiteY76" fmla="*/ 247650 h 959644"/>
                    <a:gd name="connsiteX77" fmla="*/ 809625 w 1181100"/>
                    <a:gd name="connsiteY77" fmla="*/ 302419 h 959644"/>
                    <a:gd name="connsiteX78" fmla="*/ 809625 w 1181100"/>
                    <a:gd name="connsiteY78" fmla="*/ 247650 h 959644"/>
                    <a:gd name="connsiteX79" fmla="*/ 804862 w 1181100"/>
                    <a:gd name="connsiteY79" fmla="*/ 219075 h 959644"/>
                    <a:gd name="connsiteX80" fmla="*/ 821531 w 1181100"/>
                    <a:gd name="connsiteY80" fmla="*/ 133350 h 959644"/>
                    <a:gd name="connsiteX81" fmla="*/ 842962 w 1181100"/>
                    <a:gd name="connsiteY81" fmla="*/ 95250 h 959644"/>
                    <a:gd name="connsiteX82" fmla="*/ 769144 w 1181100"/>
                    <a:gd name="connsiteY82" fmla="*/ 45244 h 95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1181100" h="959644">
                      <a:moveTo>
                        <a:pt x="769144" y="45244"/>
                      </a:moveTo>
                      <a:lnTo>
                        <a:pt x="792956" y="0"/>
                      </a:lnTo>
                      <a:lnTo>
                        <a:pt x="881062" y="4762"/>
                      </a:lnTo>
                      <a:lnTo>
                        <a:pt x="904875" y="42862"/>
                      </a:lnTo>
                      <a:cubicBezTo>
                        <a:pt x="904081" y="77787"/>
                        <a:pt x="903288" y="112712"/>
                        <a:pt x="902494" y="147637"/>
                      </a:cubicBezTo>
                      <a:lnTo>
                        <a:pt x="919162" y="171450"/>
                      </a:lnTo>
                      <a:lnTo>
                        <a:pt x="940594" y="242887"/>
                      </a:lnTo>
                      <a:lnTo>
                        <a:pt x="976312" y="216694"/>
                      </a:lnTo>
                      <a:lnTo>
                        <a:pt x="1047750" y="211931"/>
                      </a:lnTo>
                      <a:lnTo>
                        <a:pt x="1042987" y="276225"/>
                      </a:lnTo>
                      <a:lnTo>
                        <a:pt x="1054894" y="283369"/>
                      </a:lnTo>
                      <a:lnTo>
                        <a:pt x="1078706" y="235744"/>
                      </a:lnTo>
                      <a:lnTo>
                        <a:pt x="1138237" y="273844"/>
                      </a:lnTo>
                      <a:lnTo>
                        <a:pt x="1181100" y="323850"/>
                      </a:lnTo>
                      <a:lnTo>
                        <a:pt x="1121569" y="388144"/>
                      </a:lnTo>
                      <a:lnTo>
                        <a:pt x="1059656" y="490537"/>
                      </a:lnTo>
                      <a:lnTo>
                        <a:pt x="1023937" y="469106"/>
                      </a:lnTo>
                      <a:lnTo>
                        <a:pt x="981075" y="507206"/>
                      </a:lnTo>
                      <a:lnTo>
                        <a:pt x="964406" y="528637"/>
                      </a:lnTo>
                      <a:lnTo>
                        <a:pt x="952500" y="571500"/>
                      </a:lnTo>
                      <a:lnTo>
                        <a:pt x="928687" y="588169"/>
                      </a:lnTo>
                      <a:lnTo>
                        <a:pt x="897731" y="588169"/>
                      </a:lnTo>
                      <a:lnTo>
                        <a:pt x="921544" y="631031"/>
                      </a:lnTo>
                      <a:lnTo>
                        <a:pt x="850106" y="716756"/>
                      </a:lnTo>
                      <a:cubicBezTo>
                        <a:pt x="831729" y="724924"/>
                        <a:pt x="823208" y="727265"/>
                        <a:pt x="807244" y="740569"/>
                      </a:cubicBezTo>
                      <a:cubicBezTo>
                        <a:pt x="777003" y="765770"/>
                        <a:pt x="817521" y="740194"/>
                        <a:pt x="792956" y="752475"/>
                      </a:cubicBezTo>
                      <a:cubicBezTo>
                        <a:pt x="790396" y="753755"/>
                        <a:pt x="785812" y="757237"/>
                        <a:pt x="785812" y="757237"/>
                      </a:cubicBezTo>
                      <a:lnTo>
                        <a:pt x="785812" y="769144"/>
                      </a:lnTo>
                      <a:lnTo>
                        <a:pt x="728662" y="778669"/>
                      </a:lnTo>
                      <a:lnTo>
                        <a:pt x="664369" y="790575"/>
                      </a:lnTo>
                      <a:lnTo>
                        <a:pt x="621506" y="795337"/>
                      </a:lnTo>
                      <a:lnTo>
                        <a:pt x="557212" y="859631"/>
                      </a:lnTo>
                      <a:lnTo>
                        <a:pt x="528637" y="854869"/>
                      </a:lnTo>
                      <a:lnTo>
                        <a:pt x="473869" y="919162"/>
                      </a:lnTo>
                      <a:lnTo>
                        <a:pt x="421481" y="926306"/>
                      </a:lnTo>
                      <a:lnTo>
                        <a:pt x="423862" y="904875"/>
                      </a:lnTo>
                      <a:lnTo>
                        <a:pt x="295275" y="959644"/>
                      </a:lnTo>
                      <a:lnTo>
                        <a:pt x="269081" y="914400"/>
                      </a:lnTo>
                      <a:lnTo>
                        <a:pt x="226219" y="895350"/>
                      </a:lnTo>
                      <a:lnTo>
                        <a:pt x="145256" y="890587"/>
                      </a:lnTo>
                      <a:lnTo>
                        <a:pt x="59531" y="885825"/>
                      </a:lnTo>
                      <a:lnTo>
                        <a:pt x="9525" y="873919"/>
                      </a:lnTo>
                      <a:lnTo>
                        <a:pt x="0" y="807244"/>
                      </a:lnTo>
                      <a:lnTo>
                        <a:pt x="35719" y="778669"/>
                      </a:lnTo>
                      <a:lnTo>
                        <a:pt x="85725" y="790575"/>
                      </a:lnTo>
                      <a:lnTo>
                        <a:pt x="95250" y="735806"/>
                      </a:lnTo>
                      <a:lnTo>
                        <a:pt x="114300" y="726281"/>
                      </a:lnTo>
                      <a:lnTo>
                        <a:pt x="135731" y="719137"/>
                      </a:lnTo>
                      <a:lnTo>
                        <a:pt x="176212" y="702469"/>
                      </a:lnTo>
                      <a:lnTo>
                        <a:pt x="130969" y="664369"/>
                      </a:lnTo>
                      <a:lnTo>
                        <a:pt x="207169" y="623887"/>
                      </a:lnTo>
                      <a:lnTo>
                        <a:pt x="161925" y="592931"/>
                      </a:lnTo>
                      <a:cubicBezTo>
                        <a:pt x="162719" y="561975"/>
                        <a:pt x="163512" y="531018"/>
                        <a:pt x="164306" y="500062"/>
                      </a:cubicBezTo>
                      <a:lnTo>
                        <a:pt x="145256" y="447675"/>
                      </a:lnTo>
                      <a:lnTo>
                        <a:pt x="166687" y="407194"/>
                      </a:lnTo>
                      <a:lnTo>
                        <a:pt x="133350" y="376237"/>
                      </a:lnTo>
                      <a:lnTo>
                        <a:pt x="190500" y="302419"/>
                      </a:lnTo>
                      <a:lnTo>
                        <a:pt x="142875" y="252412"/>
                      </a:lnTo>
                      <a:lnTo>
                        <a:pt x="195262" y="254794"/>
                      </a:lnTo>
                      <a:lnTo>
                        <a:pt x="197644" y="188119"/>
                      </a:lnTo>
                      <a:lnTo>
                        <a:pt x="228600" y="180975"/>
                      </a:lnTo>
                      <a:lnTo>
                        <a:pt x="264319" y="183356"/>
                      </a:lnTo>
                      <a:lnTo>
                        <a:pt x="292894" y="190500"/>
                      </a:lnTo>
                      <a:lnTo>
                        <a:pt x="338137" y="202406"/>
                      </a:lnTo>
                      <a:lnTo>
                        <a:pt x="357187" y="214312"/>
                      </a:lnTo>
                      <a:lnTo>
                        <a:pt x="376237" y="226219"/>
                      </a:lnTo>
                      <a:lnTo>
                        <a:pt x="407194" y="178594"/>
                      </a:lnTo>
                      <a:lnTo>
                        <a:pt x="440531" y="190500"/>
                      </a:lnTo>
                      <a:lnTo>
                        <a:pt x="440531" y="207169"/>
                      </a:lnTo>
                      <a:lnTo>
                        <a:pt x="452437" y="266700"/>
                      </a:lnTo>
                      <a:lnTo>
                        <a:pt x="507206" y="304800"/>
                      </a:lnTo>
                      <a:lnTo>
                        <a:pt x="566737" y="273844"/>
                      </a:lnTo>
                      <a:lnTo>
                        <a:pt x="654844" y="266700"/>
                      </a:lnTo>
                      <a:lnTo>
                        <a:pt x="671512" y="311944"/>
                      </a:lnTo>
                      <a:lnTo>
                        <a:pt x="719137" y="280987"/>
                      </a:lnTo>
                      <a:lnTo>
                        <a:pt x="731044" y="261937"/>
                      </a:lnTo>
                      <a:lnTo>
                        <a:pt x="759619" y="247650"/>
                      </a:lnTo>
                      <a:lnTo>
                        <a:pt x="809625" y="302419"/>
                      </a:lnTo>
                      <a:lnTo>
                        <a:pt x="809625" y="247650"/>
                      </a:lnTo>
                      <a:lnTo>
                        <a:pt x="804862" y="219075"/>
                      </a:lnTo>
                      <a:lnTo>
                        <a:pt x="821531" y="133350"/>
                      </a:lnTo>
                      <a:lnTo>
                        <a:pt x="842962" y="95250"/>
                      </a:lnTo>
                      <a:lnTo>
                        <a:pt x="769144" y="45244"/>
                      </a:lnTo>
                      <a:close/>
                    </a:path>
                  </a:pathLst>
                </a:custGeom>
                <a:solidFill>
                  <a:srgbClr val="9A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prstClr val="black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Freeform 27"/>
                <p:cNvSpPr/>
                <p:nvPr/>
              </p:nvSpPr>
              <p:spPr bwMode="auto">
                <a:xfrm>
                  <a:off x="3816350" y="3013075"/>
                  <a:ext cx="154781" cy="285750"/>
                </a:xfrm>
                <a:custGeom>
                  <a:avLst/>
                  <a:gdLst>
                    <a:gd name="connsiteX0" fmla="*/ 61912 w 154781"/>
                    <a:gd name="connsiteY0" fmla="*/ 285750 h 285750"/>
                    <a:gd name="connsiteX1" fmla="*/ 2381 w 154781"/>
                    <a:gd name="connsiteY1" fmla="*/ 200025 h 285750"/>
                    <a:gd name="connsiteX2" fmla="*/ 30956 w 154781"/>
                    <a:gd name="connsiteY2" fmla="*/ 121444 h 285750"/>
                    <a:gd name="connsiteX3" fmla="*/ 38100 w 154781"/>
                    <a:gd name="connsiteY3" fmla="*/ 111919 h 285750"/>
                    <a:gd name="connsiteX4" fmla="*/ 0 w 154781"/>
                    <a:gd name="connsiteY4" fmla="*/ 50006 h 285750"/>
                    <a:gd name="connsiteX5" fmla="*/ 4762 w 154781"/>
                    <a:gd name="connsiteY5" fmla="*/ 9525 h 285750"/>
                    <a:gd name="connsiteX6" fmla="*/ 38100 w 154781"/>
                    <a:gd name="connsiteY6" fmla="*/ 2381 h 285750"/>
                    <a:gd name="connsiteX7" fmla="*/ 80962 w 154781"/>
                    <a:gd name="connsiteY7" fmla="*/ 0 h 285750"/>
                    <a:gd name="connsiteX8" fmla="*/ 61912 w 154781"/>
                    <a:gd name="connsiteY8" fmla="*/ 80963 h 285750"/>
                    <a:gd name="connsiteX9" fmla="*/ 83343 w 154781"/>
                    <a:gd name="connsiteY9" fmla="*/ 76200 h 285750"/>
                    <a:gd name="connsiteX10" fmla="*/ 114300 w 154781"/>
                    <a:gd name="connsiteY10" fmla="*/ 66675 h 285750"/>
                    <a:gd name="connsiteX11" fmla="*/ 142875 w 154781"/>
                    <a:gd name="connsiteY11" fmla="*/ 90488 h 285750"/>
                    <a:gd name="connsiteX12" fmla="*/ 154781 w 154781"/>
                    <a:gd name="connsiteY12" fmla="*/ 123825 h 285750"/>
                    <a:gd name="connsiteX13" fmla="*/ 109537 w 154781"/>
                    <a:gd name="connsiteY13" fmla="*/ 128588 h 285750"/>
                    <a:gd name="connsiteX14" fmla="*/ 114300 w 154781"/>
                    <a:gd name="connsiteY14" fmla="*/ 166688 h 285750"/>
                    <a:gd name="connsiteX15" fmla="*/ 123825 w 154781"/>
                    <a:gd name="connsiteY15" fmla="*/ 202406 h 285750"/>
                    <a:gd name="connsiteX16" fmla="*/ 111918 w 154781"/>
                    <a:gd name="connsiteY16" fmla="*/ 219075 h 285750"/>
                    <a:gd name="connsiteX17" fmla="*/ 102393 w 154781"/>
                    <a:gd name="connsiteY17" fmla="*/ 230981 h 285750"/>
                    <a:gd name="connsiteX18" fmla="*/ 61912 w 154781"/>
                    <a:gd name="connsiteY18" fmla="*/ 2857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4781" h="285750">
                      <a:moveTo>
                        <a:pt x="61912" y="285750"/>
                      </a:moveTo>
                      <a:lnTo>
                        <a:pt x="2381" y="200025"/>
                      </a:lnTo>
                      <a:lnTo>
                        <a:pt x="30956" y="121444"/>
                      </a:lnTo>
                      <a:lnTo>
                        <a:pt x="38100" y="111919"/>
                      </a:lnTo>
                      <a:lnTo>
                        <a:pt x="0" y="50006"/>
                      </a:lnTo>
                      <a:lnTo>
                        <a:pt x="4762" y="9525"/>
                      </a:lnTo>
                      <a:lnTo>
                        <a:pt x="38100" y="2381"/>
                      </a:lnTo>
                      <a:lnTo>
                        <a:pt x="80962" y="0"/>
                      </a:lnTo>
                      <a:lnTo>
                        <a:pt x="61912" y="80963"/>
                      </a:lnTo>
                      <a:lnTo>
                        <a:pt x="83343" y="76200"/>
                      </a:lnTo>
                      <a:lnTo>
                        <a:pt x="114300" y="66675"/>
                      </a:lnTo>
                      <a:lnTo>
                        <a:pt x="142875" y="90488"/>
                      </a:lnTo>
                      <a:lnTo>
                        <a:pt x="154781" y="123825"/>
                      </a:lnTo>
                      <a:lnTo>
                        <a:pt x="109537" y="128588"/>
                      </a:lnTo>
                      <a:lnTo>
                        <a:pt x="114300" y="166688"/>
                      </a:lnTo>
                      <a:lnTo>
                        <a:pt x="123825" y="202406"/>
                      </a:lnTo>
                      <a:cubicBezTo>
                        <a:pt x="119856" y="207962"/>
                        <a:pt x="116184" y="213743"/>
                        <a:pt x="111918" y="219075"/>
                      </a:cubicBezTo>
                      <a:cubicBezTo>
                        <a:pt x="100719" y="233074"/>
                        <a:pt x="107758" y="220256"/>
                        <a:pt x="102393" y="230981"/>
                      </a:cubicBezTo>
                      <a:lnTo>
                        <a:pt x="61912" y="285750"/>
                      </a:lnTo>
                      <a:close/>
                    </a:path>
                  </a:pathLst>
                </a:custGeom>
                <a:solidFill>
                  <a:srgbClr val="99CCFF"/>
                </a:solidFill>
                <a:ln w="9525" cap="flat" cmpd="sng" algn="ctr">
                  <a:solidFill>
                    <a:srgbClr val="00B05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39095" tIns="39095" rIns="39095" bIns="39095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760110" fontAlgn="base"/>
                  <a:endParaRPr lang="ru-RU" sz="1026" dirty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" name="TextBox 10"/>
            <p:cNvSpPr txBox="1"/>
            <p:nvPr/>
          </p:nvSpPr>
          <p:spPr>
            <a:xfrm>
              <a:off x="3331767" y="1714610"/>
              <a:ext cx="458793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Чудовский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062008" y="1763293"/>
              <a:ext cx="600739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Любытинский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477815" y="2042495"/>
              <a:ext cx="691991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Маловишерский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952425" y="2201437"/>
              <a:ext cx="605809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Новгородский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861136" y="2472109"/>
              <a:ext cx="798451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Великий Новгород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59627" y="2298803"/>
              <a:ext cx="395424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Батецкий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390100" y="2714285"/>
              <a:ext cx="395424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Шимский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212065" y="2874821"/>
              <a:ext cx="414434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Солецкий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562444" y="3176423"/>
              <a:ext cx="560183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Волотовский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633919" y="3695790"/>
              <a:ext cx="520895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Поддорский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837169" y="4100063"/>
              <a:ext cx="420771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Холмский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883412" y="3342581"/>
              <a:ext cx="594403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Старорусский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380450" y="3820602"/>
              <a:ext cx="462596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Марёвский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609044" y="3444434"/>
              <a:ext cx="466397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Демянский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248688" y="3009905"/>
              <a:ext cx="533569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Парфинский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013325" y="3126409"/>
              <a:ext cx="510756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Валдайский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599830" y="2736947"/>
              <a:ext cx="485408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Крестецкий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964642" y="2490262"/>
              <a:ext cx="508221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Окуловский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493373" y="2671682"/>
              <a:ext cx="563986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Боровичский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743566" y="2006706"/>
              <a:ext cx="562718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Хвойнинский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522489" y="2347485"/>
              <a:ext cx="495547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Пестовский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019040" y="2491522"/>
              <a:ext cx="486675" cy="124812"/>
            </a:xfrm>
            <a:prstGeom prst="rect">
              <a:avLst/>
            </a:prstGeom>
          </p:spPr>
          <p:txBody>
            <a:bodyPr wrap="none" lIns="0" tIns="0" rIns="0" bIns="0" rtlCol="0">
              <a:spAutoFit/>
            </a:bodyPr>
            <a:lstStyle/>
            <a:p>
              <a:pPr defTabSz="891971"/>
              <a:r>
                <a:rPr lang="ru-RU" sz="1026" b="1" dirty="0">
                  <a:solidFill>
                    <a:srgbClr val="000000"/>
                  </a:solidFill>
                  <a:latin typeface="Arial Narrow" panose="020B0606020202030204" pitchFamily="34" charset="0"/>
                  <a:cs typeface="Arial"/>
                  <a:sym typeface="Arial"/>
                </a:rPr>
                <a:t>Мошенской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906482" y="2750938"/>
              <a:ext cx="656969" cy="1978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891971"/>
              <a:r>
                <a:rPr lang="ru-RU" sz="1026" i="1" dirty="0">
                  <a:solidFill>
                    <a:prstClr val="black"/>
                  </a:solidFill>
                  <a:latin typeface="Arial Narrow" panose="020B0606020202030204" pitchFamily="34" charset="0"/>
                </a:rPr>
                <a:t>оз. Ильмень</a:t>
              </a:r>
            </a:p>
          </p:txBody>
        </p:sp>
      </p:grpSp>
      <p:sp>
        <p:nvSpPr>
          <p:cNvPr id="58" name="Прямоугольник 57"/>
          <p:cNvSpPr/>
          <p:nvPr/>
        </p:nvSpPr>
        <p:spPr>
          <a:xfrm>
            <a:off x="6116679" y="2151991"/>
            <a:ext cx="576064" cy="237684"/>
          </a:xfrm>
          <a:prstGeom prst="rect">
            <a:avLst/>
          </a:prstGeom>
          <a:solidFill>
            <a:srgbClr val="CCFF99"/>
          </a:solidFill>
          <a:ln w="3175" cap="flat" cmpd="sng" algn="ctr">
            <a:solidFill>
              <a:srgbClr val="00B050"/>
            </a:solidFill>
            <a:prstDash val="solid"/>
          </a:ln>
          <a:effectLst/>
        </p:spPr>
        <p:txBody>
          <a:bodyPr lIns="89208" tIns="44604" rIns="89208" bIns="44604" rtlCol="0" anchor="ctr"/>
          <a:lstStyle/>
          <a:p>
            <a:pPr marL="0" marR="0" lvl="0" indent="0" algn="ctr" defTabSz="89197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96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6116673" y="2467176"/>
            <a:ext cx="576064" cy="237684"/>
          </a:xfrm>
          <a:prstGeom prst="rect">
            <a:avLst/>
          </a:prstGeom>
          <a:solidFill>
            <a:srgbClr val="99CCFF"/>
          </a:solidFill>
          <a:ln w="3175" cap="flat" cmpd="sng" algn="ctr">
            <a:solidFill>
              <a:srgbClr val="00B050"/>
            </a:solidFill>
            <a:prstDash val="solid"/>
          </a:ln>
          <a:effectLst/>
        </p:spPr>
        <p:txBody>
          <a:bodyPr lIns="89208" tIns="44604" rIns="89208" bIns="44604" rtlCol="0" anchor="ctr"/>
          <a:lstStyle/>
          <a:p>
            <a:pPr marL="0" marR="0" lvl="0" indent="0" algn="ctr" defTabSz="89197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96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Прямоугольник 59"/>
          <p:cNvSpPr/>
          <p:nvPr/>
        </p:nvSpPr>
        <p:spPr>
          <a:xfrm>
            <a:off x="6124983" y="2773339"/>
            <a:ext cx="576064" cy="237684"/>
          </a:xfrm>
          <a:prstGeom prst="rect">
            <a:avLst/>
          </a:prstGeom>
          <a:solidFill>
            <a:srgbClr val="F79F57"/>
          </a:solidFill>
          <a:ln w="3175" cap="flat" cmpd="sng" algn="ctr">
            <a:solidFill>
              <a:srgbClr val="00B050"/>
            </a:solidFill>
            <a:prstDash val="solid"/>
          </a:ln>
          <a:effectLst/>
        </p:spPr>
        <p:txBody>
          <a:bodyPr lIns="89208" tIns="44604" rIns="89208" bIns="44604" rtlCol="0" anchor="ctr"/>
          <a:lstStyle/>
          <a:p>
            <a:pPr marL="0" marR="0" lvl="0" indent="0" algn="ctr" defTabSz="89197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96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6692743" y="2151991"/>
            <a:ext cx="1292341" cy="276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91971"/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–</a:t>
            </a:r>
            <a:r>
              <a:rPr lang="en-US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с 1 по 10 место</a:t>
            </a:r>
          </a:p>
        </p:txBody>
      </p:sp>
      <p:sp>
        <p:nvSpPr>
          <p:cNvPr id="2048" name="Прямоугольник 2047"/>
          <p:cNvSpPr/>
          <p:nvPr/>
        </p:nvSpPr>
        <p:spPr>
          <a:xfrm>
            <a:off x="6703372" y="2455311"/>
            <a:ext cx="1370888" cy="276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91971"/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–</a:t>
            </a:r>
            <a:r>
              <a:rPr lang="en-US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с 11 по 17 место</a:t>
            </a:r>
          </a:p>
        </p:txBody>
      </p:sp>
      <p:sp>
        <p:nvSpPr>
          <p:cNvPr id="2049" name="Прямоугольник 2048"/>
          <p:cNvSpPr/>
          <p:nvPr/>
        </p:nvSpPr>
        <p:spPr>
          <a:xfrm>
            <a:off x="6701047" y="2781470"/>
            <a:ext cx="1370888" cy="276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91971"/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–</a:t>
            </a:r>
            <a:r>
              <a:rPr lang="en-US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sz="1197" b="1" dirty="0">
                <a:solidFill>
                  <a:prstClr val="black"/>
                </a:solidFill>
                <a:cs typeface="Times New Roman" panose="02020603050405020304" pitchFamily="18" charset="0"/>
              </a:rPr>
              <a:t>с 18 по 22 место</a:t>
            </a:r>
          </a:p>
        </p:txBody>
      </p:sp>
      <p:grpSp>
        <p:nvGrpSpPr>
          <p:cNvPr id="64" name="Группа 63"/>
          <p:cNvGrpSpPr/>
          <p:nvPr/>
        </p:nvGrpSpPr>
        <p:grpSpPr>
          <a:xfrm>
            <a:off x="4288502" y="3631843"/>
            <a:ext cx="2313101" cy="1303603"/>
            <a:chOff x="115034" y="5468621"/>
            <a:chExt cx="2080703" cy="1265912"/>
          </a:xfrm>
          <a:solidFill>
            <a:srgbClr val="CCFF99"/>
          </a:solidFill>
        </p:grpSpPr>
        <p:grpSp>
          <p:nvGrpSpPr>
            <p:cNvPr id="65" name="Группа 64"/>
            <p:cNvGrpSpPr/>
            <p:nvPr/>
          </p:nvGrpSpPr>
          <p:grpSpPr>
            <a:xfrm>
              <a:off x="115034" y="5468621"/>
              <a:ext cx="2080702" cy="257912"/>
              <a:chOff x="301378" y="5531644"/>
              <a:chExt cx="2080702" cy="257912"/>
            </a:xfrm>
            <a:grpFill/>
          </p:grpSpPr>
          <p:sp>
            <p:nvSpPr>
              <p:cNvPr id="78" name="Прямоугольник 77"/>
              <p:cNvSpPr/>
              <p:nvPr/>
            </p:nvSpPr>
            <p:spPr>
              <a:xfrm>
                <a:off x="555767" y="5531644"/>
                <a:ext cx="1826313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indent="173459" defTabSz="891971">
                  <a:defRPr/>
                </a:pPr>
                <a:endParaRPr lang="ru-RU" sz="1197" b="1" kern="0" dirty="0" smtClean="0">
                  <a:solidFill>
                    <a:prstClr val="black"/>
                  </a:solidFill>
                  <a:cs typeface="Times New Roman" panose="02020603050405020304" pitchFamily="18" charset="0"/>
                </a:endParaRPr>
              </a:p>
              <a:p>
                <a:pPr indent="173459" defTabSz="891971">
                  <a:defRPr/>
                </a:pPr>
                <a:r>
                  <a:rPr lang="ru-RU" sz="1197" b="1" kern="0" dirty="0" err="1" smtClean="0">
                    <a:solidFill>
                      <a:prstClr val="black"/>
                    </a:solidFill>
                    <a:cs typeface="Times New Roman" panose="02020603050405020304" pitchFamily="18" charset="0"/>
                  </a:rPr>
                  <a:t>Боровичский</a:t>
                </a:r>
                <a:r>
                  <a:rPr lang="ru-RU" sz="1197" b="1" kern="0" dirty="0" smtClean="0">
                    <a:solidFill>
                      <a:prstClr val="black"/>
                    </a:solidFill>
                    <a:cs typeface="Times New Roman" panose="02020603050405020304" pitchFamily="18" charset="0"/>
                  </a:rPr>
                  <a:t> </a:t>
                </a:r>
                <a:r>
                  <a:rPr lang="ru-RU" sz="1197" b="1" kern="0" dirty="0">
                    <a:solidFill>
                      <a:prstClr val="black"/>
                    </a:solidFill>
                    <a:cs typeface="Times New Roman" panose="02020603050405020304" pitchFamily="18" charset="0"/>
                  </a:rPr>
                  <a:t>– </a:t>
                </a:r>
                <a:r>
                  <a:rPr lang="ru-RU" sz="1197" b="1" kern="0" dirty="0" smtClean="0">
                    <a:solidFill>
                      <a:prstClr val="black"/>
                    </a:solidFill>
                    <a:cs typeface="Times New Roman" panose="02020603050405020304" pitchFamily="18" charset="0"/>
                  </a:rPr>
                  <a:t>0,619</a:t>
                </a:r>
                <a:endParaRPr lang="ru-RU" sz="1197" b="1" kern="0" dirty="0">
                  <a:solidFill>
                    <a:prstClr val="black"/>
                  </a:solidFill>
                  <a:cs typeface="Times New Roman" panose="02020603050405020304" pitchFamily="18" charset="0"/>
                </a:endParaRPr>
              </a:p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Овал 78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1</a:t>
                </a:r>
                <a:endPara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6" name="Группа 65"/>
            <p:cNvGrpSpPr/>
            <p:nvPr/>
          </p:nvGrpSpPr>
          <p:grpSpPr>
            <a:xfrm>
              <a:off x="115034" y="5726533"/>
              <a:ext cx="2080702" cy="252000"/>
              <a:chOff x="301378" y="5537556"/>
              <a:chExt cx="2080702" cy="252000"/>
            </a:xfrm>
            <a:grpFill/>
          </p:grpSpPr>
          <p:sp>
            <p:nvSpPr>
              <p:cNvPr id="76" name="Прямоугольник 75"/>
              <p:cNvSpPr/>
              <p:nvPr/>
            </p:nvSpPr>
            <p:spPr>
              <a:xfrm>
                <a:off x="585221" y="5537556"/>
                <a:ext cx="179685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ru-RU" sz="1197" b="1" kern="0" dirty="0" smtClean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Шимский – 0,610 </a:t>
                </a:r>
                <a:endPara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Овал 76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2</a:t>
                </a:r>
              </a:p>
            </p:txBody>
          </p:sp>
        </p:grpSp>
        <p:grpSp>
          <p:nvGrpSpPr>
            <p:cNvPr id="67" name="Группа 66"/>
            <p:cNvGrpSpPr/>
            <p:nvPr/>
          </p:nvGrpSpPr>
          <p:grpSpPr>
            <a:xfrm>
              <a:off x="115034" y="5978533"/>
              <a:ext cx="2080703" cy="252000"/>
              <a:chOff x="301378" y="5537556"/>
              <a:chExt cx="2080703" cy="252000"/>
            </a:xfrm>
            <a:grpFill/>
          </p:grpSpPr>
          <p:sp>
            <p:nvSpPr>
              <p:cNvPr id="74" name="Прямоугольник 73"/>
              <p:cNvSpPr/>
              <p:nvPr/>
            </p:nvSpPr>
            <p:spPr>
              <a:xfrm>
                <a:off x="585221" y="5537556"/>
                <a:ext cx="179686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Новгородский – 0,598</a:t>
                </a:r>
              </a:p>
            </p:txBody>
          </p:sp>
          <p:sp>
            <p:nvSpPr>
              <p:cNvPr id="75" name="Овал 74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3</a:t>
                </a:r>
              </a:p>
            </p:txBody>
          </p:sp>
        </p:grpSp>
        <p:grpSp>
          <p:nvGrpSpPr>
            <p:cNvPr id="68" name="Группа 67"/>
            <p:cNvGrpSpPr/>
            <p:nvPr/>
          </p:nvGrpSpPr>
          <p:grpSpPr>
            <a:xfrm>
              <a:off x="115034" y="6482533"/>
              <a:ext cx="2080702" cy="252000"/>
              <a:chOff x="301378" y="5537556"/>
              <a:chExt cx="2080702" cy="252000"/>
            </a:xfrm>
            <a:grpFill/>
          </p:grpSpPr>
          <p:sp>
            <p:nvSpPr>
              <p:cNvPr id="72" name="Прямоугольник 71"/>
              <p:cNvSpPr/>
              <p:nvPr/>
            </p:nvSpPr>
            <p:spPr>
              <a:xfrm>
                <a:off x="585221" y="5537556"/>
                <a:ext cx="179685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Чудовский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0,570</a:t>
                </a:r>
              </a:p>
            </p:txBody>
          </p:sp>
          <p:sp>
            <p:nvSpPr>
              <p:cNvPr id="73" name="Овал 72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5</a:t>
                </a: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115034" y="6230533"/>
              <a:ext cx="2080702" cy="252000"/>
              <a:chOff x="301378" y="5537556"/>
              <a:chExt cx="2080702" cy="252000"/>
            </a:xfrm>
            <a:grpFill/>
          </p:grpSpPr>
          <p:sp>
            <p:nvSpPr>
              <p:cNvPr id="70" name="Прямоугольник 69"/>
              <p:cNvSpPr/>
              <p:nvPr/>
            </p:nvSpPr>
            <p:spPr>
              <a:xfrm>
                <a:off x="585221" y="5537556"/>
                <a:ext cx="179685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Хвойнинский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0,575</a:t>
                </a:r>
              </a:p>
            </p:txBody>
          </p:sp>
          <p:sp>
            <p:nvSpPr>
              <p:cNvPr id="71" name="Овал 70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4</a:t>
                </a:r>
              </a:p>
            </p:txBody>
          </p:sp>
        </p:grpSp>
      </p:grpSp>
      <p:grpSp>
        <p:nvGrpSpPr>
          <p:cNvPr id="80" name="Группа 79"/>
          <p:cNvGrpSpPr/>
          <p:nvPr/>
        </p:nvGrpSpPr>
        <p:grpSpPr>
          <a:xfrm>
            <a:off x="6701047" y="3626743"/>
            <a:ext cx="2383873" cy="1323145"/>
            <a:chOff x="115034" y="5474532"/>
            <a:chExt cx="2141751" cy="1260001"/>
          </a:xfrm>
          <a:solidFill>
            <a:srgbClr val="CCFF99"/>
          </a:solidFill>
        </p:grpSpPr>
        <p:grpSp>
          <p:nvGrpSpPr>
            <p:cNvPr id="81" name="Группа 80"/>
            <p:cNvGrpSpPr/>
            <p:nvPr/>
          </p:nvGrpSpPr>
          <p:grpSpPr>
            <a:xfrm>
              <a:off x="115034" y="5474532"/>
              <a:ext cx="2141751" cy="252001"/>
              <a:chOff x="301378" y="5537555"/>
              <a:chExt cx="2141751" cy="252001"/>
            </a:xfrm>
            <a:grpFill/>
          </p:grpSpPr>
          <p:sp>
            <p:nvSpPr>
              <p:cNvPr id="94" name="Прямоугольник 93"/>
              <p:cNvSpPr/>
              <p:nvPr/>
            </p:nvSpPr>
            <p:spPr>
              <a:xfrm>
                <a:off x="622929" y="5537555"/>
                <a:ext cx="18202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Старорусский – 0,562</a:t>
                </a:r>
              </a:p>
            </p:txBody>
          </p:sp>
          <p:sp>
            <p:nvSpPr>
              <p:cNvPr id="95" name="Овал 94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2" name="Группа 81"/>
            <p:cNvGrpSpPr/>
            <p:nvPr/>
          </p:nvGrpSpPr>
          <p:grpSpPr>
            <a:xfrm>
              <a:off x="115034" y="5719307"/>
              <a:ext cx="2141750" cy="259226"/>
              <a:chOff x="301378" y="5530330"/>
              <a:chExt cx="2141750" cy="259226"/>
            </a:xfrm>
            <a:grpFill/>
          </p:grpSpPr>
          <p:sp>
            <p:nvSpPr>
              <p:cNvPr id="92" name="Прямоугольник 91"/>
              <p:cNvSpPr/>
              <p:nvPr/>
            </p:nvSpPr>
            <p:spPr>
              <a:xfrm>
                <a:off x="622928" y="5530330"/>
                <a:ext cx="18202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Окуловский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0,560</a:t>
                </a:r>
              </a:p>
            </p:txBody>
          </p:sp>
          <p:sp>
            <p:nvSpPr>
              <p:cNvPr id="93" name="Овал 92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  <p:grpSp>
          <p:nvGrpSpPr>
            <p:cNvPr id="83" name="Группа 82"/>
            <p:cNvGrpSpPr/>
            <p:nvPr/>
          </p:nvGrpSpPr>
          <p:grpSpPr>
            <a:xfrm>
              <a:off x="115034" y="5978302"/>
              <a:ext cx="2141750" cy="252231"/>
              <a:chOff x="301378" y="5537325"/>
              <a:chExt cx="2141750" cy="252231"/>
            </a:xfrm>
            <a:grpFill/>
          </p:grpSpPr>
          <p:sp>
            <p:nvSpPr>
              <p:cNvPr id="90" name="Прямоугольник 89"/>
              <p:cNvSpPr/>
              <p:nvPr/>
            </p:nvSpPr>
            <p:spPr>
              <a:xfrm>
                <a:off x="622927" y="5537325"/>
                <a:ext cx="1820201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Маловишерский – 0,558</a:t>
                </a:r>
              </a:p>
            </p:txBody>
          </p:sp>
          <p:sp>
            <p:nvSpPr>
              <p:cNvPr id="91" name="Овал 90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4" name="Группа 83"/>
            <p:cNvGrpSpPr/>
            <p:nvPr/>
          </p:nvGrpSpPr>
          <p:grpSpPr>
            <a:xfrm>
              <a:off x="115034" y="6473662"/>
              <a:ext cx="2141748" cy="260871"/>
              <a:chOff x="301378" y="5528685"/>
              <a:chExt cx="2141748" cy="260871"/>
            </a:xfrm>
            <a:grpFill/>
          </p:grpSpPr>
          <p:sp>
            <p:nvSpPr>
              <p:cNvPr id="88" name="Прямоугольник 87"/>
              <p:cNvSpPr/>
              <p:nvPr/>
            </p:nvSpPr>
            <p:spPr>
              <a:xfrm>
                <a:off x="622926" y="5528685"/>
                <a:ext cx="18202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Солецкий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0,543</a:t>
                </a:r>
              </a:p>
            </p:txBody>
          </p:sp>
          <p:sp>
            <p:nvSpPr>
              <p:cNvPr id="89" name="Овал 88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10</a:t>
                </a:r>
              </a:p>
            </p:txBody>
          </p:sp>
        </p:grpSp>
        <p:grpSp>
          <p:nvGrpSpPr>
            <p:cNvPr id="85" name="Группа 84"/>
            <p:cNvGrpSpPr/>
            <p:nvPr/>
          </p:nvGrpSpPr>
          <p:grpSpPr>
            <a:xfrm>
              <a:off x="115034" y="6229960"/>
              <a:ext cx="2141749" cy="252573"/>
              <a:chOff x="301378" y="5536983"/>
              <a:chExt cx="2141749" cy="252573"/>
            </a:xfrm>
            <a:grpFill/>
          </p:grpSpPr>
          <p:sp>
            <p:nvSpPr>
              <p:cNvPr id="86" name="Прямоугольник 85"/>
              <p:cNvSpPr/>
              <p:nvPr/>
            </p:nvSpPr>
            <p:spPr>
              <a:xfrm>
                <a:off x="622927" y="5536983"/>
                <a:ext cx="18202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Волотовский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0,551</a:t>
                </a:r>
              </a:p>
            </p:txBody>
          </p:sp>
          <p:sp>
            <p:nvSpPr>
              <p:cNvPr id="87" name="Овал 86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9</a:t>
                </a:r>
              </a:p>
            </p:txBody>
          </p:sp>
        </p:grpSp>
      </p:grpSp>
      <p:grpSp>
        <p:nvGrpSpPr>
          <p:cNvPr id="96" name="Группа 95"/>
          <p:cNvGrpSpPr/>
          <p:nvPr/>
        </p:nvGrpSpPr>
        <p:grpSpPr>
          <a:xfrm>
            <a:off x="3176728" y="5066303"/>
            <a:ext cx="2405049" cy="1656471"/>
            <a:chOff x="4657150" y="5000261"/>
            <a:chExt cx="2191410" cy="1756242"/>
          </a:xfrm>
          <a:solidFill>
            <a:srgbClr val="99CCFF"/>
          </a:solidFill>
        </p:grpSpPr>
        <p:grpSp>
          <p:nvGrpSpPr>
            <p:cNvPr id="97" name="Группа 96"/>
            <p:cNvGrpSpPr/>
            <p:nvPr/>
          </p:nvGrpSpPr>
          <p:grpSpPr>
            <a:xfrm>
              <a:off x="4657150" y="5000261"/>
              <a:ext cx="2191410" cy="1756242"/>
              <a:chOff x="4657150" y="5000261"/>
              <a:chExt cx="2191410" cy="1756242"/>
            </a:xfrm>
            <a:grpFill/>
          </p:grpSpPr>
          <p:grpSp>
            <p:nvGrpSpPr>
              <p:cNvPr id="100" name="Группа 99"/>
              <p:cNvGrpSpPr/>
              <p:nvPr/>
            </p:nvGrpSpPr>
            <p:grpSpPr>
              <a:xfrm>
                <a:off x="4657150" y="5000261"/>
                <a:ext cx="2191410" cy="268207"/>
                <a:chOff x="301378" y="5537556"/>
                <a:chExt cx="2191410" cy="268207"/>
              </a:xfrm>
              <a:grpFill/>
            </p:grpSpPr>
            <p:sp>
              <p:nvSpPr>
                <p:cNvPr id="115" name="Прямоугольник 114"/>
                <p:cNvSpPr/>
                <p:nvPr/>
              </p:nvSpPr>
              <p:spPr>
                <a:xfrm>
                  <a:off x="548788" y="5553763"/>
                  <a:ext cx="1944000" cy="252000"/>
                </a:xfrm>
                <a:prstGeom prst="rect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173459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Любытинский</a:t>
                  </a: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 – 0,532</a:t>
                  </a:r>
                </a:p>
              </p:txBody>
            </p:sp>
            <p:sp>
              <p:nvSpPr>
                <p:cNvPr id="116" name="Овал 115"/>
                <p:cNvSpPr/>
                <p:nvPr/>
              </p:nvSpPr>
              <p:spPr>
                <a:xfrm>
                  <a:off x="301378" y="5537556"/>
                  <a:ext cx="494820" cy="252000"/>
                </a:xfrm>
                <a:prstGeom prst="ellips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11</a:t>
                  </a:r>
                </a:p>
              </p:txBody>
            </p:sp>
          </p:grpSp>
          <p:grpSp>
            <p:nvGrpSpPr>
              <p:cNvPr id="101" name="Группа 100"/>
              <p:cNvGrpSpPr/>
              <p:nvPr/>
            </p:nvGrpSpPr>
            <p:grpSpPr>
              <a:xfrm>
                <a:off x="4657150" y="5252261"/>
                <a:ext cx="2191410" cy="252000"/>
                <a:chOff x="301378" y="5537556"/>
                <a:chExt cx="2191410" cy="252000"/>
              </a:xfrm>
              <a:grpFill/>
            </p:grpSpPr>
            <p:sp>
              <p:nvSpPr>
                <p:cNvPr id="113" name="Прямоугольник 112"/>
                <p:cNvSpPr/>
                <p:nvPr/>
              </p:nvSpPr>
              <p:spPr>
                <a:xfrm>
                  <a:off x="548787" y="5537556"/>
                  <a:ext cx="1944001" cy="252000"/>
                </a:xfrm>
                <a:prstGeom prst="rect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173459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Батецкий – 0,529</a:t>
                  </a:r>
                </a:p>
              </p:txBody>
            </p:sp>
            <p:sp>
              <p:nvSpPr>
                <p:cNvPr id="114" name="Овал 113"/>
                <p:cNvSpPr/>
                <p:nvPr/>
              </p:nvSpPr>
              <p:spPr>
                <a:xfrm>
                  <a:off x="301378" y="5537556"/>
                  <a:ext cx="494820" cy="252000"/>
                </a:xfrm>
                <a:prstGeom prst="ellips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12</a:t>
                  </a:r>
                </a:p>
              </p:txBody>
            </p:sp>
          </p:grpSp>
          <p:grpSp>
            <p:nvGrpSpPr>
              <p:cNvPr id="102" name="Группа 101"/>
              <p:cNvGrpSpPr/>
              <p:nvPr/>
            </p:nvGrpSpPr>
            <p:grpSpPr>
              <a:xfrm>
                <a:off x="4657150" y="5504261"/>
                <a:ext cx="2191410" cy="252000"/>
                <a:chOff x="301378" y="5537556"/>
                <a:chExt cx="2191410" cy="252000"/>
              </a:xfrm>
              <a:grpFill/>
            </p:grpSpPr>
            <p:sp>
              <p:nvSpPr>
                <p:cNvPr id="111" name="Прямоугольник 110"/>
                <p:cNvSpPr/>
                <p:nvPr/>
              </p:nvSpPr>
              <p:spPr>
                <a:xfrm>
                  <a:off x="548788" y="5537556"/>
                  <a:ext cx="1944000" cy="252000"/>
                </a:xfrm>
                <a:prstGeom prst="rect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173459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Валдайский – 0,511</a:t>
                  </a:r>
                </a:p>
              </p:txBody>
            </p:sp>
            <p:sp>
              <p:nvSpPr>
                <p:cNvPr id="112" name="Овал 111"/>
                <p:cNvSpPr/>
                <p:nvPr/>
              </p:nvSpPr>
              <p:spPr>
                <a:xfrm>
                  <a:off x="301378" y="5537556"/>
                  <a:ext cx="494820" cy="252000"/>
                </a:xfrm>
                <a:prstGeom prst="ellips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13</a:t>
                  </a:r>
                </a:p>
              </p:txBody>
            </p:sp>
          </p:grpSp>
          <p:grpSp>
            <p:nvGrpSpPr>
              <p:cNvPr id="103" name="Группа 102"/>
              <p:cNvGrpSpPr/>
              <p:nvPr/>
            </p:nvGrpSpPr>
            <p:grpSpPr>
              <a:xfrm>
                <a:off x="4657150" y="6008261"/>
                <a:ext cx="2191410" cy="252000"/>
                <a:chOff x="301378" y="5537556"/>
                <a:chExt cx="2191410" cy="252000"/>
              </a:xfrm>
              <a:grpFill/>
            </p:grpSpPr>
            <p:sp>
              <p:nvSpPr>
                <p:cNvPr id="109" name="Прямоугольник 108"/>
                <p:cNvSpPr/>
                <p:nvPr/>
              </p:nvSpPr>
              <p:spPr>
                <a:xfrm>
                  <a:off x="548788" y="5537556"/>
                  <a:ext cx="1944000" cy="252000"/>
                </a:xfrm>
                <a:prstGeom prst="rect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173459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Парфинский</a:t>
                  </a: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 </a:t>
                  </a:r>
                  <a:r>
                    <a:rPr kumimoji="0" lang="ru-RU" sz="1197" b="1" i="0" u="none" strike="noStrike" kern="0" cap="none" spc="-39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–  0,504</a:t>
                  </a:r>
                </a:p>
              </p:txBody>
            </p:sp>
            <p:sp>
              <p:nvSpPr>
                <p:cNvPr id="110" name="Овал 109"/>
                <p:cNvSpPr/>
                <p:nvPr/>
              </p:nvSpPr>
              <p:spPr>
                <a:xfrm>
                  <a:off x="301378" y="5537556"/>
                  <a:ext cx="494820" cy="252000"/>
                </a:xfrm>
                <a:prstGeom prst="ellips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15</a:t>
                  </a:r>
                </a:p>
              </p:txBody>
            </p:sp>
          </p:grpSp>
          <p:grpSp>
            <p:nvGrpSpPr>
              <p:cNvPr id="104" name="Группа 103"/>
              <p:cNvGrpSpPr/>
              <p:nvPr/>
            </p:nvGrpSpPr>
            <p:grpSpPr>
              <a:xfrm>
                <a:off x="4657150" y="5756261"/>
                <a:ext cx="2191410" cy="252000"/>
                <a:chOff x="301378" y="5537556"/>
                <a:chExt cx="2191410" cy="252000"/>
              </a:xfrm>
              <a:grpFill/>
            </p:grpSpPr>
            <p:sp>
              <p:nvSpPr>
                <p:cNvPr id="107" name="Прямоугольник 106"/>
                <p:cNvSpPr/>
                <p:nvPr/>
              </p:nvSpPr>
              <p:spPr>
                <a:xfrm>
                  <a:off x="548788" y="5537556"/>
                  <a:ext cx="1944000" cy="252000"/>
                </a:xfrm>
                <a:prstGeom prst="rect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173459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Крестецкий</a:t>
                  </a: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 – 0,510</a:t>
                  </a:r>
                </a:p>
              </p:txBody>
            </p:sp>
            <p:sp>
              <p:nvSpPr>
                <p:cNvPr id="108" name="Овал 107"/>
                <p:cNvSpPr/>
                <p:nvPr/>
              </p:nvSpPr>
              <p:spPr>
                <a:xfrm>
                  <a:off x="301378" y="5537556"/>
                  <a:ext cx="494820" cy="252000"/>
                </a:xfrm>
                <a:prstGeom prst="ellipse">
                  <a:avLst/>
                </a:prstGeom>
                <a:grp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891971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ru-RU" sz="1197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Times New Roman" panose="02020603050405020304" pitchFamily="18" charset="0"/>
                    </a:rPr>
                    <a:t>14</a:t>
                  </a:r>
                </a:p>
              </p:txBody>
            </p:sp>
          </p:grpSp>
          <p:sp>
            <p:nvSpPr>
              <p:cNvPr id="105" name="Прямоугольник 104"/>
              <p:cNvSpPr/>
              <p:nvPr/>
            </p:nvSpPr>
            <p:spPr>
              <a:xfrm>
                <a:off x="4904560" y="6256382"/>
                <a:ext cx="19440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Великий Новгород </a:t>
                </a:r>
                <a:r>
                  <a:rPr kumimoji="0" lang="ru-RU" sz="1197" b="1" i="0" u="none" strike="noStrike" kern="0" cap="none" spc="-39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–  0,494</a:t>
                </a:r>
              </a:p>
            </p:txBody>
          </p:sp>
          <p:sp>
            <p:nvSpPr>
              <p:cNvPr id="106" name="Прямоугольник 105"/>
              <p:cNvSpPr/>
              <p:nvPr/>
            </p:nvSpPr>
            <p:spPr>
              <a:xfrm>
                <a:off x="4904560" y="6504503"/>
                <a:ext cx="1944000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Марёвский – 0,474</a:t>
                </a:r>
              </a:p>
            </p:txBody>
          </p:sp>
        </p:grpSp>
        <p:sp>
          <p:nvSpPr>
            <p:cNvPr id="98" name="Овал 97"/>
            <p:cNvSpPr/>
            <p:nvPr/>
          </p:nvSpPr>
          <p:spPr>
            <a:xfrm>
              <a:off x="4657150" y="6504503"/>
              <a:ext cx="494820" cy="252000"/>
            </a:xfrm>
            <a:prstGeom prst="ellipse">
              <a:avLst/>
            </a:prstGeom>
            <a:grp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89197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rPr>
                <a:t>17</a:t>
              </a:r>
            </a:p>
          </p:txBody>
        </p:sp>
        <p:sp>
          <p:nvSpPr>
            <p:cNvPr id="99" name="Овал 98"/>
            <p:cNvSpPr/>
            <p:nvPr/>
          </p:nvSpPr>
          <p:spPr>
            <a:xfrm>
              <a:off x="4657150" y="6256382"/>
              <a:ext cx="494820" cy="252000"/>
            </a:xfrm>
            <a:prstGeom prst="ellipse">
              <a:avLst/>
            </a:prstGeom>
            <a:grp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89197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rPr>
                <a:t>16</a:t>
              </a:r>
            </a:p>
          </p:txBody>
        </p:sp>
      </p:grpSp>
      <p:grpSp>
        <p:nvGrpSpPr>
          <p:cNvPr id="117" name="Группа 116"/>
          <p:cNvGrpSpPr/>
          <p:nvPr/>
        </p:nvGrpSpPr>
        <p:grpSpPr>
          <a:xfrm>
            <a:off x="5813945" y="5214158"/>
            <a:ext cx="2580547" cy="1358395"/>
            <a:chOff x="115034" y="5474533"/>
            <a:chExt cx="2162132" cy="1260000"/>
          </a:xfrm>
          <a:solidFill>
            <a:srgbClr val="F79F57"/>
          </a:solidFill>
        </p:grpSpPr>
        <p:grpSp>
          <p:nvGrpSpPr>
            <p:cNvPr id="118" name="Группа 117"/>
            <p:cNvGrpSpPr/>
            <p:nvPr/>
          </p:nvGrpSpPr>
          <p:grpSpPr>
            <a:xfrm>
              <a:off x="115034" y="5474533"/>
              <a:ext cx="2162132" cy="258872"/>
              <a:chOff x="301378" y="5537556"/>
              <a:chExt cx="2162132" cy="258872"/>
            </a:xfrm>
            <a:grpFill/>
          </p:grpSpPr>
          <p:sp>
            <p:nvSpPr>
              <p:cNvPr id="131" name="Прямоугольник 130"/>
              <p:cNvSpPr/>
              <p:nvPr/>
            </p:nvSpPr>
            <p:spPr>
              <a:xfrm>
                <a:off x="612871" y="5544428"/>
                <a:ext cx="185063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Демянский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</a:t>
                </a:r>
                <a:r>
                  <a:rPr lang="ru-RU" sz="1197" b="1" kern="0" dirty="0" smtClean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0,470</a:t>
                </a:r>
                <a:endParaRPr kumimoji="0" lang="ru-RU" sz="1197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Овал 131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18</a:t>
                </a:r>
              </a:p>
            </p:txBody>
          </p:sp>
        </p:grpSp>
        <p:grpSp>
          <p:nvGrpSpPr>
            <p:cNvPr id="119" name="Группа 118"/>
            <p:cNvGrpSpPr/>
            <p:nvPr/>
          </p:nvGrpSpPr>
          <p:grpSpPr>
            <a:xfrm>
              <a:off x="115034" y="5726533"/>
              <a:ext cx="2162131" cy="252000"/>
              <a:chOff x="301378" y="5537556"/>
              <a:chExt cx="2162131" cy="252000"/>
            </a:xfrm>
            <a:grpFill/>
          </p:grpSpPr>
          <p:sp>
            <p:nvSpPr>
              <p:cNvPr id="129" name="Прямоугольник 128"/>
              <p:cNvSpPr/>
              <p:nvPr/>
            </p:nvSpPr>
            <p:spPr>
              <a:xfrm>
                <a:off x="612870" y="5537556"/>
                <a:ext cx="185063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Пестовский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0,441</a:t>
                </a:r>
              </a:p>
            </p:txBody>
          </p:sp>
          <p:sp>
            <p:nvSpPr>
              <p:cNvPr id="130" name="Овал 129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19</a:t>
                </a:r>
              </a:p>
            </p:txBody>
          </p:sp>
        </p:grpSp>
        <p:grpSp>
          <p:nvGrpSpPr>
            <p:cNvPr id="120" name="Группа 119"/>
            <p:cNvGrpSpPr/>
            <p:nvPr/>
          </p:nvGrpSpPr>
          <p:grpSpPr>
            <a:xfrm>
              <a:off x="115034" y="5978533"/>
              <a:ext cx="2162130" cy="252000"/>
              <a:chOff x="301378" y="5537556"/>
              <a:chExt cx="2162130" cy="252000"/>
            </a:xfrm>
            <a:grpFill/>
          </p:grpSpPr>
          <p:sp>
            <p:nvSpPr>
              <p:cNvPr id="127" name="Прямоугольник 126"/>
              <p:cNvSpPr/>
              <p:nvPr/>
            </p:nvSpPr>
            <p:spPr>
              <a:xfrm>
                <a:off x="612869" y="5537556"/>
                <a:ext cx="185063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Мошенской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0,422</a:t>
                </a:r>
              </a:p>
            </p:txBody>
          </p:sp>
          <p:sp>
            <p:nvSpPr>
              <p:cNvPr id="128" name="Овал 127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20</a:t>
                </a:r>
              </a:p>
            </p:txBody>
          </p:sp>
        </p:grpSp>
        <p:grpSp>
          <p:nvGrpSpPr>
            <p:cNvPr id="121" name="Группа 120"/>
            <p:cNvGrpSpPr/>
            <p:nvPr/>
          </p:nvGrpSpPr>
          <p:grpSpPr>
            <a:xfrm>
              <a:off x="115034" y="6475661"/>
              <a:ext cx="2162128" cy="258872"/>
              <a:chOff x="301378" y="5530684"/>
              <a:chExt cx="2162128" cy="258872"/>
            </a:xfrm>
            <a:grpFill/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612867" y="5530684"/>
                <a:ext cx="185063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Поддорский</a:t>
                </a: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 – 0,373</a:t>
                </a:r>
              </a:p>
            </p:txBody>
          </p:sp>
          <p:sp>
            <p:nvSpPr>
              <p:cNvPr id="126" name="Овал 125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22</a:t>
                </a:r>
              </a:p>
            </p:txBody>
          </p:sp>
        </p:grpSp>
        <p:grpSp>
          <p:nvGrpSpPr>
            <p:cNvPr id="122" name="Группа 121"/>
            <p:cNvGrpSpPr/>
            <p:nvPr/>
          </p:nvGrpSpPr>
          <p:grpSpPr>
            <a:xfrm>
              <a:off x="115034" y="6223661"/>
              <a:ext cx="2162129" cy="258872"/>
              <a:chOff x="301378" y="5530684"/>
              <a:chExt cx="2162129" cy="258872"/>
            </a:xfrm>
            <a:grpFill/>
          </p:grpSpPr>
          <p:sp>
            <p:nvSpPr>
              <p:cNvPr id="123" name="Прямоугольник 122"/>
              <p:cNvSpPr/>
              <p:nvPr/>
            </p:nvSpPr>
            <p:spPr>
              <a:xfrm>
                <a:off x="612868" y="5530684"/>
                <a:ext cx="1850639" cy="252000"/>
              </a:xfrm>
              <a:prstGeom prst="rect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173459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Холмский – 0,411</a:t>
                </a:r>
              </a:p>
            </p:txBody>
          </p:sp>
          <p:sp>
            <p:nvSpPr>
              <p:cNvPr id="124" name="Овал 123"/>
              <p:cNvSpPr/>
              <p:nvPr/>
            </p:nvSpPr>
            <p:spPr>
              <a:xfrm>
                <a:off x="301378" y="5537556"/>
                <a:ext cx="494820" cy="252000"/>
              </a:xfrm>
              <a:prstGeom prst="ellipse">
                <a:avLst/>
              </a:prstGeom>
              <a:grp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89197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197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Times New Roman" panose="02020603050405020304" pitchFamily="18" charset="0"/>
                  </a:rPr>
                  <a:t>21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6356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143" y="297498"/>
            <a:ext cx="712787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Заголовок 1"/>
          <p:cNvSpPr txBox="1">
            <a:spLocks/>
          </p:cNvSpPr>
          <p:nvPr/>
        </p:nvSpPr>
        <p:spPr>
          <a:xfrm>
            <a:off x="3476172" y="625934"/>
            <a:ext cx="4639128" cy="267137"/>
          </a:xfrm>
          <a:prstGeom prst="rect">
            <a:avLst/>
          </a:prstGeom>
          <a:noFill/>
        </p:spPr>
        <p:txBody>
          <a:bodyPr vert="horz" lIns="91440" tIns="45720" rIns="91440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400" kern="1200" dirty="0">
                <a:solidFill>
                  <a:srgbClr val="002060"/>
                </a:solidFill>
                <a:latin typeface="Fedra Sans Pro Bold" panose="020B0804040000020004" pitchFamily="34" charset="0"/>
                <a:ea typeface="+mj-ea"/>
                <a:cs typeface="+mj-cs"/>
              </a:defRPr>
            </a:lvl1pPr>
          </a:lstStyle>
          <a:p>
            <a:r>
              <a:rPr lang="ru-RU" sz="1400" spc="40" dirty="0">
                <a:solidFill>
                  <a:srgbClr val="F34840"/>
                </a:solidFill>
                <a:latin typeface="Arial" panose="020B0604020202020204" pitchFamily="34" charset="0"/>
                <a:cs typeface="Arial" panose="020B0604020202020204" pitchFamily="34" charset="0"/>
                <a:sym typeface="Rasa Medium"/>
              </a:rPr>
              <a:t>ПРАВИТЕЛЬСТВО НОВГОРОДСКОЙ ОБЛАСТИ</a:t>
            </a:r>
            <a:endParaRPr lang="ru-RU" sz="1400" spc="40" dirty="0">
              <a:solidFill>
                <a:srgbClr val="F348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797444" y="297498"/>
            <a:ext cx="83548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altLang="ru-RU" sz="5000" dirty="0" smtClean="0">
                <a:solidFill>
                  <a:srgbClr val="F34840"/>
                </a:solidFill>
              </a:rPr>
              <a:t>99</a:t>
            </a:r>
            <a:endParaRPr lang="ru-RU" altLang="ru-RU" sz="5000" dirty="0">
              <a:solidFill>
                <a:srgbClr val="F3484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4003677"/>
              </p:ext>
            </p:extLst>
          </p:nvPr>
        </p:nvGraphicFramePr>
        <p:xfrm>
          <a:off x="291371" y="1448259"/>
          <a:ext cx="8502005" cy="5099304"/>
        </p:xfrm>
        <a:graphic>
          <a:graphicData uri="http://schemas.openxmlformats.org/drawingml/2006/table">
            <a:tbl>
              <a:tblPr firstRow="1" bandRow="1"/>
              <a:tblGrid>
                <a:gridCol w="8502005"/>
              </a:tblGrid>
              <a:tr h="7178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indent="0" algn="l" defTabSz="923811">
                        <a:lnSpc>
                          <a:spcPct val="85000"/>
                        </a:lnSpc>
                        <a:buClr>
                          <a:schemeClr val="accent1"/>
                        </a:buClr>
                        <a:buSzPct val="65000"/>
                        <a:defRPr/>
                      </a:pP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Перечень показателей,  используемых при проведении комплексной оценки эффективности  деятельности органов местного самоуправления городского округа и муниципальных районов области по итогам 2018 г.</a:t>
                      </a:r>
                      <a:b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</a:br>
                      <a:r>
                        <a:rPr lang="ru-RU" sz="1400" b="1" kern="1200" dirty="0" smtClean="0">
                          <a:solidFill>
                            <a:prstClr val="black"/>
                          </a:solidFill>
                          <a:latin typeface="+mn-lt"/>
                          <a:ea typeface="+mn-ea"/>
                          <a:cs typeface="Times New Roman" pitchFamily="18" charset="0"/>
                        </a:rPr>
                        <a:t>(постановление Правительства Новгородской области от 12.08.2013 № 120)</a:t>
                      </a: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00811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 Объем инвестиций в основной капитал (за исключением бюджетных средств) в расчете на 1 жителя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2. Доля населения, проживающего в населенных пунктах, не имеющих регулярного автобусного и (или) железнодорожного сообщения с административным центром городского округа (муниципального района), в общей численности населения городского округа (муниципального района)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 Среднемесячная номинальная начисленная заработная плата работников крупных и средних предприятий и некоммерческих организаций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4. Среднемесячная номинальная начисленная заработная плата работников муниципальных ДОУ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5. Среднемесячная номинальная начисленная заработная плата работников муниципальных общеобразовательных учреждений, в том числе учителей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6. Среднемесячная номинальная начисленная заработная плата работников муниципальных учреждений культуры и искусства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7. Среднемесячная номинальная начисленная заработная плата работников муниципальных учреждений физической культуры и спорта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8. Доля детей в возрасте 1-6 лет, стоящих на учете для определения в муниципальные дошкольные образовательные учреждения, в общей численности детей в возрасте 1-6 лет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9. Доля населения, систематически занимающегося физической культурой и спортом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10. Общая площадь жилых помещений, введенная в действие за один год в среднем на 1 жителя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11. Доля многоквартирных домов, расположенных на земельных участках, в отношении которых осуществлен государственный кадастровый учет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12. Доля налоговых и неналоговых доходов местного бюджета (за исключением поступлений налоговых доходов по дополнительным нормативам отчислений) в общем объеме собственных доходов бюджета муниципального образования (без учета субвенций)</a:t>
                      </a:r>
                    </a:p>
                    <a:p>
                      <a:pPr marL="0" algn="l" defTabSz="457200" rtl="0" eaLnBrk="1" latinLnBrk="0" hangingPunct="1">
                        <a:lnSpc>
                          <a:spcPts val="1500"/>
                        </a:lnSpc>
                      </a:pPr>
                      <a:r>
                        <a:rPr lang="ru-RU" sz="12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13. Удовлетворенность населения деятельностью ОМСУ городского округа (муниципального района)</a:t>
                      </a:r>
                      <a:endParaRPr lang="ru-RU" sz="12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2679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Правительство НО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6079</TotalTime>
  <Words>26630</Words>
  <Application>Microsoft Office PowerPoint</Application>
  <PresentationFormat>Экран (4:3)</PresentationFormat>
  <Paragraphs>11147</Paragraphs>
  <Slides>99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99</vt:i4>
      </vt:variant>
    </vt:vector>
  </HeadingPairs>
  <TitlesOfParts>
    <vt:vector size="110" baseType="lpstr">
      <vt:lpstr>Arial</vt:lpstr>
      <vt:lpstr>Arial Narrow</vt:lpstr>
      <vt:lpstr>Calibri</vt:lpstr>
      <vt:lpstr>Calibri Light</vt:lpstr>
      <vt:lpstr>Fedra Sans Pro Book</vt:lpstr>
      <vt:lpstr>Fedra Sans Pro Medium</vt:lpstr>
      <vt:lpstr>Rasa Medium</vt:lpstr>
      <vt:lpstr>Tahoma</vt:lpstr>
      <vt:lpstr>Times New Roman</vt:lpstr>
      <vt:lpstr>Правительство НО</vt:lpstr>
      <vt:lpstr>Специальное оформление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Vanechek</dc:creator>
  <cp:lastModifiedBy>Бойко Наталья Александровна</cp:lastModifiedBy>
  <cp:revision>583</cp:revision>
  <cp:lastPrinted>2019-09-24T07:56:41Z</cp:lastPrinted>
  <dcterms:created xsi:type="dcterms:W3CDTF">2018-12-10T13:13:56Z</dcterms:created>
  <dcterms:modified xsi:type="dcterms:W3CDTF">2019-09-26T07:06:10Z</dcterms:modified>
</cp:coreProperties>
</file>