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23"/>
  </p:notesMasterIdLst>
  <p:handoutMasterIdLst>
    <p:handoutMasterId r:id="rId24"/>
  </p:handoutMasterIdLst>
  <p:sldIdLst>
    <p:sldId id="259" r:id="rId3"/>
    <p:sldId id="263" r:id="rId4"/>
    <p:sldId id="268" r:id="rId5"/>
    <p:sldId id="287" r:id="rId6"/>
    <p:sldId id="270" r:id="rId7"/>
    <p:sldId id="271" r:id="rId8"/>
    <p:sldId id="274" r:id="rId9"/>
    <p:sldId id="291" r:id="rId10"/>
    <p:sldId id="289" r:id="rId11"/>
    <p:sldId id="276" r:id="rId12"/>
    <p:sldId id="277" r:id="rId13"/>
    <p:sldId id="278" r:id="rId14"/>
    <p:sldId id="279" r:id="rId15"/>
    <p:sldId id="282" r:id="rId16"/>
    <p:sldId id="283" r:id="rId17"/>
    <p:sldId id="284" r:id="rId18"/>
    <p:sldId id="290" r:id="rId19"/>
    <p:sldId id="286" r:id="rId20"/>
    <p:sldId id="285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CFF6"/>
    <a:srgbClr val="AFABAB"/>
    <a:srgbClr val="F34840"/>
    <a:srgbClr val="FEE9E8"/>
    <a:srgbClr val="F9A5A1"/>
    <a:srgbClr val="EE6017"/>
    <a:srgbClr val="F04942"/>
    <a:srgbClr val="E45B17"/>
    <a:srgbClr val="004B57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 autoAdjust="0"/>
  </p:normalViewPr>
  <p:slideViewPr>
    <p:cSldViewPr snapToGrid="0" showGuides="1">
      <p:cViewPr varScale="1">
        <p:scale>
          <a:sx n="118" d="100"/>
          <a:sy n="118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80"/>
    </p:cViewPr>
  </p:sorterViewPr>
  <p:notesViewPr>
    <p:cSldViewPr snapToGrid="0" showGuides="1"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body"/>
          </p:nvPr>
        </p:nvSpPr>
        <p:spPr>
          <a:xfrm>
            <a:off x="685801" y="4343401"/>
            <a:ext cx="5484813" cy="4113213"/>
          </a:xfrm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3884614" y="8685214"/>
            <a:ext cx="2970212" cy="4540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B81B0C6-1794-453C-8EF0-A726D52CBFFB}" type="slidenum">
              <a:rPr lang="ru-RU" sz="12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24977-F0B8-4069-B5CA-B66A6DDAB9DA}" type="datetimeFigureOut">
              <a:rPr lang="ru-RU"/>
              <a:pPr>
                <a:defRPr/>
              </a:pPr>
              <a:t>19.02.2019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8CC45-01D3-4388-AF08-2BB9AF985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914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79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153162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028700" y="1925132"/>
            <a:ext cx="7315200" cy="3812728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ПЛАНЕ РАЗВИТИЯ 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 НА 2019 ГОД</a:t>
            </a:r>
          </a:p>
          <a:p>
            <a:pPr algn="ctr"/>
            <a:endParaRPr sz="2400" b="1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  <a:p>
            <a:pPr algn="ctr"/>
            <a:endParaRPr sz="2400" b="1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  <a:p>
            <a:pPr algn="ctr"/>
            <a:endParaRPr sz="2400" b="1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  <a:p>
            <a:pPr algn="ctr"/>
            <a:endParaRPr sz="2400" b="1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  <a:p>
            <a:pPr algn="ctr"/>
            <a:endParaRPr sz="2400" b="1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  <p:pic>
        <p:nvPicPr>
          <p:cNvPr id="7" name="Рисунок 6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77190" y="1565910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34740" y="2133600"/>
            <a:ext cx="5304143" cy="909646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Производство продукции сельского хозяйства в хозяйствах всех категорий – </a:t>
            </a:r>
            <a:r>
              <a:rPr lang="ru-RU" dirty="0" smtClean="0">
                <a:solidFill>
                  <a:schemeClr val="tx1"/>
                </a:solidFill>
              </a:rPr>
              <a:t>813,24 млн. рублей Индекс производства 137,5%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34740" y="3855724"/>
            <a:ext cx="5285093" cy="476246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6 сельскохозяйственных предприятий, 1 перерабатывающее предприятие и 40 КФХ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34740" y="3192784"/>
            <a:ext cx="5296523" cy="533396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5063 личных подсобных хозяйств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3250" y="288722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2" name="Рисунок 11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3" y="4446805"/>
            <a:ext cx="2906612" cy="2159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8" b="11205"/>
          <a:stretch/>
        </p:blipFill>
        <p:spPr>
          <a:xfrm>
            <a:off x="4424040" y="4430122"/>
            <a:ext cx="3792241" cy="2176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2106934"/>
            <a:ext cx="2895600" cy="217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77190" y="1565910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ПОТРЕБИТЕЛЬСКИЙ РЫНОК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15433" y="2041364"/>
            <a:ext cx="5314950" cy="64294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Населению района реализовано товаров на сумму более 780 млн. рублей</a:t>
            </a:r>
            <a:endParaRPr lang="ru-RU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15433" y="2903220"/>
            <a:ext cx="5324475" cy="990618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3593752" y="2955268"/>
            <a:ext cx="5321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>
                <a:solidFill>
                  <a:schemeClr val="dk1"/>
                </a:solidFill>
              </a:rPr>
              <a:t>8 сетевых торговых компаний: МАГНИТ, ДИКСИ, ПЯТЕРОЧКА, ВЕЛИКОЛУКСКИЙ, ГРАДУСЫ, ЭКОНОМ</a:t>
            </a:r>
          </a:p>
          <a:p>
            <a:pPr algn="ctr">
              <a:defRPr/>
            </a:pPr>
            <a:r>
              <a:rPr lang="ru-RU" dirty="0" smtClean="0">
                <a:solidFill>
                  <a:schemeClr val="dk1"/>
                </a:solidFill>
              </a:rPr>
              <a:t> и прочие </a:t>
            </a:r>
          </a:p>
        </p:txBody>
      </p:sp>
      <p:pic>
        <p:nvPicPr>
          <p:cNvPr id="17" name="Рисунок 16" descr="МВ Ермолино.JPG"/>
          <p:cNvPicPr>
            <a:picLocks noChangeAspect="1"/>
          </p:cNvPicPr>
          <p:nvPr/>
        </p:nvPicPr>
        <p:blipFill rotWithShape="1">
          <a:blip r:embed="rId2" cstate="print"/>
          <a:srcRect l="6933" r="-522"/>
          <a:stretch/>
        </p:blipFill>
        <p:spPr>
          <a:xfrm>
            <a:off x="377190" y="5114290"/>
            <a:ext cx="2279830" cy="1310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4"/>
          <a:stretch/>
        </p:blipFill>
        <p:spPr>
          <a:xfrm>
            <a:off x="377190" y="1939761"/>
            <a:ext cx="2112010" cy="1336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2"/>
          <a:stretch/>
        </p:blipFill>
        <p:spPr>
          <a:xfrm>
            <a:off x="377190" y="3485430"/>
            <a:ext cx="2120278" cy="1327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05" t="24894" r="19524" b="30661"/>
          <a:stretch/>
        </p:blipFill>
        <p:spPr>
          <a:xfrm>
            <a:off x="4070350" y="4432300"/>
            <a:ext cx="3771900" cy="166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77190" y="1565910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И РЕМОНТ АВТОМОБИЛЬНЫХ ДОРОГ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342900" y="2307173"/>
            <a:ext cx="6311900" cy="1328023"/>
          </a:xfrm>
          <a:prstGeom prst="roundRect">
            <a:avLst/>
          </a:prstGeom>
          <a:ln>
            <a:solidFill>
              <a:srgbClr val="AFABA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/>
              <a:t>На содержание автомобильных дорог общего пользования местного значения за 2018 года израсходовано 5,8 млн. </a:t>
            </a:r>
            <a:r>
              <a:rPr lang="ru-RU" dirty="0" smtClean="0"/>
              <a:t>рублей. </a:t>
            </a:r>
            <a:r>
              <a:rPr lang="ru-RU" dirty="0"/>
              <a:t>Произведен ремонт автомобильных дорог местного значения на сумму   более  6 млн. рублей.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900" y="3804090"/>
            <a:ext cx="6311900" cy="1021556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Завершено </a:t>
            </a:r>
            <a:r>
              <a:rPr lang="ru-RU" dirty="0"/>
              <a:t>строительство подъездной	 дороги от автодороги по д. </a:t>
            </a:r>
            <a:r>
              <a:rPr lang="ru-RU" dirty="0" err="1"/>
              <a:t>Мшага</a:t>
            </a:r>
            <a:r>
              <a:rPr lang="ru-RU" dirty="0"/>
              <a:t> Ямская к картофелехранилищу </a:t>
            </a:r>
            <a:r>
              <a:rPr lang="ru-RU" dirty="0" smtClean="0"/>
              <a:t>протяженностью </a:t>
            </a:r>
            <a:r>
              <a:rPr lang="ru-RU" dirty="0"/>
              <a:t>426 </a:t>
            </a:r>
            <a:r>
              <a:rPr lang="ru-RU" dirty="0" smtClean="0"/>
              <a:t>м, стоимость </a:t>
            </a:r>
            <a:r>
              <a:rPr lang="ru-RU" dirty="0"/>
              <a:t>более 14 млн. рублей</a:t>
            </a:r>
          </a:p>
        </p:txBody>
      </p:sp>
      <p:pic>
        <p:nvPicPr>
          <p:cNvPr id="17" name="Рисунок 16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7331607" y="4084154"/>
            <a:ext cx="1627803" cy="260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916" y="5063703"/>
            <a:ext cx="2401723" cy="1594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DSC_0134.jpg"/>
          <p:cNvPicPr>
            <a:picLocks noChangeAspect="1"/>
          </p:cNvPicPr>
          <p:nvPr/>
        </p:nvPicPr>
        <p:blipFill>
          <a:blip r:embed="rId5" cstate="print"/>
          <a:srcRect l="331" t="28800" b="24089"/>
          <a:stretch>
            <a:fillRect/>
          </a:stretch>
        </p:blipFill>
        <p:spPr>
          <a:xfrm>
            <a:off x="6797311" y="2006824"/>
            <a:ext cx="2155389" cy="1811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  <a14:imgEffect>
                      <a14:brightnessContrast bright="-16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67" r="56297"/>
          <a:stretch/>
        </p:blipFill>
        <p:spPr>
          <a:xfrm rot="5400000">
            <a:off x="941451" y="4666198"/>
            <a:ext cx="1594744" cy="2389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77190" y="1498631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ЖИЛИЩНЫЕ ВОПРОСЫ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190" y="1954845"/>
            <a:ext cx="8453192" cy="549158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течение 2018 года в муниципальном районе введено в эксплуатацию </a:t>
            </a:r>
            <a:endParaRPr lang="ru-RU" dirty="0" smtClean="0"/>
          </a:p>
          <a:p>
            <a:pPr algn="ctr"/>
            <a:r>
              <a:rPr lang="ru-RU" dirty="0" smtClean="0"/>
              <a:t>5582 </a:t>
            </a:r>
            <a:r>
              <a:rPr lang="ru-RU" dirty="0"/>
              <a:t>кв.м. жилья. </a:t>
            </a:r>
            <a:endParaRPr lang="ru-RU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5735" y="3997091"/>
            <a:ext cx="4263420" cy="879709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Обеспечено </a:t>
            </a:r>
            <a:r>
              <a:rPr lang="ru-RU" dirty="0"/>
              <a:t>жильем 9 детей  сирот и детей, оставшихся без попечения </a:t>
            </a:r>
            <a:r>
              <a:rPr lang="ru-RU" dirty="0" smtClean="0"/>
              <a:t>родителей</a:t>
            </a:r>
            <a:endParaRPr lang="ru-RU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8590" y="4958031"/>
            <a:ext cx="4297710" cy="1584689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В соответствии с  программой «Обеспечение жильем  молодых семей на 2015-2020 годы» в 2018 году  получили субсидии на улучшение жилищных условий 3 молодых семьи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13" name="Рисунок 12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50" y="4091620"/>
            <a:ext cx="35433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388589" y="2585234"/>
            <a:ext cx="8441793" cy="1330626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рамках </a:t>
            </a:r>
            <a:r>
              <a:rPr lang="ru-RU" dirty="0" smtClean="0"/>
              <a:t>муниципальной </a:t>
            </a:r>
            <a:r>
              <a:rPr lang="ru-RU" dirty="0"/>
              <a:t>программы «Улучшение жилищных условий граждан и повышение качества жилищно-коммунальных услуг в Шимском городском поселении»  </a:t>
            </a:r>
            <a:r>
              <a:rPr lang="ru-RU" dirty="0" smtClean="0"/>
              <a:t>произведен ремонт </a:t>
            </a:r>
            <a:r>
              <a:rPr lang="ru-RU" dirty="0"/>
              <a:t>9-ти муниципальных жилых помещений на сумму 1056,0 тыс. рублей на площади 513,1 </a:t>
            </a:r>
            <a:r>
              <a:rPr lang="ru-RU" dirty="0" err="1"/>
              <a:t>кв.м</a:t>
            </a:r>
            <a:r>
              <a:rPr lang="ru-RU" dirty="0"/>
              <a:t>. </a:t>
            </a:r>
            <a:endParaRPr lang="ru-RU" dirty="0" smtClean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195593" y="2365243"/>
            <a:ext cx="2905319" cy="2030673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/>
              <a:t>В настоящее время разрабатывается проект газопровода среднего давления в д. Бор протяженностью 1,2 км, срок изготовления - июнь текущего года.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44154" y="1483899"/>
            <a:ext cx="8538210" cy="72009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ГАЗОСНАБЖЕНИЕ, ВОДОСНАБЖЕНИЕ, ЭНЕРГОСНАБЖЕНИЕ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pic>
        <p:nvPicPr>
          <p:cNvPr id="11" name="Рисунок 10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4" r="6676"/>
          <a:stretch/>
        </p:blipFill>
        <p:spPr>
          <a:xfrm>
            <a:off x="6206416" y="2027584"/>
            <a:ext cx="2505784" cy="314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30" y="2026509"/>
            <a:ext cx="2680839" cy="317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14319" y="5408945"/>
            <a:ext cx="8197881" cy="877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700" dirty="0">
                <a:ea typeface="Times New Roman" panose="02020603050405020304" pitchFamily="18" charset="0"/>
              </a:rPr>
              <a:t>В</a:t>
            </a:r>
            <a:r>
              <a:rPr lang="ru-RU" sz="1700" dirty="0" smtClean="0">
                <a:ea typeface="Times New Roman" panose="02020603050405020304" pitchFamily="18" charset="0"/>
              </a:rPr>
              <a:t>ыполнен </a:t>
            </a:r>
            <a:r>
              <a:rPr lang="ru-RU" sz="1700" dirty="0">
                <a:ea typeface="Times New Roman" panose="02020603050405020304" pitchFamily="18" charset="0"/>
              </a:rPr>
              <a:t>ремонт водонапорной башни в </a:t>
            </a:r>
            <a:r>
              <a:rPr lang="ru-RU" sz="1700" dirty="0" err="1" smtClean="0">
                <a:ea typeface="Times New Roman" panose="02020603050405020304" pitchFamily="18" charset="0"/>
              </a:rPr>
              <a:t>д.Большая</a:t>
            </a:r>
            <a:r>
              <a:rPr lang="ru-RU" sz="1700" dirty="0" smtClean="0">
                <a:ea typeface="Times New Roman" panose="02020603050405020304" pitchFamily="18" charset="0"/>
              </a:rPr>
              <a:t> </a:t>
            </a:r>
            <a:r>
              <a:rPr lang="ru-RU" sz="1700" dirty="0">
                <a:ea typeface="Times New Roman" panose="02020603050405020304" pitchFamily="18" charset="0"/>
              </a:rPr>
              <a:t>Уторгош. Проведены ремонтные работы КНС в </a:t>
            </a:r>
            <a:r>
              <a:rPr lang="ru-RU" sz="1700" dirty="0" err="1" smtClean="0">
                <a:ea typeface="Times New Roman" panose="02020603050405020304" pitchFamily="18" charset="0"/>
              </a:rPr>
              <a:t>п.Шимск</a:t>
            </a:r>
            <a:r>
              <a:rPr lang="ru-RU" sz="1700" dirty="0">
                <a:ea typeface="Times New Roman" panose="02020603050405020304" pitchFamily="18" charset="0"/>
              </a:rPr>
              <a:t>, выполнена </a:t>
            </a:r>
            <a:r>
              <a:rPr lang="ru-RU" sz="1700" dirty="0" err="1">
                <a:ea typeface="Times New Roman" panose="02020603050405020304" pitchFamily="18" charset="0"/>
              </a:rPr>
              <a:t>гидропромывка</a:t>
            </a:r>
            <a:r>
              <a:rPr lang="ru-RU" sz="1700" dirty="0">
                <a:ea typeface="Times New Roman" panose="02020603050405020304" pitchFamily="18" charset="0"/>
              </a:rPr>
              <a:t> 5,5 км водопроводных сетей и  1,0 км канализационных сетей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924" y="4993792"/>
            <a:ext cx="2485611" cy="1864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03250" y="1565910"/>
            <a:ext cx="831215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РАЗВИТИЯ В СФЕРЕ ТУРИЗМА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82855" y="2048834"/>
            <a:ext cx="5245100" cy="766484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Село Медведь </a:t>
            </a:r>
            <a:r>
              <a:rPr lang="ru-RU" sz="1600" dirty="0" smtClean="0"/>
              <a:t>- богатая  </a:t>
            </a:r>
            <a:r>
              <a:rPr lang="ru-RU" sz="1600" dirty="0"/>
              <a:t>историей территория </a:t>
            </a:r>
            <a:r>
              <a:rPr lang="ru-RU" sz="1600" dirty="0" smtClean="0"/>
              <a:t>района. Реализуются </a:t>
            </a:r>
            <a:r>
              <a:rPr lang="ru-RU" sz="1600" dirty="0"/>
              <a:t>интерактивные и экскурсионные программы</a:t>
            </a:r>
            <a:endParaRPr lang="ru-RU" sz="1200" b="1" dirty="0"/>
          </a:p>
        </p:txBody>
      </p:sp>
      <p:pic>
        <p:nvPicPr>
          <p:cNvPr id="10" name="Рисунок 9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2072140"/>
            <a:ext cx="3079605" cy="1947236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444500" y="4140200"/>
            <a:ext cx="4851400" cy="734506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В 32 км от п. Шимск  расположена </a:t>
            </a:r>
            <a:r>
              <a:rPr lang="ru-RU" sz="1600" dirty="0" smtClean="0"/>
              <a:t>д. </a:t>
            </a:r>
            <a:r>
              <a:rPr lang="ru-RU" sz="1600" dirty="0" err="1" smtClean="0"/>
              <a:t>Менюша</a:t>
            </a:r>
            <a:r>
              <a:rPr lang="ru-RU" sz="1600" dirty="0"/>
              <a:t>, которую ежегодно посещают около 5000 паломников</a:t>
            </a:r>
            <a:endParaRPr lang="ru-RU" sz="12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063999" y="5404024"/>
            <a:ext cx="4975042" cy="1174576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Деревня </a:t>
            </a:r>
            <a:r>
              <a:rPr lang="ru-RU" sz="1600" dirty="0"/>
              <a:t>Коростынь, которая расположена на  пути следования из Великого Новгорода в Старую Руссу  на  живописном южном берегу озера Ильмень</a:t>
            </a:r>
            <a:endParaRPr lang="ru-RU" sz="1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888" y="2902124"/>
            <a:ext cx="3297217" cy="2061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295" y="4019376"/>
            <a:ext cx="1742746" cy="1157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0" r="12848"/>
          <a:stretch/>
        </p:blipFill>
        <p:spPr>
          <a:xfrm>
            <a:off x="298310" y="4977488"/>
            <a:ext cx="2037382" cy="120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6240" y="1442085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 «БЕРЁСТА»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69855" y="1935697"/>
            <a:ext cx="2495549" cy="3486150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Следует </a:t>
            </a:r>
            <a:r>
              <a:rPr lang="ru-RU" dirty="0"/>
              <a:t>выделить  реализацию проекта «БЕРЁСТА»  - развитие берестяного производства в  Шимском районе. Инвесторы стали призерами областного конкурса грантов</a:t>
            </a:r>
            <a:endParaRPr lang="ru-RU" sz="1400" b="1" dirty="0" smtClean="0"/>
          </a:p>
        </p:txBody>
      </p:sp>
      <p:pic>
        <p:nvPicPr>
          <p:cNvPr id="22" name="Рисунок 21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41" y="1905376"/>
            <a:ext cx="2538413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45" b="12778"/>
          <a:stretch/>
        </p:blipFill>
        <p:spPr>
          <a:xfrm>
            <a:off x="384040" y="4465486"/>
            <a:ext cx="5826260" cy="2087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799" y="1905376"/>
            <a:ext cx="2540501" cy="1905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6240" y="1442085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МЕСТНЫХ ИНИЦИАТИВ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19" y="1935697"/>
            <a:ext cx="8592085" cy="719873"/>
          </a:xfrm>
          <a:prstGeom prst="roundRect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Проект, получивший наибольшую поддержку населения - «Благоустройство футбольного поля в </a:t>
            </a:r>
            <a:r>
              <a:rPr lang="ru-RU" dirty="0" smtClean="0"/>
              <a:t>п. Шимск» </a:t>
            </a:r>
            <a:endParaRPr lang="ru-RU" sz="1400" b="1" dirty="0" smtClean="0"/>
          </a:p>
        </p:txBody>
      </p:sp>
      <p:pic>
        <p:nvPicPr>
          <p:cNvPr id="22" name="Рисунок 21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18" y="2869782"/>
            <a:ext cx="8595573" cy="3569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443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6240" y="1442085"/>
            <a:ext cx="8538210" cy="72009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ПРИОРИТЕТНОГО ПРОЕКТА ПО ФОРМИРОВАНИЮ КОМФОРТНОЙ ГОРОДСКОЙ СРЕДЫ - ДВОРОВЫЕ ТЕРРИТОРИИ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461963" y="2716213"/>
            <a:ext cx="2255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КОЛИЧЕСТВО ДВОРОВЫХ</a:t>
            </a:r>
          </a:p>
          <a:p>
            <a:r>
              <a:rPr lang="ru-RU" sz="1400" dirty="0"/>
              <a:t>ТЕРРИТОРИЙ (ЕД.) – </a:t>
            </a:r>
            <a:r>
              <a:rPr lang="ru-RU" sz="1400" dirty="0" smtClean="0"/>
              <a:t>42</a:t>
            </a:r>
            <a:endParaRPr lang="ru-RU" sz="1600" b="1" dirty="0"/>
          </a:p>
        </p:txBody>
      </p:sp>
      <p:sp>
        <p:nvSpPr>
          <p:cNvPr id="23" name="TextBox 34"/>
          <p:cNvSpPr txBox="1">
            <a:spLocks noChangeArrowheads="1"/>
          </p:cNvSpPr>
          <p:nvPr/>
        </p:nvSpPr>
        <p:spPr bwMode="auto">
          <a:xfrm>
            <a:off x="3875088" y="2735263"/>
            <a:ext cx="2224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ПОТРЕБНОСТЬ В БЛАГОУСТРОЙСТВЕ </a:t>
            </a:r>
          </a:p>
        </p:txBody>
      </p:sp>
      <p:sp>
        <p:nvSpPr>
          <p:cNvPr id="26" name="Овал 25"/>
          <p:cNvSpPr/>
          <p:nvPr/>
        </p:nvSpPr>
        <p:spPr bwMode="auto">
          <a:xfrm>
            <a:off x="2975196" y="2595348"/>
            <a:ext cx="702399" cy="696604"/>
          </a:xfrm>
          <a:prstGeom prst="ellipse">
            <a:avLst/>
          </a:prstGeom>
          <a:noFill/>
          <a:ln w="95250" cap="flat" cmpd="sng" algn="ctr">
            <a:solidFill>
              <a:srgbClr val="AFABAB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2767013"/>
            <a:ext cx="493713" cy="30003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6026150" y="2484438"/>
            <a:ext cx="12282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latin typeface="Calibri" pitchFamily="34" charset="0"/>
              </a:rPr>
              <a:t>на 01.01.2017</a:t>
            </a:r>
          </a:p>
        </p:txBody>
      </p:sp>
      <p:sp>
        <p:nvSpPr>
          <p:cNvPr id="29" name="Прямоугольник 32"/>
          <p:cNvSpPr>
            <a:spLocks noChangeArrowheads="1"/>
          </p:cNvSpPr>
          <p:nvPr/>
        </p:nvSpPr>
        <p:spPr bwMode="auto">
          <a:xfrm>
            <a:off x="7581900" y="2482850"/>
            <a:ext cx="12378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latin typeface="Calibri" pitchFamily="34" charset="0"/>
              </a:rPr>
              <a:t>на 01.01.2019</a:t>
            </a:r>
          </a:p>
        </p:txBody>
      </p:sp>
      <p:sp>
        <p:nvSpPr>
          <p:cNvPr id="33" name="TextBox 37"/>
          <p:cNvSpPr txBox="1">
            <a:spLocks noChangeArrowheads="1"/>
          </p:cNvSpPr>
          <p:nvPr/>
        </p:nvSpPr>
        <p:spPr bwMode="auto">
          <a:xfrm>
            <a:off x="6323013" y="2722563"/>
            <a:ext cx="646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b="1" dirty="0" smtClean="0">
                <a:solidFill>
                  <a:srgbClr val="F34840"/>
                </a:solidFill>
              </a:rPr>
              <a:t>38,1%</a:t>
            </a:r>
          </a:p>
          <a:p>
            <a:r>
              <a:rPr lang="ru-RU" sz="1400" b="1" dirty="0" smtClean="0">
                <a:solidFill>
                  <a:srgbClr val="F34840"/>
                </a:solidFill>
              </a:rPr>
              <a:t>16 ед.</a:t>
            </a:r>
            <a:endParaRPr lang="ru-RU" sz="1400" b="1" dirty="0">
              <a:solidFill>
                <a:srgbClr val="F34840"/>
              </a:solidFill>
            </a:endParaRPr>
          </a:p>
        </p:txBody>
      </p:sp>
      <p:sp>
        <p:nvSpPr>
          <p:cNvPr id="34" name="TextBox 37"/>
          <p:cNvSpPr txBox="1">
            <a:spLocks noChangeArrowheads="1"/>
          </p:cNvSpPr>
          <p:nvPr/>
        </p:nvSpPr>
        <p:spPr bwMode="auto">
          <a:xfrm>
            <a:off x="7899400" y="2725738"/>
            <a:ext cx="646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b="1" dirty="0" smtClean="0">
                <a:solidFill>
                  <a:srgbClr val="F34840"/>
                </a:solidFill>
              </a:rPr>
              <a:t>26,2%</a:t>
            </a:r>
            <a:endParaRPr lang="ru-RU" sz="1400" b="1" dirty="0">
              <a:solidFill>
                <a:srgbClr val="F34840"/>
              </a:solidFill>
            </a:endParaRPr>
          </a:p>
          <a:p>
            <a:r>
              <a:rPr lang="ru-RU" sz="1400" b="1" dirty="0" smtClean="0">
                <a:solidFill>
                  <a:srgbClr val="F34840"/>
                </a:solidFill>
              </a:rPr>
              <a:t>11 ед</a:t>
            </a:r>
            <a:r>
              <a:rPr lang="ru-RU" sz="1400" b="1" dirty="0">
                <a:solidFill>
                  <a:srgbClr val="F34840"/>
                </a:solidFill>
              </a:rPr>
              <a:t>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46100" y="3395663"/>
            <a:ext cx="8255000" cy="46037"/>
          </a:xfrm>
          <a:prstGeom prst="rect">
            <a:avLst/>
          </a:prstGeom>
          <a:solidFill>
            <a:srgbClr val="AFABAB"/>
          </a:solidFill>
          <a:ln>
            <a:solidFill>
              <a:srgbClr val="AF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6"/>
          <p:cNvSpPr txBox="1">
            <a:spLocks noChangeArrowheads="1"/>
          </p:cNvSpPr>
          <p:nvPr/>
        </p:nvSpPr>
        <p:spPr bwMode="auto">
          <a:xfrm>
            <a:off x="3302620" y="3473450"/>
            <a:ext cx="252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 ОБЪЕМ ФИНАНСИРОВАНИЯ </a:t>
            </a:r>
          </a:p>
          <a:p>
            <a:pPr algn="r"/>
            <a:endParaRPr lang="ru-RU" sz="1400" dirty="0"/>
          </a:p>
        </p:txBody>
      </p:sp>
      <p:sp>
        <p:nvSpPr>
          <p:cNvPr id="37" name="TextBox 34"/>
          <p:cNvSpPr txBox="1">
            <a:spLocks noChangeArrowheads="1"/>
          </p:cNvSpPr>
          <p:nvPr/>
        </p:nvSpPr>
        <p:spPr bwMode="auto">
          <a:xfrm>
            <a:off x="5676899" y="3463925"/>
            <a:ext cx="3305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МЕРОПРИЯТИЯ </a:t>
            </a:r>
            <a:r>
              <a:rPr lang="ru-RU" sz="1400" dirty="0" smtClean="0"/>
              <a:t>ПО  БЛАГОУСТРОЙСТВУ</a:t>
            </a:r>
            <a:endParaRPr lang="ru-RU" sz="14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28650" y="3827464"/>
            <a:ext cx="1751013" cy="22066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3858" tIns="41930" rIns="83858" bIns="41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2017 год</a:t>
            </a:r>
          </a:p>
        </p:txBody>
      </p:sp>
      <p:sp>
        <p:nvSpPr>
          <p:cNvPr id="43" name="Прямоугольник 2"/>
          <p:cNvSpPr>
            <a:spLocks noChangeArrowheads="1"/>
          </p:cNvSpPr>
          <p:nvPr/>
        </p:nvSpPr>
        <p:spPr bwMode="auto">
          <a:xfrm>
            <a:off x="3782020" y="3832225"/>
            <a:ext cx="18335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1,414 </a:t>
            </a:r>
            <a:r>
              <a:rPr lang="ru-RU" altLang="ru-RU" sz="1400" b="1" dirty="0">
                <a:solidFill>
                  <a:srgbClr val="F34840"/>
                </a:solidFill>
                <a:latin typeface="Calibri" pitchFamily="34" charset="0"/>
              </a:rPr>
              <a:t>МЛН.РУБ.</a:t>
            </a:r>
            <a:endParaRPr lang="ru-RU" sz="1400" b="1" dirty="0">
              <a:solidFill>
                <a:srgbClr val="F34840"/>
              </a:solidFill>
              <a:latin typeface="Calibri" pitchFamily="34" charset="0"/>
            </a:endParaRPr>
          </a:p>
        </p:txBody>
      </p:sp>
      <p:sp>
        <p:nvSpPr>
          <p:cNvPr id="44" name="Прямоугольник 58"/>
          <p:cNvSpPr>
            <a:spLocks noChangeArrowheads="1"/>
          </p:cNvSpPr>
          <p:nvPr/>
        </p:nvSpPr>
        <p:spPr bwMode="auto">
          <a:xfrm>
            <a:off x="3782020" y="4105275"/>
            <a:ext cx="18335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0,929 </a:t>
            </a:r>
            <a:r>
              <a:rPr lang="ru-RU" altLang="ru-RU" sz="1400" b="1" dirty="0">
                <a:solidFill>
                  <a:srgbClr val="F34840"/>
                </a:solidFill>
                <a:latin typeface="Calibri" pitchFamily="34" charset="0"/>
              </a:rPr>
              <a:t>МЛН.РУБ.</a:t>
            </a:r>
          </a:p>
        </p:txBody>
      </p:sp>
      <p:sp>
        <p:nvSpPr>
          <p:cNvPr id="45" name="Прямоугольник 67"/>
          <p:cNvSpPr>
            <a:spLocks noChangeArrowheads="1"/>
          </p:cNvSpPr>
          <p:nvPr/>
        </p:nvSpPr>
        <p:spPr bwMode="auto">
          <a:xfrm>
            <a:off x="3786783" y="4357688"/>
            <a:ext cx="1690687" cy="307777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1,062 МЛН.РУБ</a:t>
            </a:r>
            <a:r>
              <a:rPr lang="ru-RU" altLang="ru-RU" sz="1400" b="1" dirty="0">
                <a:solidFill>
                  <a:srgbClr val="F3484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6" name="Прямоугольник 62"/>
          <p:cNvSpPr>
            <a:spLocks noChangeArrowheads="1"/>
          </p:cNvSpPr>
          <p:nvPr/>
        </p:nvSpPr>
        <p:spPr bwMode="auto">
          <a:xfrm>
            <a:off x="6873378" y="3813175"/>
            <a:ext cx="1004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4 ЕД. </a:t>
            </a:r>
            <a:endParaRPr lang="ru-RU" altLang="ru-RU" sz="1400" b="1" dirty="0">
              <a:solidFill>
                <a:srgbClr val="F34840"/>
              </a:solidFill>
              <a:latin typeface="Calibri" pitchFamily="34" charset="0"/>
            </a:endParaRPr>
          </a:p>
        </p:txBody>
      </p:sp>
      <p:sp>
        <p:nvSpPr>
          <p:cNvPr id="47" name="Прямоугольник 62"/>
          <p:cNvSpPr>
            <a:spLocks noChangeArrowheads="1"/>
          </p:cNvSpPr>
          <p:nvPr/>
        </p:nvSpPr>
        <p:spPr bwMode="auto">
          <a:xfrm>
            <a:off x="6863853" y="4079875"/>
            <a:ext cx="1004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3 ЕД. </a:t>
            </a:r>
            <a:endParaRPr lang="ru-RU" altLang="ru-RU" sz="1400" b="1" dirty="0">
              <a:solidFill>
                <a:srgbClr val="F34840"/>
              </a:solidFill>
              <a:latin typeface="Calibri" pitchFamily="34" charset="0"/>
            </a:endParaRPr>
          </a:p>
        </p:txBody>
      </p:sp>
      <p:sp>
        <p:nvSpPr>
          <p:cNvPr id="48" name="Прямоугольник 62"/>
          <p:cNvSpPr>
            <a:spLocks noChangeArrowheads="1"/>
          </p:cNvSpPr>
          <p:nvPr/>
        </p:nvSpPr>
        <p:spPr bwMode="auto">
          <a:xfrm>
            <a:off x="6873378" y="4346575"/>
            <a:ext cx="1004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400" b="1" dirty="0" smtClean="0">
                <a:solidFill>
                  <a:srgbClr val="F34840"/>
                </a:solidFill>
                <a:latin typeface="Calibri" pitchFamily="34" charset="0"/>
              </a:rPr>
              <a:t>3 ЕД. </a:t>
            </a:r>
            <a:endParaRPr lang="ru-RU" altLang="ru-RU" sz="1400" b="1" dirty="0">
              <a:solidFill>
                <a:srgbClr val="F34840"/>
              </a:solidFill>
              <a:latin typeface="Calibri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8650" y="4084639"/>
            <a:ext cx="1751013" cy="22066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3858" tIns="41930" rIns="83858" bIns="41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2018 </a:t>
            </a:r>
            <a:r>
              <a:rPr lang="ru-RU" sz="1400" b="1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38175" y="4351339"/>
            <a:ext cx="1751013" cy="22066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3858" tIns="41930" rIns="83858" bIns="41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2019 </a:t>
            </a:r>
            <a:r>
              <a:rPr lang="ru-RU" sz="1400" b="1" dirty="0">
                <a:solidFill>
                  <a:schemeClr val="tx1"/>
                </a:solidFill>
              </a:rPr>
              <a:t>год</a:t>
            </a:r>
          </a:p>
        </p:txBody>
      </p:sp>
      <p:pic>
        <p:nvPicPr>
          <p:cNvPr id="30" name="Рисунок 29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4675188"/>
            <a:ext cx="2591594" cy="1943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7" descr="скамь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02620" y="4673204"/>
            <a:ext cx="2645418" cy="1984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7" descr="асфаль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48660" y="4645975"/>
            <a:ext cx="2681723" cy="2011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77190" y="1449859"/>
            <a:ext cx="8538210" cy="836141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ПРОБЛЕМНЫЕ ВОПРОСЫ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6683" y="1853515"/>
            <a:ext cx="511971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/>
              <a:t> ремонт дорог регионального и межмуниципального значения</a:t>
            </a:r>
            <a:r>
              <a:rPr lang="ru-RU" sz="1600" b="1" dirty="0" smtClean="0"/>
              <a:t>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«</a:t>
            </a:r>
            <a:r>
              <a:rPr lang="ru-RU" sz="1600" dirty="0" err="1" smtClean="0"/>
              <a:t>Закибье</a:t>
            </a:r>
            <a:r>
              <a:rPr lang="ru-RU" sz="1600" dirty="0" smtClean="0"/>
              <a:t> – граница Шимского района»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«Уторгош – </a:t>
            </a:r>
            <a:r>
              <a:rPr lang="ru-RU" sz="1600" dirty="0" err="1" smtClean="0"/>
              <a:t>Передольская</a:t>
            </a:r>
            <a:r>
              <a:rPr lang="ru-RU" sz="1600" dirty="0" smtClean="0"/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 «Шимск- </a:t>
            </a:r>
            <a:r>
              <a:rPr lang="ru-RU" sz="1600" dirty="0" err="1" smtClean="0"/>
              <a:t>Феофилова</a:t>
            </a:r>
            <a:r>
              <a:rPr lang="ru-RU" sz="1600" dirty="0" smtClean="0"/>
              <a:t> Пустынь» (участок от </a:t>
            </a:r>
            <a:r>
              <a:rPr lang="ru-RU" sz="1600" dirty="0" err="1" smtClean="0"/>
              <a:t>Солецкого</a:t>
            </a:r>
            <a:r>
              <a:rPr lang="ru-RU" sz="1600" dirty="0" smtClean="0"/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    </a:t>
            </a:r>
            <a:r>
              <a:rPr lang="ru-RU" sz="1600" dirty="0" err="1" smtClean="0"/>
              <a:t>поворта</a:t>
            </a:r>
            <a:r>
              <a:rPr lang="ru-RU" sz="1600" dirty="0" smtClean="0"/>
              <a:t> до с. Медведь, от с. Медведь  до ж/</a:t>
            </a:r>
            <a:r>
              <a:rPr lang="ru-RU" sz="1600" dirty="0" err="1" smtClean="0"/>
              <a:t>д</a:t>
            </a:r>
            <a:r>
              <a:rPr lang="ru-RU" sz="1600" dirty="0" smtClean="0"/>
              <a:t> ст.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    Уторгош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«Подгощи – </a:t>
            </a:r>
            <a:r>
              <a:rPr lang="ru-RU" sz="1600" dirty="0" err="1" smtClean="0"/>
              <a:t>Верещино</a:t>
            </a:r>
            <a:r>
              <a:rPr lang="ru-RU" sz="1600" dirty="0" smtClean="0"/>
              <a:t>»- «Шимск –Старая Русса – Невель»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/>
              <a:t> ремонт учреждений культуры и образования (школа искусств в п. Шимск, филиал </a:t>
            </a:r>
            <a:r>
              <a:rPr lang="ru-RU" sz="1600" dirty="0" err="1" smtClean="0"/>
              <a:t>д</a:t>
            </a:r>
            <a:r>
              <a:rPr lang="ru-RU" sz="1600" dirty="0" smtClean="0"/>
              <a:t>/сада в с. Коростынь)</a:t>
            </a:r>
            <a:endParaRPr lang="ru-RU" sz="1600" b="1" dirty="0"/>
          </a:p>
        </p:txBody>
      </p:sp>
      <p:pic>
        <p:nvPicPr>
          <p:cNvPr id="15" name="Рисунок 14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7"/>
          <a:stretch/>
        </p:blipFill>
        <p:spPr>
          <a:xfrm>
            <a:off x="5603423" y="1443990"/>
            <a:ext cx="3322483" cy="383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9" y="4728519"/>
            <a:ext cx="3587955" cy="196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502" y="4950255"/>
            <a:ext cx="3330739" cy="1701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2910" y="1556703"/>
            <a:ext cx="853821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ИНФОРМАЦИЯ О ШИМСКОМ РАЙОНЕ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4018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</a:t>
            </a:r>
          </a:p>
        </p:txBody>
      </p:sp>
      <p:grpSp>
        <p:nvGrpSpPr>
          <p:cNvPr id="13" name="Группа 49"/>
          <p:cNvGrpSpPr>
            <a:grpSpLocks/>
          </p:cNvGrpSpPr>
          <p:nvPr/>
        </p:nvGrpSpPr>
        <p:grpSpPr bwMode="auto">
          <a:xfrm>
            <a:off x="693423" y="3507105"/>
            <a:ext cx="3697602" cy="645794"/>
            <a:chOff x="765921" y="983126"/>
            <a:chExt cx="3697557" cy="644510"/>
          </a:xfrm>
        </p:grpSpPr>
        <p:grpSp>
          <p:nvGrpSpPr>
            <p:cNvPr id="16" name="Группа 53"/>
            <p:cNvGrpSpPr>
              <a:grpSpLocks/>
            </p:cNvGrpSpPr>
            <p:nvPr/>
          </p:nvGrpSpPr>
          <p:grpSpPr bwMode="auto">
            <a:xfrm>
              <a:off x="765921" y="983126"/>
              <a:ext cx="725316" cy="644510"/>
              <a:chOff x="6664116" y="3559533"/>
              <a:chExt cx="895884" cy="81696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6664116" y="3559533"/>
                <a:ext cx="792948" cy="816962"/>
              </a:xfrm>
              <a:prstGeom prst="ellipse">
                <a:avLst/>
              </a:prstGeom>
              <a:ln w="95250">
                <a:solidFill>
                  <a:srgbClr val="AFABAB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6732000" y="3996000"/>
                <a:ext cx="108000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>
                  <a:rot lat="0" lon="0" rev="8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7452000" y="3996000"/>
                <a:ext cx="108000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>
                  <a:rot lat="0" lon="0" rev="13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sp>
          <p:nvSpPr>
            <p:cNvPr id="17" name="Прямоугольник 51"/>
            <p:cNvSpPr>
              <a:spLocks noChangeArrowheads="1"/>
            </p:cNvSpPr>
            <p:nvPr/>
          </p:nvSpPr>
          <p:spPr bwMode="auto">
            <a:xfrm>
              <a:off x="1600614" y="1005845"/>
              <a:ext cx="2862864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1600" b="1" dirty="0" smtClean="0">
                  <a:latin typeface="Calibri" pitchFamily="34" charset="0"/>
                  <a:ea typeface="Tahoma" pitchFamily="34" charset="0"/>
                </a:rPr>
                <a:t>ЧИСЛЕННОСТЬ НАСЕЛЕНИЯ</a:t>
              </a:r>
              <a:endParaRPr lang="ru-RU" altLang="ru-RU" sz="1600" b="1" dirty="0">
                <a:latin typeface="Calibri" pitchFamily="34" charset="0"/>
                <a:ea typeface="Tahoma" pitchFamily="34" charset="0"/>
              </a:endParaRPr>
            </a:p>
            <a:p>
              <a:r>
                <a:rPr lang="ru-RU" altLang="ru-RU" sz="1600" b="1" dirty="0">
                  <a:latin typeface="Calibri" pitchFamily="34" charset="0"/>
                  <a:ea typeface="Tahoma" pitchFamily="34" charset="0"/>
                </a:rPr>
                <a:t>(тыс. человек)</a:t>
              </a:r>
            </a:p>
          </p:txBody>
        </p:sp>
      </p:grpSp>
      <p:grpSp>
        <p:nvGrpSpPr>
          <p:cNvPr id="21" name="Группа 12"/>
          <p:cNvGrpSpPr>
            <a:grpSpLocks/>
          </p:cNvGrpSpPr>
          <p:nvPr/>
        </p:nvGrpSpPr>
        <p:grpSpPr bwMode="auto">
          <a:xfrm>
            <a:off x="676277" y="4414204"/>
            <a:ext cx="3425823" cy="617536"/>
            <a:chOff x="757131" y="2221169"/>
            <a:chExt cx="3425375" cy="617702"/>
          </a:xfrm>
        </p:grpSpPr>
        <p:sp>
          <p:nvSpPr>
            <p:cNvPr id="22" name="Прямоугольник 24"/>
            <p:cNvSpPr>
              <a:spLocks noChangeArrowheads="1"/>
            </p:cNvSpPr>
            <p:nvPr/>
          </p:nvSpPr>
          <p:spPr bwMode="auto">
            <a:xfrm>
              <a:off x="1566648" y="2221169"/>
              <a:ext cx="2615858" cy="58594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1600" b="1" dirty="0" smtClean="0">
                  <a:latin typeface="+mn-lt"/>
                  <a:ea typeface="Tahoma" pitchFamily="34" charset="0"/>
                </a:rPr>
                <a:t>ПЛОЩАДЬ РАЙОНА</a:t>
              </a:r>
              <a:endParaRPr lang="ru-RU" altLang="ru-RU" sz="1600" b="1" dirty="0">
                <a:latin typeface="+mn-lt"/>
                <a:ea typeface="Tahoma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1600" b="1" dirty="0">
                  <a:latin typeface="+mn-lt"/>
                  <a:ea typeface="Tahoma" pitchFamily="34" charset="0"/>
                </a:rPr>
                <a:t>(кв. </a:t>
              </a:r>
              <a:r>
                <a:rPr lang="ru-RU" altLang="ru-RU" sz="1600" b="1" dirty="0" smtClean="0">
                  <a:latin typeface="+mn-lt"/>
                  <a:ea typeface="Tahoma" pitchFamily="34" charset="0"/>
                </a:rPr>
                <a:t>км</a:t>
              </a:r>
              <a:r>
                <a:rPr lang="ru-RU" altLang="ru-RU" sz="1600" b="1" dirty="0">
                  <a:latin typeface="+mn-lt"/>
                  <a:ea typeface="Tahoma" pitchFamily="34" charset="0"/>
                </a:rPr>
                <a:t>)</a:t>
              </a:r>
            </a:p>
          </p:txBody>
        </p:sp>
        <p:grpSp>
          <p:nvGrpSpPr>
            <p:cNvPr id="23" name="Группа 14"/>
            <p:cNvGrpSpPr>
              <a:grpSpLocks/>
            </p:cNvGrpSpPr>
            <p:nvPr/>
          </p:nvGrpSpPr>
          <p:grpSpPr bwMode="auto">
            <a:xfrm>
              <a:off x="757131" y="2230376"/>
              <a:ext cx="669361" cy="608495"/>
              <a:chOff x="7574765" y="364015"/>
              <a:chExt cx="782780" cy="669806"/>
            </a:xfrm>
          </p:grpSpPr>
          <p:grpSp>
            <p:nvGrpSpPr>
              <p:cNvPr id="24" name="Группа 15"/>
              <p:cNvGrpSpPr>
                <a:grpSpLocks/>
              </p:cNvGrpSpPr>
              <p:nvPr/>
            </p:nvGrpSpPr>
            <p:grpSpPr bwMode="auto">
              <a:xfrm>
                <a:off x="7574765" y="364015"/>
                <a:ext cx="782780" cy="669806"/>
                <a:chOff x="6658595" y="3547351"/>
                <a:chExt cx="901405" cy="771311"/>
              </a:xfrm>
            </p:grpSpPr>
            <p:sp>
              <p:nvSpPr>
                <p:cNvPr id="26" name="Овал 25"/>
                <p:cNvSpPr/>
                <p:nvPr/>
              </p:nvSpPr>
              <p:spPr>
                <a:xfrm>
                  <a:off x="6658595" y="3547351"/>
                  <a:ext cx="861869" cy="771311"/>
                </a:xfrm>
                <a:prstGeom prst="ellipse">
                  <a:avLst/>
                </a:prstGeom>
                <a:ln w="95250">
                  <a:solidFill>
                    <a:srgbClr val="AFABAB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6732000" y="3996000"/>
                  <a:ext cx="108000" cy="25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>
                    <a:rot lat="0" lon="0" rev="84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>
                  <a:off x="7452000" y="3996000"/>
                  <a:ext cx="108000" cy="25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>
                    <a:rot lat="0" lon="0" rev="132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</p:grp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7784014" y="455584"/>
                <a:ext cx="381554" cy="409059"/>
              </a:xfrm>
              <a:custGeom>
                <a:avLst/>
                <a:gdLst/>
                <a:ahLst/>
                <a:cxnLst/>
                <a:rect l="0" t="0" r="r" b="b"/>
                <a:pathLst>
                  <a:path w="1288256" h="1381125">
                    <a:moveTo>
                      <a:pt x="330993" y="30956"/>
                    </a:moveTo>
                    <a:lnTo>
                      <a:pt x="457200" y="0"/>
                    </a:lnTo>
                    <a:lnTo>
                      <a:pt x="471487" y="64294"/>
                    </a:lnTo>
                    <a:lnTo>
                      <a:pt x="566737" y="150019"/>
                    </a:lnTo>
                    <a:lnTo>
                      <a:pt x="659606" y="192882"/>
                    </a:lnTo>
                    <a:lnTo>
                      <a:pt x="738187" y="190500"/>
                    </a:lnTo>
                    <a:lnTo>
                      <a:pt x="766762" y="192882"/>
                    </a:lnTo>
                    <a:lnTo>
                      <a:pt x="847725" y="240507"/>
                    </a:lnTo>
                    <a:lnTo>
                      <a:pt x="966787" y="288132"/>
                    </a:lnTo>
                    <a:lnTo>
                      <a:pt x="926306" y="333375"/>
                    </a:lnTo>
                    <a:lnTo>
                      <a:pt x="942975" y="366713"/>
                    </a:lnTo>
                    <a:lnTo>
                      <a:pt x="940594" y="402432"/>
                    </a:lnTo>
                    <a:lnTo>
                      <a:pt x="873919" y="419100"/>
                    </a:lnTo>
                    <a:lnTo>
                      <a:pt x="869156" y="483394"/>
                    </a:lnTo>
                    <a:lnTo>
                      <a:pt x="890587" y="535782"/>
                    </a:lnTo>
                    <a:lnTo>
                      <a:pt x="928687" y="500063"/>
                    </a:lnTo>
                    <a:lnTo>
                      <a:pt x="952500" y="585788"/>
                    </a:lnTo>
                    <a:lnTo>
                      <a:pt x="914400" y="638175"/>
                    </a:lnTo>
                    <a:lnTo>
                      <a:pt x="959644" y="633413"/>
                    </a:lnTo>
                    <a:lnTo>
                      <a:pt x="1069181" y="604838"/>
                    </a:lnTo>
                    <a:lnTo>
                      <a:pt x="1054894" y="671513"/>
                    </a:lnTo>
                    <a:lnTo>
                      <a:pt x="1028700" y="742950"/>
                    </a:lnTo>
                    <a:lnTo>
                      <a:pt x="995362" y="800100"/>
                    </a:lnTo>
                    <a:lnTo>
                      <a:pt x="978694" y="869157"/>
                    </a:lnTo>
                    <a:lnTo>
                      <a:pt x="1009650" y="942975"/>
                    </a:lnTo>
                    <a:lnTo>
                      <a:pt x="1064419" y="938213"/>
                    </a:lnTo>
                    <a:lnTo>
                      <a:pt x="1062037" y="864394"/>
                    </a:lnTo>
                    <a:lnTo>
                      <a:pt x="1166812" y="942975"/>
                    </a:lnTo>
                    <a:lnTo>
                      <a:pt x="1171575" y="1031082"/>
                    </a:lnTo>
                    <a:lnTo>
                      <a:pt x="1176337" y="1092994"/>
                    </a:lnTo>
                    <a:lnTo>
                      <a:pt x="1238250" y="1114425"/>
                    </a:lnTo>
                    <a:lnTo>
                      <a:pt x="1285875" y="1135857"/>
                    </a:lnTo>
                    <a:lnTo>
                      <a:pt x="1266825" y="1207294"/>
                    </a:lnTo>
                    <a:lnTo>
                      <a:pt x="1288256" y="1266825"/>
                    </a:lnTo>
                    <a:lnTo>
                      <a:pt x="1271587" y="1381125"/>
                    </a:lnTo>
                    <a:lnTo>
                      <a:pt x="1193006" y="1376363"/>
                    </a:lnTo>
                    <a:lnTo>
                      <a:pt x="1157287" y="1323975"/>
                    </a:lnTo>
                    <a:lnTo>
                      <a:pt x="1121569" y="1312069"/>
                    </a:lnTo>
                    <a:lnTo>
                      <a:pt x="1081087" y="1319213"/>
                    </a:lnTo>
                    <a:lnTo>
                      <a:pt x="1045369" y="1300163"/>
                    </a:lnTo>
                    <a:lnTo>
                      <a:pt x="1031081" y="1226344"/>
                    </a:lnTo>
                    <a:lnTo>
                      <a:pt x="981075" y="1245394"/>
                    </a:lnTo>
                    <a:lnTo>
                      <a:pt x="876300" y="1207294"/>
                    </a:lnTo>
                    <a:lnTo>
                      <a:pt x="854869" y="1204913"/>
                    </a:lnTo>
                    <a:lnTo>
                      <a:pt x="809625" y="1171575"/>
                    </a:lnTo>
                    <a:lnTo>
                      <a:pt x="769144" y="1171575"/>
                    </a:lnTo>
                    <a:lnTo>
                      <a:pt x="709612" y="1114425"/>
                    </a:lnTo>
                    <a:lnTo>
                      <a:pt x="676275" y="1145382"/>
                    </a:lnTo>
                    <a:lnTo>
                      <a:pt x="614362" y="1162050"/>
                    </a:lnTo>
                    <a:lnTo>
                      <a:pt x="547687" y="1173957"/>
                    </a:lnTo>
                    <a:lnTo>
                      <a:pt x="531019" y="1138238"/>
                    </a:lnTo>
                    <a:lnTo>
                      <a:pt x="502444" y="1173957"/>
                    </a:lnTo>
                    <a:lnTo>
                      <a:pt x="457200" y="1219200"/>
                    </a:lnTo>
                    <a:lnTo>
                      <a:pt x="335756" y="1273969"/>
                    </a:lnTo>
                    <a:lnTo>
                      <a:pt x="307181" y="1212057"/>
                    </a:lnTo>
                    <a:lnTo>
                      <a:pt x="245269" y="1212057"/>
                    </a:lnTo>
                    <a:lnTo>
                      <a:pt x="269081" y="1157288"/>
                    </a:lnTo>
                    <a:lnTo>
                      <a:pt x="209550" y="1128713"/>
                    </a:lnTo>
                    <a:lnTo>
                      <a:pt x="207169" y="1097757"/>
                    </a:lnTo>
                    <a:lnTo>
                      <a:pt x="164306" y="1085850"/>
                    </a:lnTo>
                    <a:lnTo>
                      <a:pt x="119062" y="1052513"/>
                    </a:lnTo>
                    <a:lnTo>
                      <a:pt x="128587" y="1004888"/>
                    </a:lnTo>
                    <a:lnTo>
                      <a:pt x="71437" y="973932"/>
                    </a:lnTo>
                    <a:lnTo>
                      <a:pt x="88106" y="902494"/>
                    </a:lnTo>
                    <a:lnTo>
                      <a:pt x="57150" y="809625"/>
                    </a:lnTo>
                    <a:lnTo>
                      <a:pt x="16669" y="716757"/>
                    </a:lnTo>
                    <a:lnTo>
                      <a:pt x="45244" y="671513"/>
                    </a:lnTo>
                    <a:lnTo>
                      <a:pt x="142875" y="661988"/>
                    </a:lnTo>
                    <a:lnTo>
                      <a:pt x="150019" y="566738"/>
                    </a:lnTo>
                    <a:lnTo>
                      <a:pt x="107156" y="528638"/>
                    </a:lnTo>
                    <a:lnTo>
                      <a:pt x="85725" y="542925"/>
                    </a:lnTo>
                    <a:lnTo>
                      <a:pt x="64294" y="516732"/>
                    </a:lnTo>
                    <a:lnTo>
                      <a:pt x="11906" y="414338"/>
                    </a:lnTo>
                    <a:lnTo>
                      <a:pt x="0" y="357188"/>
                    </a:lnTo>
                    <a:lnTo>
                      <a:pt x="76200" y="323850"/>
                    </a:lnTo>
                    <a:lnTo>
                      <a:pt x="171450" y="302419"/>
                    </a:lnTo>
                    <a:lnTo>
                      <a:pt x="150019" y="242888"/>
                    </a:lnTo>
                    <a:lnTo>
                      <a:pt x="202406" y="183357"/>
                    </a:lnTo>
                    <a:lnTo>
                      <a:pt x="254794" y="128588"/>
                    </a:lnTo>
                    <a:lnTo>
                      <a:pt x="290512" y="164307"/>
                    </a:lnTo>
                    <a:lnTo>
                      <a:pt x="309562" y="207169"/>
                    </a:lnTo>
                    <a:lnTo>
                      <a:pt x="359569" y="178594"/>
                    </a:lnTo>
                    <a:lnTo>
                      <a:pt x="352425" y="126207"/>
                    </a:lnTo>
                    <a:lnTo>
                      <a:pt x="330993" y="30956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flat" cmpd="sng" algn="ctr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45720" rIns="45720" anchor="ctr"/>
              <a:lstStyle/>
              <a:p>
                <a:endParaRPr lang="ru-RU"/>
              </a:p>
            </p:txBody>
          </p:sp>
        </p:grpSp>
      </p:grpSp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6" t="40771" r="58212" b="49821"/>
          <a:stretch>
            <a:fillRect/>
          </a:stretch>
        </p:blipFill>
        <p:spPr bwMode="auto">
          <a:xfrm>
            <a:off x="777558" y="3675104"/>
            <a:ext cx="428307" cy="319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Группа 57"/>
          <p:cNvGrpSpPr>
            <a:grpSpLocks/>
          </p:cNvGrpSpPr>
          <p:nvPr/>
        </p:nvGrpSpPr>
        <p:grpSpPr bwMode="auto">
          <a:xfrm>
            <a:off x="750949" y="5406459"/>
            <a:ext cx="4522092" cy="585077"/>
            <a:chOff x="826152" y="6021681"/>
            <a:chExt cx="5117866" cy="584775"/>
          </a:xfrm>
        </p:grpSpPr>
        <p:sp>
          <p:nvSpPr>
            <p:cNvPr id="31" name="Прямоугольник 58"/>
            <p:cNvSpPr>
              <a:spLocks noChangeArrowheads="1"/>
            </p:cNvSpPr>
            <p:nvPr/>
          </p:nvSpPr>
          <p:spPr bwMode="auto">
            <a:xfrm>
              <a:off x="1613380" y="6021681"/>
              <a:ext cx="4330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1600" b="1" dirty="0" smtClean="0">
                  <a:latin typeface="Calibri" pitchFamily="34" charset="0"/>
                </a:rPr>
                <a:t>СРЕДНЕМЕСЯЧНАЯ ЗАРАБОТНАЯ ПЛАТА</a:t>
              </a:r>
              <a:endParaRPr lang="ru-RU" sz="1600" b="1" dirty="0">
                <a:latin typeface="Calibri" pitchFamily="34" charset="0"/>
              </a:endParaRPr>
            </a:p>
            <a:p>
              <a:r>
                <a:rPr lang="ru-RU" sz="1600" b="1" dirty="0">
                  <a:latin typeface="Calibri" pitchFamily="34" charset="0"/>
                </a:rPr>
                <a:t>(тыс. рублей) </a:t>
              </a:r>
            </a:p>
          </p:txBody>
        </p:sp>
        <p:grpSp>
          <p:nvGrpSpPr>
            <p:cNvPr id="33" name="Группа 77"/>
            <p:cNvGrpSpPr>
              <a:grpSpLocks/>
            </p:cNvGrpSpPr>
            <p:nvPr/>
          </p:nvGrpSpPr>
          <p:grpSpPr bwMode="auto">
            <a:xfrm>
              <a:off x="826152" y="6303206"/>
              <a:ext cx="719804" cy="215278"/>
              <a:chOff x="6732000" y="3996000"/>
              <a:chExt cx="828000" cy="252000"/>
            </a:xfrm>
          </p:grpSpPr>
          <p:sp>
            <p:nvSpPr>
              <p:cNvPr id="36" name="Прямоугольник 35"/>
              <p:cNvSpPr/>
              <p:nvPr/>
            </p:nvSpPr>
            <p:spPr>
              <a:xfrm>
                <a:off x="6732000" y="3996000"/>
                <a:ext cx="108000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>
                  <a:rot lat="0" lon="0" rev="8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7452000" y="3996000"/>
                <a:ext cx="108000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>
                  <a:rot lat="0" lon="0" rev="13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</p:grpSp>
      <p:sp>
        <p:nvSpPr>
          <p:cNvPr id="41" name="Прямоугольник 40"/>
          <p:cNvSpPr/>
          <p:nvPr/>
        </p:nvSpPr>
        <p:spPr>
          <a:xfrm>
            <a:off x="548639" y="2060257"/>
            <a:ext cx="8223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Расположен на западе области, на реке </a:t>
            </a:r>
            <a:r>
              <a:rPr lang="ru-RU" dirty="0" err="1" smtClean="0"/>
              <a:t>Шелонь</a:t>
            </a:r>
            <a:r>
              <a:rPr lang="ru-RU" dirty="0" smtClean="0"/>
              <a:t> в 10 километрах от места её впадения в озеро Ильмень. Находится в 48 километрах к юго-западу от областного центра </a:t>
            </a:r>
            <a:r>
              <a:rPr lang="en-US" dirty="0" smtClean="0"/>
              <a:t>- </a:t>
            </a:r>
            <a:r>
              <a:rPr lang="ru-RU" dirty="0" smtClean="0"/>
              <a:t>города Великий Новгород.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43" name="Овал 42"/>
          <p:cNvSpPr/>
          <p:nvPr/>
        </p:nvSpPr>
        <p:spPr bwMode="auto">
          <a:xfrm>
            <a:off x="701361" y="5391150"/>
            <a:ext cx="635949" cy="635000"/>
          </a:xfrm>
          <a:prstGeom prst="ellipse">
            <a:avLst/>
          </a:prstGeom>
          <a:ln w="95250"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79" y="5528447"/>
            <a:ext cx="490831" cy="31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5387002" y="3598664"/>
            <a:ext cx="669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11,4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283934" y="4419719"/>
            <a:ext cx="968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alt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1836,8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440342" y="5448419"/>
            <a:ext cx="68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alt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30,9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16200000" flipH="1">
            <a:off x="5304004" y="4691535"/>
            <a:ext cx="2263143" cy="200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6497320" y="3374390"/>
            <a:ext cx="11906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1400" dirty="0"/>
              <a:t>Доля в областной численности</a:t>
            </a:r>
          </a:p>
        </p:txBody>
      </p:sp>
      <p:sp>
        <p:nvSpPr>
          <p:cNvPr id="56" name="TextBox 21"/>
          <p:cNvSpPr txBox="1">
            <a:spLocks noChangeArrowheads="1"/>
          </p:cNvSpPr>
          <p:nvPr/>
        </p:nvSpPr>
        <p:spPr bwMode="auto">
          <a:xfrm>
            <a:off x="6545898" y="4300855"/>
            <a:ext cx="110966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1400" dirty="0"/>
              <a:t>Доля в площади области</a:t>
            </a:r>
          </a:p>
        </p:txBody>
      </p:sp>
      <p:sp>
        <p:nvSpPr>
          <p:cNvPr id="57" name="TextBox 66"/>
          <p:cNvSpPr txBox="1">
            <a:spLocks noChangeArrowheads="1"/>
          </p:cNvSpPr>
          <p:nvPr/>
        </p:nvSpPr>
        <p:spPr bwMode="auto">
          <a:xfrm>
            <a:off x="6472253" y="5374957"/>
            <a:ext cx="1501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400" dirty="0"/>
              <a:t>По Новгородской области</a:t>
            </a:r>
          </a:p>
        </p:txBody>
      </p:sp>
      <p:sp>
        <p:nvSpPr>
          <p:cNvPr id="58" name="TextBox 10"/>
          <p:cNvSpPr txBox="1">
            <a:spLocks noChangeArrowheads="1"/>
          </p:cNvSpPr>
          <p:nvPr/>
        </p:nvSpPr>
        <p:spPr bwMode="auto">
          <a:xfrm>
            <a:off x="7938161" y="3563938"/>
            <a:ext cx="846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1,9%</a:t>
            </a:r>
            <a:endParaRPr lang="ru-RU" sz="2000" b="1" dirty="0">
              <a:solidFill>
                <a:srgbClr val="F3484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9" name="TextBox 20"/>
          <p:cNvSpPr txBox="1">
            <a:spLocks noChangeArrowheads="1"/>
          </p:cNvSpPr>
          <p:nvPr/>
        </p:nvSpPr>
        <p:spPr bwMode="auto">
          <a:xfrm>
            <a:off x="7921968" y="4344353"/>
            <a:ext cx="835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3,4%</a:t>
            </a:r>
            <a:endParaRPr lang="ru-RU" sz="2000" b="1" dirty="0">
              <a:solidFill>
                <a:srgbClr val="F3484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1" name="TextBox 67"/>
          <p:cNvSpPr txBox="1">
            <a:spLocks noChangeArrowheads="1"/>
          </p:cNvSpPr>
          <p:nvPr/>
        </p:nvSpPr>
        <p:spPr bwMode="auto">
          <a:xfrm>
            <a:off x="8098179" y="5063491"/>
            <a:ext cx="81150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200" b="1" dirty="0">
                <a:solidFill>
                  <a:schemeClr val="accent2"/>
                </a:solidFill>
              </a:rPr>
              <a:t> </a:t>
            </a: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34,6</a:t>
            </a:r>
            <a:r>
              <a:rPr lang="ru-RU" sz="2200" b="1" dirty="0" smtClean="0">
                <a:solidFill>
                  <a:schemeClr val="accent2"/>
                </a:solidFill>
              </a:rPr>
              <a:t> </a:t>
            </a:r>
            <a:endParaRPr lang="ru-RU" sz="2200" b="1" dirty="0">
              <a:solidFill>
                <a:schemeClr val="accent2"/>
              </a:solidFill>
            </a:endParaRPr>
          </a:p>
        </p:txBody>
      </p:sp>
      <p:pic>
        <p:nvPicPr>
          <p:cNvPr id="40" name="Рисунок 39" descr="gerb_shimskogo-rajon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23900" y="1638300"/>
            <a:ext cx="4648200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48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48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8620" y="1373823"/>
            <a:ext cx="8538210" cy="84359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СОЦИАЛЬНО-ЭКОНОМИЧЕСКОГО РАЗВИТИЯ 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4018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</a:t>
            </a:r>
          </a:p>
        </p:txBody>
      </p:sp>
      <p:sp>
        <p:nvSpPr>
          <p:cNvPr id="47" name="Стрелка влево 46"/>
          <p:cNvSpPr/>
          <p:nvPr/>
        </p:nvSpPr>
        <p:spPr>
          <a:xfrm>
            <a:off x="3048000" y="2165025"/>
            <a:ext cx="2808932" cy="1473525"/>
          </a:xfrm>
          <a:prstGeom prst="leftArrow">
            <a:avLst>
              <a:gd name="adj1" fmla="val 63867"/>
              <a:gd name="adj2" fmla="val 50000"/>
            </a:avLst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dk1"/>
                </a:solidFill>
              </a:rPr>
              <a:t>ООО «Шимское ДЭП»</a:t>
            </a:r>
          </a:p>
          <a:p>
            <a:pPr algn="ctr"/>
            <a:r>
              <a:rPr lang="ru-RU" sz="1200" dirty="0" smtClean="0"/>
              <a:t>Темп роста производства асфальтобетонной смеси – 135,1%,</a:t>
            </a:r>
          </a:p>
          <a:p>
            <a:pPr algn="ctr"/>
            <a:r>
              <a:rPr lang="ru-RU" sz="1200" dirty="0" smtClean="0">
                <a:solidFill>
                  <a:schemeClr val="dk1"/>
                </a:solidFill>
              </a:rPr>
              <a:t>Численность - 60 человек</a:t>
            </a:r>
            <a:endParaRPr lang="ru-RU" sz="1200" dirty="0">
              <a:solidFill>
                <a:schemeClr val="dk1"/>
              </a:solidFill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3428038" y="5221604"/>
            <a:ext cx="2786082" cy="1417321"/>
          </a:xfrm>
          <a:prstGeom prst="rightArrow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dk1"/>
              </a:solidFill>
            </a:endParaRPr>
          </a:p>
          <a:p>
            <a:pPr algn="ctr"/>
            <a:r>
              <a:rPr lang="ru-RU" sz="1200" dirty="0" smtClean="0">
                <a:solidFill>
                  <a:schemeClr val="dk1"/>
                </a:solidFill>
              </a:rPr>
              <a:t>Темп роста производства хлебобулочных изделий – 157,7 %</a:t>
            </a:r>
          </a:p>
          <a:p>
            <a:pPr algn="ctr"/>
            <a:endParaRPr lang="ru-RU" sz="1400" dirty="0" smtClean="0">
              <a:solidFill>
                <a:schemeClr val="dk1"/>
              </a:solidFill>
            </a:endParaRPr>
          </a:p>
        </p:txBody>
      </p:sp>
      <p:pic>
        <p:nvPicPr>
          <p:cNvPr id="13" name="Рисунок 12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3418513" y="3686175"/>
            <a:ext cx="2786082" cy="1447800"/>
          </a:xfrm>
          <a:prstGeom prst="rightArrow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dk1"/>
              </a:solidFill>
            </a:endParaRPr>
          </a:p>
          <a:p>
            <a:pPr algn="ctr"/>
            <a:r>
              <a:rPr lang="ru-RU" sz="1200" dirty="0" smtClean="0"/>
              <a:t>Темп роста производства </a:t>
            </a:r>
            <a:r>
              <a:rPr lang="ru-RU" sz="1200" dirty="0" err="1" smtClean="0"/>
              <a:t>травмобезопасной</a:t>
            </a:r>
            <a:r>
              <a:rPr lang="ru-RU" sz="1200" dirty="0" smtClean="0"/>
              <a:t> плитки </a:t>
            </a:r>
          </a:p>
          <a:p>
            <a:pPr algn="ctr"/>
            <a:r>
              <a:rPr lang="ru-RU" sz="1200" dirty="0" smtClean="0"/>
              <a:t>вырос в 3,1 раза</a:t>
            </a:r>
          </a:p>
          <a:p>
            <a:pPr algn="ctr"/>
            <a:endParaRPr lang="ru-RU" sz="1400" dirty="0" smtClean="0">
              <a:solidFill>
                <a:schemeClr val="dk1"/>
              </a:solidFill>
            </a:endParaRPr>
          </a:p>
        </p:txBody>
      </p:sp>
      <p:pic>
        <p:nvPicPr>
          <p:cNvPr id="15" name="Рисунок 14" descr="DSC_0123.jpg"/>
          <p:cNvPicPr>
            <a:picLocks noChangeAspect="1"/>
          </p:cNvPicPr>
          <p:nvPr/>
        </p:nvPicPr>
        <p:blipFill>
          <a:blip r:embed="rId3" cstate="print"/>
          <a:srcRect l="5556" b="29583"/>
          <a:stretch>
            <a:fillRect/>
          </a:stretch>
        </p:blipFill>
        <p:spPr>
          <a:xfrm>
            <a:off x="323850" y="2123560"/>
            <a:ext cx="2565409" cy="340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p3-1024x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93763" y="3097942"/>
            <a:ext cx="2527300" cy="1895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hle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91275" y="5016500"/>
            <a:ext cx="2505075" cy="167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8620" y="1497330"/>
            <a:ext cx="8538210" cy="72009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СОЦИАЛЬНО-ЭКОНОМИЧЕСКОГО РАЗВИТИЯ 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0589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409576" y="2667000"/>
            <a:ext cx="5353050" cy="1235388"/>
          </a:xfrm>
          <a:prstGeom prst="homePlate">
            <a:avLst>
              <a:gd name="adj" fmla="val 0"/>
            </a:avLst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Объем обрабатывающих производств (по крупным и средним предприятиям), млн. рублей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409547" y="4225299"/>
            <a:ext cx="5305453" cy="928694"/>
          </a:xfrm>
          <a:prstGeom prst="homePlate">
            <a:avLst>
              <a:gd name="adj" fmla="val 0"/>
            </a:avLst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Объем добывающих производств, млн. рублей </a:t>
            </a:r>
            <a:endParaRPr lang="ru-RU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10" name="Рисунок 9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810250" y="2266950"/>
          <a:ext cx="3333750" cy="2834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668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668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 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 год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40,4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48,1 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53,4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78,2</a:t>
                      </a:r>
                    </a:p>
                    <a:p>
                      <a:pPr algn="ctr"/>
                      <a:r>
                        <a:rPr lang="ru-RU" sz="1600" dirty="0" smtClean="0"/>
                        <a:t>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Пятиугольник 8"/>
          <p:cNvSpPr/>
          <p:nvPr/>
        </p:nvSpPr>
        <p:spPr>
          <a:xfrm>
            <a:off x="400107" y="5462032"/>
            <a:ext cx="8266463" cy="928694"/>
          </a:xfrm>
          <a:prstGeom prst="homePlate">
            <a:avLst>
              <a:gd name="adj" fmla="val 0"/>
            </a:avLst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Среднегодовой объем производства составляет порядка 230,0 млн. рублей, с темпом роста 102 %.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8620" y="1497330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cap="all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площадки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4018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pic>
        <p:nvPicPr>
          <p:cNvPr id="14" name="Рисунок 13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5" t="26296" b="30370"/>
          <a:stretch/>
        </p:blipFill>
        <p:spPr>
          <a:xfrm>
            <a:off x="438158" y="2053062"/>
            <a:ext cx="4222742" cy="2739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902200" y="2053061"/>
            <a:ext cx="4041804" cy="2739347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целях развития промышленной отрасли на территории района  Администрацией муниципального района создаются условия для вложения </a:t>
            </a:r>
            <a:r>
              <a:rPr lang="ru-RU" dirty="0" smtClean="0"/>
              <a:t>инвестиций.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8620" y="5143500"/>
            <a:ext cx="8555385" cy="134890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ru-RU" sz="1600" dirty="0" smtClean="0"/>
              <a:t>В районе сформированы </a:t>
            </a:r>
            <a:r>
              <a:rPr lang="ru-RU" sz="1600" dirty="0" smtClean="0">
                <a:solidFill>
                  <a:srgbClr val="FF0000"/>
                </a:solidFill>
              </a:rPr>
              <a:t>33</a:t>
            </a:r>
            <a:r>
              <a:rPr lang="ru-RU" sz="1600" dirty="0" smtClean="0"/>
              <a:t> инвестиционные площадки: </a:t>
            </a:r>
            <a:r>
              <a:rPr lang="ru-RU" sz="1600" dirty="0" smtClean="0">
                <a:solidFill>
                  <a:srgbClr val="FF0000"/>
                </a:solidFill>
              </a:rPr>
              <a:t>6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площадок</a:t>
            </a:r>
            <a:r>
              <a:rPr lang="ru-RU" sz="1600" dirty="0" smtClean="0"/>
              <a:t> – промышленно-производственного назначения, </a:t>
            </a:r>
            <a:r>
              <a:rPr lang="ru-RU" sz="1600" dirty="0" smtClean="0">
                <a:solidFill>
                  <a:srgbClr val="FF0000"/>
                </a:solidFill>
              </a:rPr>
              <a:t>7 площадок </a:t>
            </a:r>
            <a:r>
              <a:rPr lang="ru-RU" sz="1600" dirty="0" smtClean="0"/>
              <a:t>– сельскохозяйственного назначения, </a:t>
            </a:r>
            <a:r>
              <a:rPr lang="ru-RU" sz="1600" dirty="0" smtClean="0">
                <a:solidFill>
                  <a:srgbClr val="FF0000"/>
                </a:solidFill>
              </a:rPr>
              <a:t>8 площадок </a:t>
            </a:r>
            <a:r>
              <a:rPr lang="ru-RU" sz="1600" dirty="0" smtClean="0"/>
              <a:t>– под жилищное строительство, </a:t>
            </a:r>
            <a:r>
              <a:rPr lang="ru-RU" sz="1600" dirty="0" smtClean="0">
                <a:solidFill>
                  <a:srgbClr val="FF0000"/>
                </a:solidFill>
              </a:rPr>
              <a:t>5 площадок </a:t>
            </a:r>
            <a:r>
              <a:rPr lang="ru-RU" sz="1600" dirty="0" smtClean="0"/>
              <a:t>– под туризм и рекреационную деятельность, </a:t>
            </a:r>
            <a:r>
              <a:rPr lang="ru-RU" sz="1600" dirty="0" smtClean="0">
                <a:solidFill>
                  <a:srgbClr val="FF0000"/>
                </a:solidFill>
              </a:rPr>
              <a:t>2 площадки </a:t>
            </a:r>
            <a:r>
              <a:rPr lang="ru-RU" sz="1600" dirty="0" smtClean="0"/>
              <a:t>– для размещения объектов социальной инфраструктуры, </a:t>
            </a:r>
            <a:r>
              <a:rPr lang="ru-RU" sz="1600" dirty="0" smtClean="0">
                <a:solidFill>
                  <a:srgbClr val="FF0000"/>
                </a:solidFill>
              </a:rPr>
              <a:t>5 площадок</a:t>
            </a:r>
            <a:r>
              <a:rPr lang="ru-RU" sz="1600" dirty="0" smtClean="0"/>
              <a:t> – для размещения объектов торговли и придорожного сервиса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8620" y="1440180"/>
            <a:ext cx="8538210" cy="72009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ИНВЕСТИЦИОННАЯ ДЕЯТЕЛЬНОСТЬ 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05890" y="64008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5730" y="3577584"/>
            <a:ext cx="8572560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ООО «</a:t>
            </a:r>
            <a:r>
              <a:rPr lang="ru-RU" dirty="0" err="1"/>
              <a:t>Сташевское</a:t>
            </a:r>
            <a:r>
              <a:rPr lang="ru-RU" dirty="0"/>
              <a:t>» - инвестиционный проект «Строительство завода полного цикла по производству хлопьев из голозерного зерна»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61792" y="4930846"/>
            <a:ext cx="4568591" cy="1189529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dirty="0" smtClean="0"/>
          </a:p>
          <a:p>
            <a:pPr algn="ctr">
              <a:defRPr/>
            </a:pPr>
            <a:r>
              <a:rPr lang="ru-RU" dirty="0" smtClean="0"/>
              <a:t>Инвестиционный проект ООО «Ваш Дом» - реконструкция производственного здания под столовую в р.п. Шимск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pic>
        <p:nvPicPr>
          <p:cNvPr id="19" name="Рисунок 18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17" y="1833860"/>
            <a:ext cx="2158365" cy="1563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20" y="1940743"/>
            <a:ext cx="1886201" cy="1436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03" y="1980399"/>
            <a:ext cx="2095500" cy="139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17" y="4492149"/>
            <a:ext cx="2755900" cy="206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3517900" y="4009072"/>
            <a:ext cx="5386100" cy="500066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58 юридических лиц и 211 </a:t>
            </a:r>
            <a:r>
              <a:rPr lang="ru-RU" sz="2000" dirty="0" smtClean="0"/>
              <a:t>ИП</a:t>
            </a:r>
            <a:endParaRPr lang="ru-RU" sz="20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517900" y="4606294"/>
            <a:ext cx="5409553" cy="642942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76,4 </a:t>
            </a:r>
            <a:r>
              <a:rPr lang="ru-RU" dirty="0"/>
              <a:t>% - доля участия в годовом объеме </a:t>
            </a:r>
            <a:r>
              <a:rPr lang="ru-RU" dirty="0" smtClean="0"/>
              <a:t>закупок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(20,5 </a:t>
            </a:r>
            <a:r>
              <a:rPr lang="ru-RU" dirty="0"/>
              <a:t>млн. рублей)   </a:t>
            </a:r>
          </a:p>
        </p:txBody>
      </p:sp>
      <p:sp>
        <p:nvSpPr>
          <p:cNvPr id="21" name="CustomShape 2"/>
          <p:cNvSpPr/>
          <p:nvPr/>
        </p:nvSpPr>
        <p:spPr>
          <a:xfrm>
            <a:off x="8416925" y="6416675"/>
            <a:ext cx="476250" cy="2190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0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7/19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CustomShape 1"/>
          <p:cNvSpPr/>
          <p:nvPr/>
        </p:nvSpPr>
        <p:spPr>
          <a:xfrm>
            <a:off x="285720" y="6429396"/>
            <a:ext cx="4929222" cy="2143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0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АДМИНИСТРАЦИЯ  </a:t>
            </a:r>
            <a:r>
              <a:rPr lang="ru-RU" sz="1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ШИМСКОГО МУНИЦИПАЛЬНОГО РАЙОНА</a:t>
            </a:r>
            <a:endParaRPr lang="ru-RU" sz="1200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mbria"/>
              <a:ea typeface="DejaVu Sans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4360" y="6026482"/>
            <a:ext cx="8346788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AFABAB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Льготное кредитование в Новгородском фонде поддержки малого предпринимательства на сумму более 7 млн. рублей</a:t>
            </a:r>
            <a:endParaRPr lang="ru-RU" dirty="0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40589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МУНИЦИПАЛЬНОГО РАЙОНА</a:t>
            </a:r>
          </a:p>
        </p:txBody>
      </p:sp>
      <p:sp>
        <p:nvSpPr>
          <p:cNvPr id="24" name="Заголовок 6"/>
          <p:cNvSpPr txBox="1">
            <a:spLocks/>
          </p:cNvSpPr>
          <p:nvPr/>
        </p:nvSpPr>
        <p:spPr>
          <a:xfrm>
            <a:off x="388620" y="1497330"/>
            <a:ext cx="8538210" cy="457200"/>
          </a:xfrm>
          <a:prstGeom prst="rect">
            <a:avLst/>
          </a:prstGeom>
        </p:spPr>
        <p:txBody>
          <a:bodyPr/>
          <a:lstStyle/>
          <a:p>
            <a:pPr lvl="0" defTabSz="914400">
              <a:lnSpc>
                <a:spcPct val="9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МАЛОЕ ПРЕДПРИНИМАТЕЛЬСТВО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F3484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8" name="Рисунок 17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479" y="1914106"/>
            <a:ext cx="2472521" cy="1807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665" y="1934337"/>
            <a:ext cx="2358236" cy="1770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" y="4009072"/>
            <a:ext cx="2472521" cy="1854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1899876"/>
            <a:ext cx="2501731" cy="1876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00050" y="1383030"/>
            <a:ext cx="8538210" cy="58293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РАЙОНА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1732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ШИМСКОГО МУНИЦИПАЛЬНОГО РАЙОНА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6690" y="147159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млн.руб</a:t>
            </a:r>
            <a:endParaRPr lang="ru-RU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7642"/>
              </p:ext>
            </p:extLst>
          </p:nvPr>
        </p:nvGraphicFramePr>
        <p:xfrm>
          <a:off x="171450" y="2123375"/>
          <a:ext cx="8823960" cy="471313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325483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1020269">
                  <a:extLst>
                    <a:ext uri="{9D8B030D-6E8A-4147-A177-3AD203B41FA5}">
                      <a16:colId xmlns:a16="http://schemas.microsoft.com/office/drawing/2014/main" xmlns="" val="1252228530"/>
                    </a:ext>
                  </a:extLst>
                </a:gridCol>
                <a:gridCol w="1066228">
                  <a:extLst>
                    <a:ext uri="{9D8B030D-6E8A-4147-A177-3AD203B41FA5}">
                      <a16:colId xmlns:a16="http://schemas.microsoft.com/office/drawing/2014/main" xmlns="" val="3218862256"/>
                    </a:ext>
                  </a:extLst>
                </a:gridCol>
                <a:gridCol w="1470660">
                  <a:extLst>
                    <a:ext uri="{9D8B030D-6E8A-4147-A177-3AD203B41FA5}">
                      <a16:colId xmlns:a16="http://schemas.microsoft.com/office/drawing/2014/main" xmlns="" val="851952998"/>
                    </a:ext>
                  </a:extLst>
                </a:gridCol>
                <a:gridCol w="1470660"/>
                <a:gridCol w="1470660">
                  <a:extLst>
                    <a:ext uri="{9D8B030D-6E8A-4147-A177-3AD203B41FA5}">
                      <a16:colId xmlns:a16="http://schemas.microsoft.com/office/drawing/2014/main" xmlns="" val="1411957463"/>
                    </a:ext>
                  </a:extLst>
                </a:gridCol>
              </a:tblGrid>
              <a:tr h="366513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План на 2017 год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План на 2018 год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Исполнение 2018 год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% исполнения 2018 год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План 2019 год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4712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Доходы, всего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277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317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317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269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20943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из них: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8632539"/>
                  </a:ext>
                </a:extLst>
              </a:tr>
              <a:tr h="57595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Налоговые и неналоговые доходы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102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122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127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104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133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  <a:tr h="20943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том числе: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945783"/>
                  </a:ext>
                </a:extLst>
              </a:tr>
              <a:tr h="57595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Бюджет</a:t>
                      </a:r>
                      <a:r>
                        <a:rPr lang="ru-RU" sz="1800" baseline="0" dirty="0" smtClean="0"/>
                        <a:t> муниципального района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81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98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102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104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104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3887387"/>
                  </a:ext>
                </a:extLst>
              </a:tr>
              <a:tr h="40141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Бюджеты поселений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21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24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25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104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29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833559"/>
                  </a:ext>
                </a:extLst>
              </a:tr>
              <a:tr h="57595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Безвозмездные поступления</a:t>
                      </a:r>
                      <a:endParaRPr lang="ru-RU" sz="1800" dirty="0"/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175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195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190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97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/>
                        <a:t>136</a:t>
                      </a:r>
                      <a:endParaRPr lang="ru-RU" sz="1800" dirty="0"/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40681748"/>
                  </a:ext>
                </a:extLst>
              </a:tr>
            </a:tbl>
          </a:graphicData>
        </a:graphic>
      </p:graphicFrame>
      <p:pic>
        <p:nvPicPr>
          <p:cNvPr id="9" name="Рисунок 8" descr="gerb_shimskogo-rajo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8620" y="1497330"/>
            <a:ext cx="8538210" cy="72009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ПО УВЕЛИЧЕНИЮ ПОСТУПЛЕНИЯ ДОХОДОВ В БЮДЖЕТ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3040" y="628650"/>
            <a:ext cx="6560820" cy="32004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 </a:t>
            </a:r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ШИМСКОГО </a:t>
            </a:r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МУНИЦИПАЛЬНОГО РАЙОНА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91447" y="2271694"/>
            <a:ext cx="84191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ШИМСКОМ РАЙОНЕ СОЗДАНА МЕЖВЕДОМСТВЕННАЯ КОМИССИЯ ПО СНИЖЕНИЮ НЕФОРМАЛЬНОЙ ЗАНЯТОСТИ, ЛЕГАЛИЗАЦИИ «ТЕНЕВОЙ» ЗАРАБОТНОЙ ПЛАТЫ И ВЫРАБОТКЕ ПРЕДЛОЖЕНИЙ ПО МОБИЛИЗАЦИИ ДОХОДОВ БЮДЖЕТА МУНИЦИПАЛЬНОГО РАЙОНА И ВНЕБЮДЖЕТНЫЕ ФОНДЫ. </a:t>
            </a:r>
            <a:endParaRPr lang="ru-RU" dirty="0"/>
          </a:p>
        </p:txBody>
      </p:sp>
      <p:sp>
        <p:nvSpPr>
          <p:cNvPr id="26" name="Пятиугольник 25"/>
          <p:cNvSpPr/>
          <p:nvPr/>
        </p:nvSpPr>
        <p:spPr>
          <a:xfrm>
            <a:off x="594332" y="3862380"/>
            <a:ext cx="2367943" cy="728670"/>
          </a:xfrm>
          <a:prstGeom prst="homePlate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10 заседаний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7" name="Пятиугольник 26"/>
          <p:cNvSpPr/>
          <p:nvPr/>
        </p:nvSpPr>
        <p:spPr>
          <a:xfrm>
            <a:off x="594332" y="4714876"/>
            <a:ext cx="3357586" cy="691514"/>
          </a:xfrm>
          <a:prstGeom prst="homePlate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заслушано 70 налогоплательщиков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577187" y="5537845"/>
            <a:ext cx="4537738" cy="841822"/>
          </a:xfrm>
          <a:prstGeom prst="homePlate">
            <a:avLst/>
          </a:prstGeom>
          <a:ln>
            <a:solidFill>
              <a:srgbClr val="AFABA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ysClr val="windowText" lastClr="000000"/>
                </a:solidFill>
              </a:rPr>
              <a:t>бюджетный эффект составил - 3,45 млн. рублей , при плане 2,1 млн. рублей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" t="18889" r="21000" b="36222"/>
          <a:stretch/>
        </p:blipFill>
        <p:spPr>
          <a:xfrm>
            <a:off x="4743450" y="3705125"/>
            <a:ext cx="4000500" cy="1701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erb_shimskogo-rajo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6237" y="133350"/>
            <a:ext cx="8341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AFABAB"/>
          </a:solidFill>
        </a:ln>
      </a:spPr>
      <a:bodyPr anchor="ctr"/>
      <a:lstStyle>
        <a:defPPr algn="r" fontAlgn="auto">
          <a:spcBef>
            <a:spcPts val="0"/>
          </a:spcBef>
          <a:spcAft>
            <a:spcPts val="0"/>
          </a:spcAft>
          <a:defRPr dirty="0" smtClean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4283</TotalTime>
  <Words>1026</Words>
  <Application>Microsoft Office PowerPoint</Application>
  <PresentationFormat>Экран (4:3)</PresentationFormat>
  <Paragraphs>201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Правительство НО</vt:lpstr>
      <vt:lpstr>Специальное оформление</vt:lpstr>
      <vt:lpstr>Презентация PowerPoint</vt:lpstr>
      <vt:lpstr>ОБЩАЯ ИНФОРМАЦИЯ О ШИМСКОМ РАЙОНЕ</vt:lpstr>
      <vt:lpstr>ОСНОВНЫЕ ПОКАЗАТЕЛИ СОЦИАЛЬНО-ЭКОНОМИЧЕСКОГО РАЗВИТИЯ </vt:lpstr>
      <vt:lpstr>ОСНОВНЫЕ ПОКАЗАТЕЛИ СОЦИАЛЬНО-ЭКОНОМИЧЕСКОГО РАЗВИТИЯ </vt:lpstr>
      <vt:lpstr>Инвестиционные площадки</vt:lpstr>
      <vt:lpstr>ИНВЕСТИЦИОННАЯ ДЕЯТЕЛЬНОСТЬ </vt:lpstr>
      <vt:lpstr>Презентация PowerPoint</vt:lpstr>
      <vt:lpstr>БЮДЖЕТ РАЙОНА</vt:lpstr>
      <vt:lpstr>РАБОТА ПО УВЕЛИЧЕНИЮ ПОСТУПЛЕНИЯ ДОХОДОВ В БЮДЖЕТ</vt:lpstr>
      <vt:lpstr>СЕЛЬСКОЕ ХОЗЯЙСТВО</vt:lpstr>
      <vt:lpstr>ПОТРЕБИТЕЛЬСКИЙ РЫНОК</vt:lpstr>
      <vt:lpstr>СТРОИТЕЛЬСТВО И РЕМОНТ АВТОМОБИЛЬНЫХ ДОРОГ</vt:lpstr>
      <vt:lpstr>ЖИЛИЩНЫЕ ВОПРОСЫ</vt:lpstr>
      <vt:lpstr>ГАЗОСНАБЖЕНИЕ, ВОДОСНАБЖЕНИЕ, ЭНЕРГОСНАБЖЕНИЕ</vt:lpstr>
      <vt:lpstr>НАПРАВЛЕНИЯ РАЗВИТИЯ В СФЕРЕ ТУРИЗМА</vt:lpstr>
      <vt:lpstr>РЕАЛИЗАЦИЯ ПРОЕКТ «БЕРЁСТА»</vt:lpstr>
      <vt:lpstr>ПОДДЕРЖКА МЕСТНЫХ ИНИЦИАТИВ</vt:lpstr>
      <vt:lpstr>РЕАЛИЗАЦИЯ ПРИОРИТЕТНОГО ПРОЕКТА ПО ФОРМИРОВАНИЮ КОМФОРТНОЙ ГОРОДСКОЙ СРЕДЫ - ДВОРОВЫЕ ТЕРРИТОРИИ</vt:lpstr>
      <vt:lpstr>ПРОБЛЕМНЫЕ ВОПРОСЫ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Шаляпина Елена Владимировна</cp:lastModifiedBy>
  <cp:revision>248</cp:revision>
  <dcterms:created xsi:type="dcterms:W3CDTF">2018-12-10T13:13:56Z</dcterms:created>
  <dcterms:modified xsi:type="dcterms:W3CDTF">2019-02-19T15:23:57Z</dcterms:modified>
</cp:coreProperties>
</file>