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2"/>
  </p:notesMasterIdLst>
  <p:handoutMasterIdLst>
    <p:handoutMasterId r:id="rId13"/>
  </p:handoutMasterIdLst>
  <p:sldIdLst>
    <p:sldId id="269" r:id="rId3"/>
    <p:sldId id="263" r:id="rId4"/>
    <p:sldId id="267" r:id="rId5"/>
    <p:sldId id="275" r:id="rId6"/>
    <p:sldId id="276" r:id="rId7"/>
    <p:sldId id="277" r:id="rId8"/>
    <p:sldId id="278" r:id="rId9"/>
    <p:sldId id="279" r:id="rId10"/>
    <p:sldId id="274" r:id="rId1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ABAB"/>
    <a:srgbClr val="F9A5A1"/>
    <a:srgbClr val="F34840"/>
    <a:srgbClr val="FEE9E8"/>
    <a:srgbClr val="EE6017"/>
    <a:srgbClr val="F04942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32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lang="ru-RU"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  - 135 человек</a:t>
            </a:r>
            <a:endParaRPr lang="ru-RU" sz="14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6123124958900706"/>
          <c:y val="4.073878193511899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Врачи</c:v>
                </c:pt>
                <c:pt idx="1">
                  <c:v>Средний медперсонал</c:v>
                </c:pt>
                <c:pt idx="2">
                  <c:v>Прочий персонал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52</c:v>
                </c:pt>
                <c:pt idx="2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0"/>
          <c:y val="0.74536542831474928"/>
          <c:w val="1"/>
          <c:h val="0.254414968263195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196313709025047E-2"/>
          <c:y val="6.8834699002228217E-2"/>
          <c:w val="0.91298700337641914"/>
          <c:h val="0.7923513591398326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456</c:v>
                </c:pt>
                <c:pt idx="1">
                  <c:v>428</c:v>
                </c:pt>
                <c:pt idx="2">
                  <c:v>434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306</c:v>
                </c:pt>
                <c:pt idx="1">
                  <c:v>297</c:v>
                </c:pt>
                <c:pt idx="2">
                  <c:v>306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150</c:v>
                </c:pt>
                <c:pt idx="1">
                  <c:v>131</c:v>
                </c:pt>
                <c:pt idx="2">
                  <c:v>128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315720"/>
        <c:axId val="63316112"/>
      </c:barChart>
      <c:catAx>
        <c:axId val="63315720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63316112"/>
        <c:crosses val="autoZero"/>
        <c:auto val="1"/>
        <c:lblAlgn val="ctr"/>
        <c:lblOffset val="100"/>
        <c:noMultiLvlLbl val="1"/>
      </c:catAx>
      <c:valAx>
        <c:axId val="63316112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63315720"/>
        <c:crosses val="autoZero"/>
        <c:crossBetween val="between"/>
      </c:valAx>
    </c:plotArea>
    <c:plotVisOnly val="1"/>
    <c:dispBlanksAs val="zero"/>
    <c:showDLblsOverMax val="1"/>
  </c:chart>
  <c:spPr>
    <a:ln>
      <a:solidFill>
        <a:sysClr val="window" lastClr="FFFFFF"/>
      </a:solidFill>
    </a:ln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7104560828330828E-2"/>
          <c:w val="0.67547508943137713"/>
          <c:h val="0.7559610693286045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920</c:v>
                </c:pt>
                <c:pt idx="1">
                  <c:v>960</c:v>
                </c:pt>
                <c:pt idx="2">
                  <c:v>809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Город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744</c:v>
                </c:pt>
                <c:pt idx="1">
                  <c:v>851</c:v>
                </c:pt>
                <c:pt idx="2">
                  <c:v>729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Село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176</c:v>
                </c:pt>
                <c:pt idx="1">
                  <c:v>109</c:v>
                </c:pt>
                <c:pt idx="2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316896"/>
        <c:axId val="186401224"/>
      </c:barChart>
      <c:catAx>
        <c:axId val="63316896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186401224"/>
        <c:crosses val="autoZero"/>
        <c:auto val="1"/>
        <c:lblAlgn val="ctr"/>
        <c:lblOffset val="100"/>
        <c:noMultiLvlLbl val="1"/>
      </c:catAx>
      <c:valAx>
        <c:axId val="186401224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63316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78871390190685"/>
          <c:y val="0.27707409459289678"/>
          <c:w val="0.32211286098093178"/>
          <c:h val="0.44585138919456324"/>
        </c:manualLayout>
      </c:layout>
      <c:overlay val="1"/>
    </c:legend>
    <c:plotVisOnly val="1"/>
    <c:dispBlanksAs val="zero"/>
    <c:showDLblsOverMax val="1"/>
  </c:chart>
  <c:spPr>
    <a:ln>
      <a:solidFill>
        <a:sysClr val="window" lastClr="FFFFFF"/>
      </a:solidFill>
    </a:ln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0158543397392474E-2"/>
          <c:y val="1.0206599249533677E-2"/>
          <c:w val="0.93083124075743606"/>
          <c:h val="0.7226238933147514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950</c:v>
                </c:pt>
                <c:pt idx="1">
                  <c:v>967</c:v>
                </c:pt>
                <c:pt idx="2">
                  <c:v>974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671</c:v>
                </c:pt>
                <c:pt idx="1">
                  <c:v>699</c:v>
                </c:pt>
                <c:pt idx="2">
                  <c:v>701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279</c:v>
                </c:pt>
                <c:pt idx="1">
                  <c:v>268</c:v>
                </c:pt>
                <c:pt idx="2">
                  <c:v>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402008"/>
        <c:axId val="186402400"/>
      </c:barChart>
      <c:catAx>
        <c:axId val="186402008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186402400"/>
        <c:crosses val="autoZero"/>
        <c:auto val="1"/>
        <c:lblAlgn val="ctr"/>
        <c:lblOffset val="100"/>
        <c:noMultiLvlLbl val="1"/>
      </c:catAx>
      <c:valAx>
        <c:axId val="186402400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186402008"/>
        <c:crosses val="autoZero"/>
        <c:crossBetween val="between"/>
      </c:valAx>
    </c:plotArea>
    <c:plotVisOnly val="1"/>
    <c:dispBlanksAs val="zero"/>
    <c:showDLblsOverMax val="1"/>
  </c:chart>
  <c:spPr>
    <a:ln>
      <a:solidFill>
        <a:sysClr val="window" lastClr="FFFFFF"/>
      </a:solidFill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1C52E4-A4B9-4DDA-8AD9-F486D059BF10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</dgm:pt>
    <dgm:pt modelId="{78A0BEF4-BF56-4CCE-9F0B-AA60C850EA1A}">
      <dgm:prSet phldrT="[Текст]" custT="1"/>
      <dgm:spPr>
        <a:solidFill>
          <a:srgbClr val="FDD9D7"/>
        </a:solidFill>
      </dgm:spPr>
      <dgm:t>
        <a:bodyPr/>
        <a:lstStyle/>
        <a:p>
          <a:pPr rtl="0"/>
          <a:r>
            <a:rPr kumimoji="0" lang="ru-RU" altLang="ru-RU" sz="1400" u="none" strike="noStrike" cap="none" normalizeH="0" baseline="0" dirty="0" smtClean="0">
              <a:ln/>
              <a:solidFill>
                <a:srgbClr val="080808"/>
              </a:solidFill>
              <a:effectLst/>
            </a:rPr>
            <a:t>Открытие пяти объединений технической и естественнонаучной направленности </a:t>
          </a:r>
          <a:endParaRPr lang="ru-RU" sz="1400" dirty="0">
            <a:solidFill>
              <a:srgbClr val="080808"/>
            </a:solidFill>
          </a:endParaRPr>
        </a:p>
      </dgm:t>
    </dgm:pt>
    <dgm:pt modelId="{4CB3550B-074C-4FA0-B075-5319411044F5}" type="parTrans" cxnId="{6324464A-FC91-404B-9E28-26B0D80B5FA0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C17DF05A-B428-415E-BDF2-0CFFC4B0BCF6}" type="sibTrans" cxnId="{6324464A-FC91-404B-9E28-26B0D80B5FA0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3268D8E9-3F71-4C70-870F-2AAFFABB10E1}">
      <dgm:prSet phldrT="[Текст]" custT="1"/>
      <dgm:spPr>
        <a:solidFill>
          <a:srgbClr val="F9A5A1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</a:rPr>
            <a:t>Увеличение количества учебных мест и количества детей, посещающих объединения в сфере естественных наук, инженерных и информационных технологий</a:t>
          </a:r>
          <a:endParaRPr lang="ru-RU" sz="1400" b="1" dirty="0">
            <a:solidFill>
              <a:schemeClr val="tx1"/>
            </a:solidFill>
            <a:effectLst/>
          </a:endParaRPr>
        </a:p>
      </dgm:t>
    </dgm:pt>
    <dgm:pt modelId="{520586CA-712B-480F-87AF-21951199D28B}" type="sibTrans" cxnId="{91CB1ED9-BF47-4D63-8325-6D4763F97D3A}">
      <dgm:prSet/>
      <dgm:spPr>
        <a:solidFill>
          <a:srgbClr val="AFABAB"/>
        </a:solidFill>
      </dgm:spPr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7BA4B208-0F54-4AF2-B95C-8860472F92CD}" type="parTrans" cxnId="{91CB1ED9-BF47-4D63-8325-6D4763F97D3A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200B6BCE-815F-4DA2-9DB6-5C1080D9D5C7}" type="pres">
      <dgm:prSet presAssocID="{E01C52E4-A4B9-4DDA-8AD9-F486D059BF10}" presName="Name0" presStyleCnt="0">
        <dgm:presLayoutVars>
          <dgm:dir/>
          <dgm:resizeHandles val="exact"/>
        </dgm:presLayoutVars>
      </dgm:prSet>
      <dgm:spPr/>
    </dgm:pt>
    <dgm:pt modelId="{D68CA3EE-ED65-4A00-B93B-85DDC855E672}" type="pres">
      <dgm:prSet presAssocID="{3268D8E9-3F71-4C70-870F-2AAFFABB10E1}" presName="node" presStyleLbl="node1" presStyleIdx="0" presStyleCnt="2" custScaleX="103477" custScaleY="112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20D10C-5D7C-49CC-95B1-C2B27D786F0C}" type="pres">
      <dgm:prSet presAssocID="{520586CA-712B-480F-87AF-21951199D28B}" presName="sibTrans" presStyleLbl="sibTrans2D1" presStyleIdx="0" presStyleCnt="1"/>
      <dgm:spPr/>
      <dgm:t>
        <a:bodyPr/>
        <a:lstStyle/>
        <a:p>
          <a:endParaRPr lang="ru-RU"/>
        </a:p>
      </dgm:t>
    </dgm:pt>
    <dgm:pt modelId="{E491458D-8060-4A65-8F35-3647A0BBAFC5}" type="pres">
      <dgm:prSet presAssocID="{520586CA-712B-480F-87AF-21951199D28B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749FE871-F63B-4332-8E41-DC45F4C323D8}" type="pres">
      <dgm:prSet presAssocID="{78A0BEF4-BF56-4CCE-9F0B-AA60C850EA1A}" presName="node" presStyleLbl="node1" presStyleIdx="1" presStyleCnt="2" custScaleX="115004" custScaleY="112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24464A-FC91-404B-9E28-26B0D80B5FA0}" srcId="{E01C52E4-A4B9-4DDA-8AD9-F486D059BF10}" destId="{78A0BEF4-BF56-4CCE-9F0B-AA60C850EA1A}" srcOrd="1" destOrd="0" parTransId="{4CB3550B-074C-4FA0-B075-5319411044F5}" sibTransId="{C17DF05A-B428-415E-BDF2-0CFFC4B0BCF6}"/>
    <dgm:cxn modelId="{5C406EDF-6033-45B1-AEE3-BF4B3E65DAE0}" type="presOf" srcId="{E01C52E4-A4B9-4DDA-8AD9-F486D059BF10}" destId="{200B6BCE-815F-4DA2-9DB6-5C1080D9D5C7}" srcOrd="0" destOrd="0" presId="urn:microsoft.com/office/officeart/2005/8/layout/process1"/>
    <dgm:cxn modelId="{B4836844-692D-4333-A600-9F97B8976B16}" type="presOf" srcId="{3268D8E9-3F71-4C70-870F-2AAFFABB10E1}" destId="{D68CA3EE-ED65-4A00-B93B-85DDC855E672}" srcOrd="0" destOrd="0" presId="urn:microsoft.com/office/officeart/2005/8/layout/process1"/>
    <dgm:cxn modelId="{641CE889-5345-4CCF-AF3F-800C3EFF6677}" type="presOf" srcId="{520586CA-712B-480F-87AF-21951199D28B}" destId="{E491458D-8060-4A65-8F35-3647A0BBAFC5}" srcOrd="1" destOrd="0" presId="urn:microsoft.com/office/officeart/2005/8/layout/process1"/>
    <dgm:cxn modelId="{BCC77126-EBB8-4717-AA4E-B33C93C576EF}" type="presOf" srcId="{520586CA-712B-480F-87AF-21951199D28B}" destId="{D820D10C-5D7C-49CC-95B1-C2B27D786F0C}" srcOrd="0" destOrd="0" presId="urn:microsoft.com/office/officeart/2005/8/layout/process1"/>
    <dgm:cxn modelId="{9FD779AB-FD06-4905-AD17-E45BBF5E7B68}" type="presOf" srcId="{78A0BEF4-BF56-4CCE-9F0B-AA60C850EA1A}" destId="{749FE871-F63B-4332-8E41-DC45F4C323D8}" srcOrd="0" destOrd="0" presId="urn:microsoft.com/office/officeart/2005/8/layout/process1"/>
    <dgm:cxn modelId="{91CB1ED9-BF47-4D63-8325-6D4763F97D3A}" srcId="{E01C52E4-A4B9-4DDA-8AD9-F486D059BF10}" destId="{3268D8E9-3F71-4C70-870F-2AAFFABB10E1}" srcOrd="0" destOrd="0" parTransId="{7BA4B208-0F54-4AF2-B95C-8860472F92CD}" sibTransId="{520586CA-712B-480F-87AF-21951199D28B}"/>
    <dgm:cxn modelId="{0215DCBA-B425-4744-A5EA-9F5120E76FDD}" type="presParOf" srcId="{200B6BCE-815F-4DA2-9DB6-5C1080D9D5C7}" destId="{D68CA3EE-ED65-4A00-B93B-85DDC855E672}" srcOrd="0" destOrd="0" presId="urn:microsoft.com/office/officeart/2005/8/layout/process1"/>
    <dgm:cxn modelId="{4F2A25E5-D56F-4E6A-8514-E1AFDBBA02BD}" type="presParOf" srcId="{200B6BCE-815F-4DA2-9DB6-5C1080D9D5C7}" destId="{D820D10C-5D7C-49CC-95B1-C2B27D786F0C}" srcOrd="1" destOrd="0" presId="urn:microsoft.com/office/officeart/2005/8/layout/process1"/>
    <dgm:cxn modelId="{754E9095-901B-44C7-9912-76101D04987D}" type="presParOf" srcId="{D820D10C-5D7C-49CC-95B1-C2B27D786F0C}" destId="{E491458D-8060-4A65-8F35-3647A0BBAFC5}" srcOrd="0" destOrd="0" presId="urn:microsoft.com/office/officeart/2005/8/layout/process1"/>
    <dgm:cxn modelId="{0D823050-F49D-4390-966F-153D243CB3D8}" type="presParOf" srcId="{200B6BCE-815F-4DA2-9DB6-5C1080D9D5C7}" destId="{749FE871-F63B-4332-8E41-DC45F4C323D8}" srcOrd="2" destOrd="0" presId="urn:microsoft.com/office/officeart/2005/8/layout/process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1C52E4-A4B9-4DDA-8AD9-F486D059BF10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17B406AF-A9BD-4781-9070-34F9721BC458}">
      <dgm:prSet phldrT="[Текст]" custT="1"/>
      <dgm:spPr>
        <a:solidFill>
          <a:srgbClr val="F9A5A1"/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effectLst/>
            </a:rPr>
            <a:t>Необходим капитальный ремонт здания филиала МАДОУ «Детский сад №7 «Звездочка»» в       д. Коростынь</a:t>
          </a:r>
          <a:endParaRPr lang="ru-RU" sz="1400" b="1" dirty="0">
            <a:solidFill>
              <a:schemeClr val="tx1"/>
            </a:solidFill>
            <a:effectLst/>
          </a:endParaRPr>
        </a:p>
      </dgm:t>
    </dgm:pt>
    <dgm:pt modelId="{DBF16CC8-2D95-4399-A10B-0C053014125F}" type="parTrans" cxnId="{6BB8259E-95FC-4222-979F-FF4D00C2ED98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5FF08160-08E3-48EA-8CEF-015726175F66}" type="sibTrans" cxnId="{6BB8259E-95FC-4222-979F-FF4D00C2ED98}">
      <dgm:prSet/>
      <dgm:spPr>
        <a:solidFill>
          <a:srgbClr val="AFABAB"/>
        </a:solidFill>
      </dgm:spPr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DA5CC56A-D532-4950-8078-1BC498049EDE}">
      <dgm:prSet phldrT="[Текст]" custT="1"/>
      <dgm:spPr>
        <a:solidFill>
          <a:srgbClr val="FDD9D7"/>
        </a:solidFill>
      </dgm:spPr>
      <dgm:t>
        <a:bodyPr/>
        <a:lstStyle/>
        <a:p>
          <a:pPr rtl="0"/>
          <a:r>
            <a:rPr lang="ru-RU" sz="1400" dirty="0" smtClean="0">
              <a:solidFill>
                <a:srgbClr val="080808"/>
              </a:solidFill>
            </a:rPr>
            <a:t>Подготовка</a:t>
          </a:r>
          <a:r>
            <a:rPr lang="ru-RU" sz="1400" baseline="0" dirty="0" smtClean="0">
              <a:solidFill>
                <a:srgbClr val="080808"/>
              </a:solidFill>
            </a:rPr>
            <a:t> необходимых документов для включения здания в перечень первоочередных объектов, нуждающихся в капитальном ремонте</a:t>
          </a:r>
          <a:endParaRPr lang="ru-RU" sz="1400" dirty="0">
            <a:solidFill>
              <a:srgbClr val="080808"/>
            </a:solidFill>
          </a:endParaRPr>
        </a:p>
      </dgm:t>
    </dgm:pt>
    <dgm:pt modelId="{29A92274-E72D-42AA-8F1E-280563A420BF}" type="parTrans" cxnId="{592B30DB-A216-4767-B1A0-76CB39BC4AB4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414A6D78-BB33-426B-B288-4587E1E2884D}" type="sibTrans" cxnId="{592B30DB-A216-4767-B1A0-76CB39BC4AB4}">
      <dgm:prSet/>
      <dgm:spPr/>
      <dgm:t>
        <a:bodyPr/>
        <a:lstStyle/>
        <a:p>
          <a:endParaRPr lang="ru-RU">
            <a:solidFill>
              <a:srgbClr val="080808"/>
            </a:solidFill>
          </a:endParaRPr>
        </a:p>
      </dgm:t>
    </dgm:pt>
    <dgm:pt modelId="{200B6BCE-815F-4DA2-9DB6-5C1080D9D5C7}" type="pres">
      <dgm:prSet presAssocID="{E01C52E4-A4B9-4DDA-8AD9-F486D059BF1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86B11B-0DF3-4DB2-B13B-F782C5A956C4}" type="pres">
      <dgm:prSet presAssocID="{17B406AF-A9BD-4781-9070-34F9721BC458}" presName="node" presStyleLbl="node1" presStyleIdx="0" presStyleCnt="2" custScaleX="933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9AC7A-8229-4D36-A99E-3D975D56F038}" type="pres">
      <dgm:prSet presAssocID="{5FF08160-08E3-48EA-8CEF-015726175F66}" presName="sibTrans" presStyleLbl="sibTrans2D1" presStyleIdx="0" presStyleCnt="1"/>
      <dgm:spPr/>
      <dgm:t>
        <a:bodyPr/>
        <a:lstStyle/>
        <a:p>
          <a:endParaRPr lang="ru-RU"/>
        </a:p>
      </dgm:t>
    </dgm:pt>
    <dgm:pt modelId="{A63A1D49-B14B-4FB7-A59F-FF4B1F6EAB6A}" type="pres">
      <dgm:prSet presAssocID="{5FF08160-08E3-48EA-8CEF-015726175F66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F84FA508-0FE5-44CF-8B96-8937868F737D}" type="pres">
      <dgm:prSet presAssocID="{DA5CC56A-D532-4950-8078-1BC498049EDE}" presName="node" presStyleLbl="node1" presStyleIdx="1" presStyleCnt="2" custScaleX="115601" custLinFactNeighborX="-2435" custLinFactNeighborY="1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361829-1442-4604-99E4-4F2AE3987EFF}" type="presOf" srcId="{E01C52E4-A4B9-4DDA-8AD9-F486D059BF10}" destId="{200B6BCE-815F-4DA2-9DB6-5C1080D9D5C7}" srcOrd="0" destOrd="0" presId="urn:microsoft.com/office/officeart/2005/8/layout/process1"/>
    <dgm:cxn modelId="{01223BE6-5B1A-4720-8212-B6BD2116DC78}" type="presOf" srcId="{17B406AF-A9BD-4781-9070-34F9721BC458}" destId="{0586B11B-0DF3-4DB2-B13B-F782C5A956C4}" srcOrd="0" destOrd="0" presId="urn:microsoft.com/office/officeart/2005/8/layout/process1"/>
    <dgm:cxn modelId="{B00B7B14-629F-426D-936F-6FA728D20ACD}" type="presOf" srcId="{DA5CC56A-D532-4950-8078-1BC498049EDE}" destId="{F84FA508-0FE5-44CF-8B96-8937868F737D}" srcOrd="0" destOrd="0" presId="urn:microsoft.com/office/officeart/2005/8/layout/process1"/>
    <dgm:cxn modelId="{6BB8259E-95FC-4222-979F-FF4D00C2ED98}" srcId="{E01C52E4-A4B9-4DDA-8AD9-F486D059BF10}" destId="{17B406AF-A9BD-4781-9070-34F9721BC458}" srcOrd="0" destOrd="0" parTransId="{DBF16CC8-2D95-4399-A10B-0C053014125F}" sibTransId="{5FF08160-08E3-48EA-8CEF-015726175F66}"/>
    <dgm:cxn modelId="{592B30DB-A216-4767-B1A0-76CB39BC4AB4}" srcId="{E01C52E4-A4B9-4DDA-8AD9-F486D059BF10}" destId="{DA5CC56A-D532-4950-8078-1BC498049EDE}" srcOrd="1" destOrd="0" parTransId="{29A92274-E72D-42AA-8F1E-280563A420BF}" sibTransId="{414A6D78-BB33-426B-B288-4587E1E2884D}"/>
    <dgm:cxn modelId="{FD730AD9-153F-42B9-B99E-E7262D39BEC3}" type="presOf" srcId="{5FF08160-08E3-48EA-8CEF-015726175F66}" destId="{A63A1D49-B14B-4FB7-A59F-FF4B1F6EAB6A}" srcOrd="1" destOrd="0" presId="urn:microsoft.com/office/officeart/2005/8/layout/process1"/>
    <dgm:cxn modelId="{6F49563F-8131-406B-AF3D-4B432D3E3235}" type="presOf" srcId="{5FF08160-08E3-48EA-8CEF-015726175F66}" destId="{A2C9AC7A-8229-4D36-A99E-3D975D56F038}" srcOrd="0" destOrd="0" presId="urn:microsoft.com/office/officeart/2005/8/layout/process1"/>
    <dgm:cxn modelId="{7D5518A6-12DE-4D6F-B5F8-30D99E03A648}" type="presParOf" srcId="{200B6BCE-815F-4DA2-9DB6-5C1080D9D5C7}" destId="{0586B11B-0DF3-4DB2-B13B-F782C5A956C4}" srcOrd="0" destOrd="0" presId="urn:microsoft.com/office/officeart/2005/8/layout/process1"/>
    <dgm:cxn modelId="{F39063FF-507E-42C8-ADEB-31143B89C6FC}" type="presParOf" srcId="{200B6BCE-815F-4DA2-9DB6-5C1080D9D5C7}" destId="{A2C9AC7A-8229-4D36-A99E-3D975D56F038}" srcOrd="1" destOrd="0" presId="urn:microsoft.com/office/officeart/2005/8/layout/process1"/>
    <dgm:cxn modelId="{A37369E8-E6E0-42CC-B7B5-FC5FF52259C4}" type="presParOf" srcId="{A2C9AC7A-8229-4D36-A99E-3D975D56F038}" destId="{A63A1D49-B14B-4FB7-A59F-FF4B1F6EAB6A}" srcOrd="0" destOrd="0" presId="urn:microsoft.com/office/officeart/2005/8/layout/process1"/>
    <dgm:cxn modelId="{039B9556-FC18-475A-AFDE-D930F520B7DE}" type="presParOf" srcId="{200B6BCE-815F-4DA2-9DB6-5C1080D9D5C7}" destId="{F84FA508-0FE5-44CF-8B96-8937868F737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0.39314</cdr:x>
      <cdr:y>0.15108</cdr:y>
    </cdr:from>
    <cdr:to>
      <cdr:x>0.62604</cdr:x>
      <cdr:y>0.29814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9384" y="315094"/>
          <a:ext cx="597971" cy="30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428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0.68998</cdr:x>
      <cdr:y>0.14046</cdr:y>
    </cdr:from>
    <cdr:to>
      <cdr:x>0.93122</cdr:x>
      <cdr:y>0.28752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1542" y="292927"/>
          <a:ext cx="619381" cy="30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434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0.16164</cdr:x>
      <cdr:y>0.32786</cdr:y>
    </cdr:from>
    <cdr:to>
      <cdr:x>0.39911</cdr:x>
      <cdr:y>0.44551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15006" y="683777"/>
          <a:ext cx="609721" cy="245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306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0.77731</cdr:x>
      <cdr:y>0.32818</cdr:y>
    </cdr:from>
    <cdr:to>
      <cdr:x>1</cdr:x>
      <cdr:y>0.47524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995757" y="684425"/>
          <a:ext cx="571756" cy="3067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306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0.23724</cdr:x>
      <cdr:y>0.54176</cdr:y>
    </cdr:from>
    <cdr:to>
      <cdr:x>0.42212</cdr:x>
      <cdr:y>0.68882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09120" y="1129859"/>
          <a:ext cx="474690" cy="30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150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0.54616</cdr:x>
      <cdr:y>0.5472</cdr:y>
    </cdr:from>
    <cdr:to>
      <cdr:x>0.75267</cdr:x>
      <cdr:y>0.71859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402265" y="1141208"/>
          <a:ext cx="530225" cy="3574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131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0.82935</cdr:x>
      <cdr:y>0.5415</cdr:y>
    </cdr:from>
    <cdr:to>
      <cdr:x>0.97774</cdr:x>
      <cdr:y>0.74739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129362" y="1129319"/>
          <a:ext cx="381001" cy="429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128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0.20193</cdr:y>
    </cdr:from>
    <cdr:to>
      <cdr:x>0.24679</cdr:x>
      <cdr:y>0.35683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5934056" y="478928"/>
          <a:ext cx="731562" cy="3674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920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0.20734</cdr:x>
      <cdr:y>0.19938</cdr:y>
    </cdr:from>
    <cdr:to>
      <cdr:x>0.47969</cdr:x>
      <cdr:y>0.35532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14623" y="472902"/>
          <a:ext cx="807323" cy="3698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960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0.4437</cdr:x>
      <cdr:y>0.20111</cdr:y>
    </cdr:from>
    <cdr:to>
      <cdr:x>0.71604</cdr:x>
      <cdr:y>0.31249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15257" y="477003"/>
          <a:ext cx="807293" cy="2641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809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0.06796</cdr:x>
      <cdr:y>0.33125</cdr:y>
    </cdr:from>
    <cdr:to>
      <cdr:x>0.3403</cdr:x>
      <cdr:y>0.44264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1467" y="785651"/>
          <a:ext cx="807293" cy="2641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744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0.28683</cdr:x>
      <cdr:y>0.2768</cdr:y>
    </cdr:from>
    <cdr:to>
      <cdr:x>0.55917</cdr:x>
      <cdr:y>0.39639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50247" y="656507"/>
          <a:ext cx="807293" cy="2836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851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0.10517</cdr:x>
      <cdr:y>0.61146</cdr:y>
    </cdr:from>
    <cdr:to>
      <cdr:x>0.29211</cdr:x>
      <cdr:y>0.74513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11745" y="1450255"/>
          <a:ext cx="554140" cy="317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176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0.33056</cdr:x>
      <cdr:y>0.63784</cdr:y>
    </cdr:from>
    <cdr:to>
      <cdr:x>0.46127</cdr:x>
      <cdr:y>0.84109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79879" y="1512822"/>
          <a:ext cx="387468" cy="48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109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0.51682</cdr:x>
      <cdr:y>0.34258</cdr:y>
    </cdr:from>
    <cdr:to>
      <cdr:x>0.74661</cdr:x>
      <cdr:y>0.49852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1532000" y="812533"/>
          <a:ext cx="681163" cy="36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729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0.5532</cdr:x>
      <cdr:y>0.66585</cdr:y>
    </cdr:from>
    <cdr:to>
      <cdr:x>0.82554</cdr:x>
      <cdr:y>0.77278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857388" y="2135198"/>
          <a:ext cx="914400" cy="3429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80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chart" Target="../charts/chart1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2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355272" y="1925132"/>
            <a:ext cx="758298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</a:t>
            </a:r>
            <a:r>
              <a:rPr lang="ru-RU" sz="4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оциальное развитие </a:t>
            </a:r>
            <a:r>
              <a:rPr lang="ru-RU" sz="4000" b="1" dirty="0" err="1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</a:t>
            </a:r>
            <a:r>
              <a:rPr lang="ru-RU" sz="4000" b="1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имского</a:t>
            </a:r>
            <a:r>
              <a:rPr lang="ru-RU" sz="4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 </a:t>
            </a:r>
            <a:endParaRPr lang="ru-RU" sz="40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41331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476693"/>
            <a:ext cx="843534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системы </a:t>
            </a:r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долговременного ухода за пожилыми гражданами и 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инвалидами (СДУ) на территории </a:t>
            </a:r>
            <a:r>
              <a:rPr lang="ru-RU" sz="2400" b="1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Шимского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муниципального района</a:t>
            </a:r>
            <a:b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2018 году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>
              <a:defRPr sz="50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/>
              <a:t>0</a:t>
            </a:r>
            <a:r>
              <a:rPr lang="en-US" altLang="ru-RU" dirty="0">
                <a:solidFill>
                  <a:srgbClr val="F34840"/>
                </a:solidFill>
              </a:rPr>
              <a:t>2</a:t>
            </a:r>
            <a:endParaRPr lang="ru-RU" altLang="ru-RU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1400" spc="4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>
                <a:sym typeface="Rasa Medium"/>
              </a:rPr>
              <a:t>ПРАВИТЕЛЬСТВО НОВГОРОДСКОЙ ОБЛАСТИ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7751" y="3057525"/>
            <a:ext cx="3771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Внедрены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механизмы выявления граждан пожилого возраста и инвалидов, нуждающихся в долговременном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уходе: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взаимодействие </a:t>
            </a:r>
            <a:r>
              <a:rPr lang="ru-RU" sz="1200" dirty="0"/>
              <a:t>с сельскими поселениями, фондом социального страхования и Пенсионным </a:t>
            </a:r>
            <a:r>
              <a:rPr lang="ru-RU" sz="1200" dirty="0" smtClean="0"/>
              <a:t>фондом, проведение </a:t>
            </a:r>
            <a:r>
              <a:rPr lang="ru-RU" sz="1200" dirty="0"/>
              <a:t>разъяснительной работы с населением и рейдов по отдаленным </a:t>
            </a:r>
            <a:r>
              <a:rPr lang="ru-RU" sz="1200" dirty="0" smtClean="0"/>
              <a:t>деревням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распространение </a:t>
            </a:r>
            <a:r>
              <a:rPr lang="ru-RU" sz="1200" dirty="0"/>
              <a:t>информационных </a:t>
            </a:r>
            <a:r>
              <a:rPr lang="ru-RU" sz="1200" dirty="0" smtClean="0"/>
              <a:t>материалов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типизация граждан, обслуживаемых на </a:t>
            </a:r>
            <a:r>
              <a:rPr lang="ru-RU" sz="1200" dirty="0"/>
              <a:t>дому </a:t>
            </a:r>
            <a:endParaRPr lang="ru-RU" sz="1200" dirty="0" smtClean="0"/>
          </a:p>
          <a:p>
            <a:pPr marL="171450" indent="-171450">
              <a:buFontTx/>
              <a:buChar char="-"/>
            </a:pPr>
            <a:r>
              <a:rPr lang="ru-RU" sz="1200" dirty="0" smtClean="0"/>
              <a:t>обследование </a:t>
            </a:r>
            <a:r>
              <a:rPr lang="ru-RU" sz="1200" dirty="0"/>
              <a:t>и </a:t>
            </a:r>
            <a:r>
              <a:rPr lang="ru-RU" sz="1200" dirty="0" smtClean="0"/>
              <a:t>типизация </a:t>
            </a:r>
            <a:r>
              <a:rPr lang="ru-RU" sz="1200" dirty="0"/>
              <a:t>46 человек, </a:t>
            </a:r>
            <a:r>
              <a:rPr lang="ru-RU" sz="1200" dirty="0" smtClean="0"/>
              <a:t>которые проходили лечение в  </a:t>
            </a:r>
            <a:r>
              <a:rPr lang="ru-RU" sz="1200" dirty="0" err="1"/>
              <a:t>Шимской</a:t>
            </a:r>
            <a:r>
              <a:rPr lang="ru-RU" sz="1200" dirty="0"/>
              <a:t> ЦРБ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047751" y="3143250"/>
            <a:ext cx="0" cy="2124075"/>
          </a:xfrm>
          <a:prstGeom prst="line">
            <a:avLst/>
          </a:prstGeom>
          <a:ln w="38100">
            <a:solidFill>
              <a:srgbClr val="F0494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5778" y1="24444" x2="45778" y2="24444"/>
                        <a14:foregroundMark x1="25778" y1="8889" x2="25778" y2="8889"/>
                        <a14:foregroundMark x1="48000" y1="4000" x2="48000" y2="4000"/>
                        <a14:foregroundMark x1="67556" y1="8889" x2="67556" y2="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5" y="3057525"/>
            <a:ext cx="689790" cy="6897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724526" y="3143250"/>
            <a:ext cx="3276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Проведено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офтальмологическое обследование проживающих в стационарных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отделениях </a:t>
            </a:r>
          </a:p>
          <a:p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Шимского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КЦСО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обследованы 31 человек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прооперирован 1 </a:t>
            </a:r>
            <a:r>
              <a:rPr lang="ru-RU" sz="1200" dirty="0" smtClean="0"/>
              <a:t>человек</a:t>
            </a:r>
            <a:endParaRPr lang="ru-RU" sz="1200" dirty="0"/>
          </a:p>
          <a:p>
            <a:pPr marL="171450" indent="-171450">
              <a:buFontTx/>
              <a:buChar char="-"/>
            </a:pPr>
            <a:r>
              <a:rPr lang="ru-RU" sz="1200" dirty="0"/>
              <a:t>д</a:t>
            </a:r>
            <a:r>
              <a:rPr lang="ru-RU" sz="1200" dirty="0" smtClean="0"/>
              <a:t>ля  26 </a:t>
            </a:r>
            <a:r>
              <a:rPr lang="ru-RU" sz="1200" dirty="0"/>
              <a:t>человек приобретены необходимые препараты для поддержания зрения</a:t>
            </a:r>
          </a:p>
          <a:p>
            <a:pPr marL="171450" indent="-171450">
              <a:buFontTx/>
              <a:buChar char="-"/>
            </a:pP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5724526" y="3228975"/>
            <a:ext cx="0" cy="1352550"/>
          </a:xfrm>
          <a:prstGeom prst="line">
            <a:avLst/>
          </a:prstGeom>
          <a:ln w="38100">
            <a:solidFill>
              <a:srgbClr val="F0494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5048252" y="4712910"/>
            <a:ext cx="576262" cy="576262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9632" y1="22222" x2="19632" y2="2222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751" y="3220498"/>
            <a:ext cx="728223" cy="60581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724525" y="4776401"/>
            <a:ext cx="3276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Приобретены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технические средства реабилитации для пункта проката 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46 ТСР на </a:t>
            </a:r>
            <a:r>
              <a:rPr lang="ru-RU" sz="1200" dirty="0"/>
              <a:t>179 тыс. рублей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724525" y="4862126"/>
            <a:ext cx="0" cy="511696"/>
          </a:xfrm>
          <a:prstGeom prst="line">
            <a:avLst/>
          </a:prstGeom>
          <a:ln w="38100">
            <a:solidFill>
              <a:srgbClr val="F0494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3333" y1="3556" x2="13333" y2="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60" y="4809457"/>
            <a:ext cx="375084" cy="375084"/>
          </a:xfrm>
          <a:prstGeom prst="rect">
            <a:avLst/>
          </a:prstGeom>
        </p:spPr>
      </p:pic>
      <p:sp>
        <p:nvSpPr>
          <p:cNvPr id="47" name="Овал 46"/>
          <p:cNvSpPr/>
          <p:nvPr/>
        </p:nvSpPr>
        <p:spPr>
          <a:xfrm>
            <a:off x="5088732" y="3209539"/>
            <a:ext cx="576262" cy="576262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83294" y="5343074"/>
            <a:ext cx="10791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rgbClr val="F34840"/>
                </a:solidFill>
                <a:ea typeface="+mj-ea"/>
                <a:cs typeface="Arial" panose="020B0604020202020204" pitchFamily="34" charset="0"/>
              </a:rPr>
              <a:t>Задача</a:t>
            </a:r>
            <a:endParaRPr lang="ru-RU" sz="2000" b="1" dirty="0">
              <a:solidFill>
                <a:srgbClr val="F34840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09714" y="5771910"/>
            <a:ext cx="2447761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Пятиугольник 1"/>
          <p:cNvSpPr/>
          <p:nvPr/>
        </p:nvSpPr>
        <p:spPr>
          <a:xfrm>
            <a:off x="258355" y="5838826"/>
            <a:ext cx="7780745" cy="933450"/>
          </a:xfrm>
          <a:prstGeom prst="homePlate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 2019 году переход на надомное обслуживание по новым стандартам оказания социальных услуг, с учетом индивидуальной потребности в уходе</a:t>
            </a:r>
            <a:endParaRPr 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70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ОБУСО «Детский дом-интернат для умственно - отсталых детей им. Ушинского»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671" y="2133509"/>
            <a:ext cx="374430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ts val="1200"/>
              </a:lnSpc>
              <a:spcBef>
                <a:spcPct val="0"/>
              </a:spcBef>
              <a:defRPr/>
            </a:pPr>
            <a:r>
              <a:rPr lang="ru-RU" sz="1200" b="1" spc="-1" dirty="0">
                <a:solidFill>
                  <a:schemeClr val="tx1">
                    <a:lumMod val="85000"/>
                    <a:lumOff val="1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В 2018 </a:t>
            </a:r>
            <a:r>
              <a:rPr lang="ru-RU" sz="1200" b="1" spc="-1" dirty="0" smtClean="0">
                <a:solidFill>
                  <a:schemeClr val="tx1">
                    <a:lumMod val="85000"/>
                    <a:lumOff val="1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году за счет средств внебюджетных источников приобретены :</a:t>
            </a:r>
            <a:endParaRPr lang="ru-RU" sz="1200" b="1" spc="-1" dirty="0">
              <a:solidFill>
                <a:schemeClr val="tx1">
                  <a:lumMod val="85000"/>
                  <a:lumOff val="1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indent="-285750" defTabSz="914400">
              <a:lnSpc>
                <a:spcPts val="14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1200" spc="-1" dirty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детская игровая площадка (1,5 млн. рублей</a:t>
            </a:r>
            <a:r>
              <a:rPr lang="ru-RU" sz="1200" spc="-1" dirty="0" smtClean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)</a:t>
            </a:r>
          </a:p>
          <a:p>
            <a:pPr indent="-285750" defTabSz="914400">
              <a:lnSpc>
                <a:spcPts val="14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1200" spc="-1" dirty="0" smtClean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</a:t>
            </a:r>
            <a:r>
              <a:rPr lang="ru-RU" sz="1200" spc="-1" dirty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автомобиль для перевозки инвалидов (1,7 млн. </a:t>
            </a:r>
            <a:r>
              <a:rPr lang="ru-RU" sz="1200" spc="-1" dirty="0" smtClean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рублей)</a:t>
            </a:r>
          </a:p>
          <a:p>
            <a:pPr indent="-285750" defTabSz="914400">
              <a:lnSpc>
                <a:spcPts val="14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1200" spc="-1" dirty="0" smtClean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продукты </a:t>
            </a:r>
            <a:r>
              <a:rPr lang="ru-RU" sz="1200" spc="-1" dirty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питания, канцелярские товары, санки и новогодние игрушки,  организовано проведение  экскурсий (0,6 млн. рублей</a:t>
            </a:r>
            <a:r>
              <a:rPr lang="ru-RU" sz="1200" spc="-1" dirty="0" smtClean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283294" y="3780974"/>
            <a:ext cx="10791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rgbClr val="F34840"/>
                </a:solidFill>
                <a:ea typeface="+mj-ea"/>
                <a:cs typeface="Arial" panose="020B0604020202020204" pitchFamily="34" charset="0"/>
              </a:rPr>
              <a:t>Задача</a:t>
            </a:r>
            <a:endParaRPr lang="ru-RU" sz="2000" b="1" dirty="0">
              <a:solidFill>
                <a:srgbClr val="F34840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09714" y="4209810"/>
            <a:ext cx="2447761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2092038"/>
            <a:ext cx="2600179" cy="152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475" y="2092038"/>
            <a:ext cx="2306749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ятиугольник 1"/>
          <p:cNvSpPr/>
          <p:nvPr/>
        </p:nvSpPr>
        <p:spPr>
          <a:xfrm>
            <a:off x="209714" y="4402816"/>
            <a:ext cx="3266458" cy="1455059"/>
          </a:xfrm>
          <a:prstGeom prst="homePlate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Капитальный </a:t>
            </a:r>
            <a:r>
              <a:rPr lang="ru-RU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ремонт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пищеблока </a:t>
            </a:r>
            <a:endParaRPr lang="ru-RU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ашивка 3"/>
          <p:cNvSpPr/>
          <p:nvPr/>
        </p:nvSpPr>
        <p:spPr>
          <a:xfrm>
            <a:off x="2905126" y="4402816"/>
            <a:ext cx="3467098" cy="1455059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Подготовлена проектно-сметная документация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5795736" y="4402816"/>
            <a:ext cx="3233817" cy="1455059"/>
          </a:xfrm>
          <a:prstGeom prst="chevron">
            <a:avLst/>
          </a:prstGeom>
          <a:solidFill>
            <a:srgbClr val="FE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Привлечение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18,4 млн. рублей из средств внебюджетных источников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5790349" y="3828299"/>
            <a:ext cx="1303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rgbClr val="F34840"/>
                </a:solidFill>
                <a:ea typeface="+mj-ea"/>
                <a:cs typeface="Arial" panose="020B0604020202020204" pitchFamily="34" charset="0"/>
              </a:rPr>
              <a:t>Решение</a:t>
            </a:r>
            <a:endParaRPr lang="ru-RU" sz="2000" b="1" dirty="0">
              <a:solidFill>
                <a:srgbClr val="F34840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795736" y="4228409"/>
            <a:ext cx="2497364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868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sz="1400" spc="4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9282" y="205343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47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362945"/>
              </p:ext>
            </p:extLst>
          </p:nvPr>
        </p:nvGraphicFramePr>
        <p:xfrm>
          <a:off x="5038090" y="1850752"/>
          <a:ext cx="4105910" cy="223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589421"/>
              </p:ext>
            </p:extLst>
          </p:nvPr>
        </p:nvGraphicFramePr>
        <p:xfrm>
          <a:off x="4223384" y="4134712"/>
          <a:ext cx="4812032" cy="246888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203008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1203008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203008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203008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</a:tblGrid>
              <a:tr h="798873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  <a:endParaRPr kumimoji="0" lang="ru-RU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Январь-ноябрь 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2017 года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на 1000 (чел.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Январь-ноябрь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2018 года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на 1000 (чел.)</a:t>
                      </a:r>
                      <a:endParaRPr kumimoji="0" lang="ru-RU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Январь-ноябрь 2018 года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Новгородская область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на 1000 (чел.)</a:t>
                      </a:r>
                      <a:endParaRPr kumimoji="0" lang="ru-RU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228249"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Рождаемость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9,5 (100) 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8,2 (85)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9,8 (5444)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370905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Смертность </a:t>
                      </a:r>
                      <a:endParaRPr kumimoji="0" lang="ru-RU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/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19,2 (202)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16,9(175)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16,6 (9194)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70905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Естественная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убыль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9,7 (102)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8,7 (90)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6,8 (3750)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1716" marR="21716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63604"/>
              </p:ext>
            </p:extLst>
          </p:nvPr>
        </p:nvGraphicFramePr>
        <p:xfrm>
          <a:off x="333705" y="4114566"/>
          <a:ext cx="4238295" cy="2627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5" imgW="9964800" imgH="5888880" progId="">
                  <p:embed/>
                </p:oleObj>
              </mc:Choice>
              <mc:Fallback>
                <p:oleObj r:id="rId5" imgW="9964800" imgH="58888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705" y="4114566"/>
                        <a:ext cx="4238295" cy="2627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>
            <a:stCxn id="18" idx="3"/>
          </p:cNvCxnSpPr>
          <p:nvPr/>
        </p:nvCxnSpPr>
        <p:spPr>
          <a:xfrm flipV="1">
            <a:off x="1475801" y="4890915"/>
            <a:ext cx="982131" cy="10669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924" y="5902468"/>
            <a:ext cx="632008" cy="56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>
            <a:stCxn id="1034" idx="3"/>
          </p:cNvCxnSpPr>
          <p:nvPr/>
        </p:nvCxnSpPr>
        <p:spPr>
          <a:xfrm flipV="1">
            <a:off x="2457932" y="5677446"/>
            <a:ext cx="742468" cy="505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93169" y="4553925"/>
            <a:ext cx="893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2019 год</a:t>
            </a:r>
          </a:p>
          <a:p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0" descr="http://www.gtrk-vyatka.ru/uploads/posts/2018-07/1530619390_301add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94" y="5677446"/>
            <a:ext cx="632007" cy="5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1485318" y="6463330"/>
            <a:ext cx="1118565" cy="265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0" tIns="40070" rIns="80140" bIns="4007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algn="r" defTabSz="8014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solidFill>
                  <a:prstClr val="black"/>
                </a:solidFill>
                <a:cs typeface="Arial" pitchFamily="34" charset="0"/>
              </a:rPr>
              <a:t>маммограф</a:t>
            </a:r>
            <a:endParaRPr lang="ru-RU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571500" y="6209179"/>
            <a:ext cx="1118565" cy="63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0" tIns="40070" rIns="80140" bIns="4007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algn="ctr" defTabSz="8014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cs typeface="Arial" pitchFamily="34" charset="0"/>
              </a:rPr>
              <a:t>передвижной медицинский комплекс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428116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Здравоохранение </a:t>
            </a:r>
            <a:r>
              <a:rPr lang="ru-RU" sz="2400" b="1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Шимского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250" y="1845737"/>
            <a:ext cx="534960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ГОБУЗ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Шимская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ЦРБ: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Поликлиника на 245 посещений в смену,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Дневной стационар на 17 коек;</a:t>
            </a:r>
          </a:p>
          <a:p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Уторгощская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амбулатория  на 50 посещений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смену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9 коек дневного стационара;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Медведская амбулатория на 70 посещений в смену;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15 ФАП по 8 посещений в смену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8649" y="3774040"/>
            <a:ext cx="3491639" cy="41944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0140" tIns="40070" rIns="80140" bIns="40070" anchor="ctr"/>
          <a:lstStyle/>
          <a:p>
            <a:pPr algn="r" defTabSz="80147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95,5% от годового плана </a:t>
            </a:r>
            <a:endParaRPr lang="ru-RU" sz="1400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84" y="3721764"/>
            <a:ext cx="1205444" cy="52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440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5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sz="1400" spc="4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9282" y="205343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47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428116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Маршрутизация пациентов ГОБУЗ </a:t>
            </a:r>
            <a:r>
              <a:rPr lang="ru-RU" sz="2400" b="1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Шимская</a:t>
            </a:r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ЦРБ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4385" y="2093900"/>
            <a:ext cx="2914650" cy="571500"/>
          </a:xfrm>
          <a:prstGeom prst="roundRect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Плановые госпитализации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1520" y="3088124"/>
            <a:ext cx="2914650" cy="571500"/>
          </a:xfrm>
          <a:prstGeom prst="roundRect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Экстренные госпитализации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32020" y="1859209"/>
            <a:ext cx="3634740" cy="463376"/>
          </a:xfrm>
          <a:prstGeom prst="roundRect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ГОБУЗ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Солецкая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ЦРБ</a:t>
            </a:r>
          </a:p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32020" y="3173848"/>
            <a:ext cx="3634740" cy="485775"/>
          </a:xfrm>
          <a:prstGeom prst="roundRect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стационары Великого Новгорода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076700" y="2191933"/>
            <a:ext cx="262890" cy="400050"/>
          </a:xfrm>
          <a:prstGeom prst="rightArrow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4059555" y="3173849"/>
            <a:ext cx="262890" cy="400050"/>
          </a:xfrm>
          <a:prstGeom prst="rightArrow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48665" y="3796784"/>
            <a:ext cx="1401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Выполнено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20515" y="3796784"/>
            <a:ext cx="22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Планы на 2019 год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03250" y="4166116"/>
            <a:ext cx="3305810" cy="2234684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Приобретен аппарат УЗИ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Бесплатная доставка больных на плановую госпитализацию  в ГОБУЗ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Солецкая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ЦРБ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Регулярные выезды врачей-специалистов ГОБУЗ «Новгородская областная клиническая больница», ГОБУЗ «Областная детская клиническая больница»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046220" y="4166116"/>
            <a:ext cx="4709160" cy="2234684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Увеличение коек дневного стационара (до 20)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Ремонт здания больницы (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IV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кв.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2019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г.)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Благоустройство прилегающей территории (</a:t>
            </a:r>
            <a:r>
              <a:rPr lang="en-U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кв. 2019 г.)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Открытие отделения профилактики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кв.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2019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г.)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Приобретение современного диагностического оборудования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кв.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2019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г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Приобретение передвижного ФАП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кв. 2019 г.)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32020" y="2480771"/>
            <a:ext cx="3634740" cy="478996"/>
          </a:xfrm>
          <a:prstGeom prst="roundRect">
            <a:avLst/>
          </a:prstGeom>
          <a:solidFill>
            <a:srgbClr val="F9A5A1"/>
          </a:solidFill>
          <a:ln>
            <a:solidFill>
              <a:srgbClr val="F9A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стационары Великого Новгорода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9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03250" y="1371283"/>
            <a:ext cx="8415020" cy="320357"/>
          </a:xfrm>
          <a:prstGeom prst="rect">
            <a:avLst/>
          </a:prstGeo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+mn-lt"/>
                <a:ea typeface="+mn-ea"/>
                <a:cs typeface="Arial" pitchFamily="34" charset="0"/>
              </a:rPr>
              <a:t> </a:t>
            </a:r>
            <a:endParaRPr lang="ru-RU" sz="2000" dirty="0">
              <a:solidFill>
                <a:prstClr val="black"/>
              </a:solidFill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2556" y="1261647"/>
            <a:ext cx="707239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Муниципальная система образования</a:t>
            </a:r>
            <a:endParaRPr lang="ru-RU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86477" y="1321579"/>
            <a:ext cx="7429552" cy="357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7816" y="1810213"/>
            <a:ext cx="7867469" cy="369332"/>
          </a:xfrm>
          <a:prstGeom prst="rect">
            <a:avLst/>
          </a:prstGeom>
          <a:ln w="28575">
            <a:solidFill>
              <a:srgbClr val="F3484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cs typeface="Times New Roman" pitchFamily="18" charset="0"/>
              </a:rPr>
              <a:t>Комитет образования  Администрации </a:t>
            </a:r>
            <a:r>
              <a:rPr lang="ru-RU" dirty="0" err="1" smtClean="0">
                <a:cs typeface="Times New Roman" pitchFamily="18" charset="0"/>
              </a:rPr>
              <a:t>Шимского</a:t>
            </a:r>
            <a:r>
              <a:rPr lang="ru-RU" dirty="0" smtClean="0">
                <a:cs typeface="Times New Roman" pitchFamily="18" charset="0"/>
              </a:rPr>
              <a:t> муниципального района</a:t>
            </a:r>
            <a:endParaRPr lang="ru-RU" dirty="0"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374590" y="2179545"/>
            <a:ext cx="0" cy="465633"/>
          </a:xfrm>
          <a:prstGeom prst="line">
            <a:avLst/>
          </a:prstGeom>
          <a:ln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1250950" y="2465297"/>
            <a:ext cx="6215106" cy="1588"/>
          </a:xfrm>
          <a:prstGeom prst="line">
            <a:avLst/>
          </a:prstGeom>
          <a:ln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flipV="1">
            <a:off x="747816" y="2645178"/>
            <a:ext cx="2571768" cy="678332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7374" y="2554069"/>
            <a:ext cx="2849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cs typeface="Times New Roman" pitchFamily="18" charset="0"/>
              </a:rPr>
              <a:t>Дошкольное образование</a:t>
            </a:r>
            <a:endParaRPr lang="ru-RU" sz="1600" b="1" dirty="0"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35566" y="2645178"/>
            <a:ext cx="1923243" cy="678332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0662" y="2560151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cs typeface="Times New Roman" pitchFamily="18" charset="0"/>
              </a:rPr>
              <a:t>Общее образование </a:t>
            </a:r>
            <a:endParaRPr lang="ru-RU" sz="1600" b="1" dirty="0"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75767" y="2645178"/>
            <a:ext cx="3115340" cy="555222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18846" y="2615783"/>
            <a:ext cx="3057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cs typeface="Times New Roman" pitchFamily="18" charset="0"/>
              </a:rPr>
              <a:t>Дополнительное образование</a:t>
            </a:r>
            <a:endParaRPr lang="ru-RU" sz="1600" b="1" dirty="0"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5544" y="3385005"/>
            <a:ext cx="2584672" cy="261961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74820" y="333121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4 МАДОУ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435567" y="3385005"/>
            <a:ext cx="1933875" cy="283227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54955" y="3341952"/>
            <a:ext cx="165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3 МАОУ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75768" y="3250636"/>
            <a:ext cx="3125972" cy="268741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41581" y="3217288"/>
            <a:ext cx="296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1 МАУДО  и   1 МБУДО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7816" y="3776620"/>
            <a:ext cx="2571768" cy="359446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80555" y="3755355"/>
            <a:ext cx="1575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cs typeface="Times New Roman" pitchFamily="18" charset="0"/>
              </a:rPr>
              <a:t>1 филиал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46199" y="3778846"/>
            <a:ext cx="1923243" cy="367852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50703" y="3763738"/>
            <a:ext cx="1089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cs typeface="Times New Roman" pitchFamily="18" charset="0"/>
              </a:rPr>
              <a:t>1 филиал</a:t>
            </a:r>
            <a:endParaRPr lang="ru-RU" dirty="0"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658965175"/>
              </p:ext>
            </p:extLst>
          </p:nvPr>
        </p:nvGraphicFramePr>
        <p:xfrm>
          <a:off x="699062" y="4200833"/>
          <a:ext cx="2567513" cy="2085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3389618564"/>
              </p:ext>
            </p:extLst>
          </p:nvPr>
        </p:nvGraphicFramePr>
        <p:xfrm>
          <a:off x="5774568" y="4103422"/>
          <a:ext cx="2964284" cy="2371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1997937388"/>
              </p:ext>
            </p:extLst>
          </p:nvPr>
        </p:nvGraphicFramePr>
        <p:xfrm>
          <a:off x="3390199" y="4220558"/>
          <a:ext cx="2355948" cy="2488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>
            <a:off x="7466056" y="2465297"/>
            <a:ext cx="0" cy="17988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1250950" y="2465297"/>
            <a:ext cx="0" cy="17988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62247" y="4387291"/>
            <a:ext cx="571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456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835652" y="48858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297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3405973" y="45804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950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3554955" y="493803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671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3727086" y="540999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279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4114805" y="460169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967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4316433" y="488671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699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4430812" y="540999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268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4894687" y="45910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967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5044436" y="490206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698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5169920" y="5410196"/>
            <a:ext cx="531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269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52049" y="2756493"/>
            <a:ext cx="25347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от 1 до 3 лет- 95 детей </a:t>
            </a:r>
          </a:p>
          <a:p>
            <a:pPr algn="ctr"/>
            <a:r>
              <a:rPr lang="ru-RU" sz="1100" dirty="0" smtClean="0"/>
              <a:t>потребность в дополнительных местах отсутствует</a:t>
            </a:r>
            <a:endParaRPr lang="ru-RU" sz="11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475766" y="3572541"/>
            <a:ext cx="3136605" cy="627320"/>
          </a:xfrm>
          <a:prstGeom prst="rect">
            <a:avLst/>
          </a:prstGeom>
          <a:noFill/>
          <a:ln w="2540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69442" y="3572542"/>
            <a:ext cx="3395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31 объединение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3766" y="6018028"/>
            <a:ext cx="230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2016       2017      2018    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3359888" y="6039293"/>
            <a:ext cx="240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2016      2017      2018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5645887" y="6049926"/>
            <a:ext cx="2945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2016     2017     2018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405973" y="2726804"/>
            <a:ext cx="19889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/>
              <a:t>потребность в дополнительных местах отсутствует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18846" y="3824272"/>
            <a:ext cx="31366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Охват от 5 до 18 лет – 809 детей (59,1%) </a:t>
            </a:r>
          </a:p>
        </p:txBody>
      </p:sp>
    </p:spTree>
    <p:extLst>
      <p:ext uri="{BB962C8B-B14F-4D97-AF65-F5344CB8AC3E}">
        <p14:creationId xmlns:p14="http://schemas.microsoft.com/office/powerpoint/2010/main" val="210634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2328" y="11979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3484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2800" dirty="0">
              <a:solidFill>
                <a:srgbClr val="F348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6291" y="1261158"/>
            <a:ext cx="45457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latin typeface="Arial" pitchFamily="34" charset="0"/>
                <a:cs typeface="Arial" pitchFamily="34" charset="0"/>
              </a:rPr>
              <a:t>Распределение  выпускников</a:t>
            </a:r>
            <a:endParaRPr lang="ru-RU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2489" y="1187290"/>
            <a:ext cx="90281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3484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2800" dirty="0">
              <a:solidFill>
                <a:srgbClr val="F348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637414"/>
            <a:ext cx="3997538" cy="1116419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774" y="1855078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imes New Roman" pitchFamily="18" charset="0"/>
              </a:rPr>
              <a:t>9 класс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imes New Roman" pitchFamily="18" charset="0"/>
              </a:rPr>
              <a:t>(78 чел.)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8063" y="1559179"/>
            <a:ext cx="350046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imes New Roman" pitchFamily="18" charset="0"/>
              </a:rPr>
              <a:t>10 класс –22 чел.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imes New Roman" pitchFamily="18" charset="0"/>
              </a:rPr>
              <a:t>ПОО Новгородской обл.- 51 чел.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ПО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imes New Roman" pitchFamily="18" charset="0"/>
              </a:rPr>
              <a:t>О в других регионах-5 чел.</a:t>
            </a:r>
          </a:p>
          <a:p>
            <a:pPr marL="171450" lvl="0" indent="-171450" defTabSz="914400">
              <a:buFont typeface="Arial" pitchFamily="34" charset="0"/>
              <a:buChar char="•"/>
              <a:defRPr/>
            </a:pPr>
            <a:r>
              <a:rPr lang="ru-RU" sz="1200" dirty="0" smtClean="0"/>
              <a:t>ГБПОУ Санкт-Петербургское художественное училище имени Н.К. Рериха</a:t>
            </a:r>
          </a:p>
          <a:p>
            <a:pPr marL="171450" lvl="0" indent="-171450" defTabSz="914400">
              <a:buFont typeface="Arial" pitchFamily="34" charset="0"/>
              <a:buChar char="•"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Times New Roman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29470" y="1658679"/>
            <a:ext cx="4293091" cy="1095153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3484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6850" y="1804004"/>
            <a:ext cx="1049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cs typeface="Times New Roman" pitchFamily="18" charset="0"/>
              </a:rPr>
              <a:t> 9 класс</a:t>
            </a:r>
          </a:p>
          <a:p>
            <a:r>
              <a:rPr lang="ru-RU" sz="1400" dirty="0" smtClean="0">
                <a:cs typeface="Times New Roman" pitchFamily="18" charset="0"/>
              </a:rPr>
              <a:t>(83 чел.)</a:t>
            </a:r>
            <a:endParaRPr lang="ru-RU" sz="1400" dirty="0"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586" y="1594863"/>
            <a:ext cx="37778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cs typeface="Times New Roman" pitchFamily="18" charset="0"/>
              </a:rPr>
              <a:t>10 класс –25 чел.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cs typeface="Times New Roman" pitchFamily="18" charset="0"/>
              </a:rPr>
              <a:t>ПОО Новгородской обл.- 56 чел.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cs typeface="Times New Roman" pitchFamily="18" charset="0"/>
              </a:rPr>
              <a:t>ПОО в других регионах-2 чел.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Военно-космическая академия им. А. Ф. Можайского, ГПБОУ «Гатчинский педагогический колледж» им.Ушинского»</a:t>
            </a:r>
            <a:endParaRPr lang="ru-RU" sz="1200" dirty="0"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33" y="2753833"/>
            <a:ext cx="4029437" cy="163741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34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42883" y="3072953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libri" pitchFamily="34" charset="0"/>
                <a:cs typeface="Times New Roman" pitchFamily="18" charset="0"/>
              </a:rPr>
              <a:t>11 класс</a:t>
            </a:r>
          </a:p>
          <a:p>
            <a:r>
              <a:rPr lang="ru-RU" sz="1400" dirty="0" smtClean="0">
                <a:latin typeface="Calibri" pitchFamily="34" charset="0"/>
                <a:cs typeface="Times New Roman" pitchFamily="18" charset="0"/>
              </a:rPr>
              <a:t>(21 чел.)</a:t>
            </a:r>
            <a:endParaRPr lang="ru-RU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8684" y="2827846"/>
            <a:ext cx="36011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cs typeface="Times New Roman" pitchFamily="18" charset="0"/>
              </a:rPr>
              <a:t>ПОО Новгородской обл. -4 чел.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cs typeface="Times New Roman" pitchFamily="18" charset="0"/>
              </a:rPr>
              <a:t>ПОО в других регионах-2 чел.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ФГБПОУ СПБ </a:t>
            </a:r>
            <a:r>
              <a:rPr lang="ru-RU" sz="1200" dirty="0">
                <a:cs typeface="Times New Roman" pitchFamily="18" charset="0"/>
              </a:rPr>
              <a:t>М</a:t>
            </a:r>
            <a:r>
              <a:rPr lang="ru-RU" sz="1200" dirty="0" smtClean="0">
                <a:cs typeface="Times New Roman" pitchFamily="18" charset="0"/>
              </a:rPr>
              <a:t>едико-технический колледж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 (медицинская оптика)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ГАПОУ Брянский транспортный техникум (автомеханика)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>
                <a:cs typeface="Times New Roman" pitchFamily="18" charset="0"/>
              </a:rPr>
              <a:t>НовГУ</a:t>
            </a:r>
            <a:r>
              <a:rPr lang="ru-RU" sz="1600" dirty="0" smtClean="0">
                <a:cs typeface="Times New Roman" pitchFamily="18" charset="0"/>
              </a:rPr>
              <a:t>  -15 чел.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50735" y="2753833"/>
            <a:ext cx="4271825" cy="164804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34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460385" y="298203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cs typeface="Times New Roman" pitchFamily="18" charset="0"/>
              </a:rPr>
              <a:t> 11 класс</a:t>
            </a:r>
          </a:p>
          <a:p>
            <a:r>
              <a:rPr lang="ru-RU" sz="1400" dirty="0" smtClean="0">
                <a:cs typeface="Times New Roman" pitchFamily="18" charset="0"/>
              </a:rPr>
              <a:t>(21 чел.)</a:t>
            </a:r>
            <a:endParaRPr lang="ru-RU" sz="1400" dirty="0"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70816" y="2485272"/>
            <a:ext cx="372139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cs typeface="Times New Roman" pitchFamily="18" charset="0"/>
              </a:rPr>
              <a:t>ПОО Новгородской обл.- 3 чел.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cs typeface="Times New Roman" pitchFamily="18" charset="0"/>
              </a:rPr>
              <a:t>ПОО в других регионах-4 чел.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Московский кооперативный колледж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 им. Г.Н. </a:t>
            </a:r>
            <a:r>
              <a:rPr lang="ru-RU" sz="1200" dirty="0" err="1" smtClean="0">
                <a:cs typeface="Times New Roman" pitchFamily="18" charset="0"/>
              </a:rPr>
              <a:t>Альтшуля</a:t>
            </a:r>
            <a:r>
              <a:rPr lang="ru-RU" sz="1200" dirty="0" smtClean="0">
                <a:cs typeface="Times New Roman" pitchFamily="18" charset="0"/>
              </a:rPr>
              <a:t> (право)</a:t>
            </a:r>
            <a:r>
              <a:rPr lang="ru-RU" sz="1200" dirty="0">
                <a:cs typeface="Times New Roman" pitchFamily="18" charset="0"/>
              </a:rPr>
              <a:t> </a:t>
            </a:r>
            <a:endParaRPr lang="ru-RU" sz="1200" dirty="0" smtClean="0"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ФГБОУ  ВО СПбГУ  Гражданской авиации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(сервис на транспорте)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cs typeface="Times New Roman" pitchFamily="18" charset="0"/>
              </a:rPr>
              <a:t>НовГУ-11 чел.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cs typeface="Times New Roman" pitchFamily="18" charset="0"/>
              </a:rPr>
              <a:t> ВУЗы СПб- 3 чел.(</a:t>
            </a:r>
            <a:r>
              <a:rPr lang="ru-RU" sz="1200" dirty="0" smtClean="0">
                <a:cs typeface="Times New Roman" pitchFamily="18" charset="0"/>
              </a:rPr>
              <a:t>юриспруденция,</a:t>
            </a:r>
            <a:r>
              <a:rPr lang="ru-RU" sz="1200" dirty="0"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экономика)</a:t>
            </a:r>
          </a:p>
        </p:txBody>
      </p:sp>
      <p:sp>
        <p:nvSpPr>
          <p:cNvPr id="22" name="Выноска со стрелкой вниз 21"/>
          <p:cNvSpPr/>
          <p:nvPr/>
        </p:nvSpPr>
        <p:spPr>
          <a:xfrm>
            <a:off x="890684" y="4455042"/>
            <a:ext cx="7355750" cy="628680"/>
          </a:xfrm>
          <a:prstGeom prst="downArrowCallout">
            <a:avLst/>
          </a:prstGeom>
          <a:solidFill>
            <a:schemeClr val="bg1"/>
          </a:solidFill>
          <a:ln w="1905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 системе образования работает 216 человек</a:t>
            </a:r>
            <a:endParaRPr kumimoji="0" lang="ru-RU" sz="2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Выноска со стрелкой вниз 22"/>
          <p:cNvSpPr/>
          <p:nvPr/>
        </p:nvSpPr>
        <p:spPr>
          <a:xfrm>
            <a:off x="858786" y="4922874"/>
            <a:ext cx="3429024" cy="1000915"/>
          </a:xfrm>
          <a:prstGeom prst="downArrowCallout">
            <a:avLst/>
          </a:prstGeom>
          <a:solidFill>
            <a:schemeClr val="bg1"/>
          </a:solidFill>
          <a:ln w="1905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86 работников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дошкольных образовательных организаций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4792637" y="4933506"/>
            <a:ext cx="3421899" cy="1000915"/>
          </a:xfrm>
          <a:prstGeom prst="downArrowCallout">
            <a:avLst/>
          </a:prstGeom>
          <a:solidFill>
            <a:schemeClr val="bg1"/>
          </a:solidFill>
          <a:ln w="19050" cap="flat" cmpd="sng" algn="ctr">
            <a:solidFill>
              <a:srgbClr val="F348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130  работников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общеобразовательных организаций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58786" y="5916533"/>
            <a:ext cx="3429024" cy="686286"/>
          </a:xfrm>
          <a:prstGeom prst="rect">
            <a:avLst/>
          </a:prstGeom>
          <a:solidFill>
            <a:schemeClr val="bg1"/>
          </a:solidFill>
          <a:ln w="19050">
            <a:solidFill>
              <a:srgbClr val="F34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17 педагогических работников:  стаж работы 20 и более лет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28357" y="5923790"/>
            <a:ext cx="3386180" cy="679029"/>
          </a:xfrm>
          <a:prstGeom prst="rect">
            <a:avLst/>
          </a:prstGeom>
          <a:solidFill>
            <a:schemeClr val="bg1"/>
          </a:solidFill>
          <a:ln w="19050">
            <a:solidFill>
              <a:srgbClr val="F34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54 учителя: стаж  работы 20 и более лет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graphicFrame>
        <p:nvGraphicFramePr>
          <p:cNvPr id="5" name="Объект 6"/>
          <p:cNvGraphicFramePr>
            <a:graphicFrameLocks/>
          </p:cNvGraphicFramePr>
          <p:nvPr/>
        </p:nvGraphicFramePr>
        <p:xfrm>
          <a:off x="4217204" y="1478844"/>
          <a:ext cx="4645442" cy="4175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2619"/>
                <a:gridCol w="2322823"/>
              </a:tblGrid>
              <a:tr h="4175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Основные вопросы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80216" marR="80216" marT="50394" marB="50394"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Пути решения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80216" marR="80216" marT="50394" marB="50394">
                    <a:solidFill>
                      <a:srgbClr val="FDD9D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46042421"/>
              </p:ext>
            </p:extLst>
          </p:nvPr>
        </p:nvGraphicFramePr>
        <p:xfrm>
          <a:off x="4112196" y="2033966"/>
          <a:ext cx="4536504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67203688"/>
              </p:ext>
            </p:extLst>
          </p:nvPr>
        </p:nvGraphicFramePr>
        <p:xfrm>
          <a:off x="4119327" y="4136697"/>
          <a:ext cx="4631987" cy="178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233916" y="1323003"/>
            <a:ext cx="8026862" cy="1175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условий </a:t>
            </a:r>
          </a:p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системе образования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14" y="2115433"/>
            <a:ext cx="2682060" cy="17973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14" y="4098851"/>
            <a:ext cx="2682060" cy="191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9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493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2265</TotalTime>
  <Words>872</Words>
  <Application>Microsoft Office PowerPoint</Application>
  <PresentationFormat>Экран (4:3)</PresentationFormat>
  <Paragraphs>196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DejaVu Sans</vt:lpstr>
      <vt:lpstr>Fedra Sans Pro Book</vt:lpstr>
      <vt:lpstr>Fedra Sans Pro Medium</vt:lpstr>
      <vt:lpstr>Rasa Medium</vt:lpstr>
      <vt:lpstr>Times New Roman</vt:lpstr>
      <vt:lpstr>Правительство НО</vt:lpstr>
      <vt:lpstr>Специальное оформление</vt:lpstr>
      <vt:lpstr>Презентация PowerPoint</vt:lpstr>
      <vt:lpstr>Внедрение системы долговременного ухода за пожилыми гражданами и инвалидами (СДУ) на территории Шимского муниципального района в 2018 году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Марина</cp:lastModifiedBy>
  <cp:revision>107</cp:revision>
  <cp:lastPrinted>2019-02-14T16:28:25Z</cp:lastPrinted>
  <dcterms:created xsi:type="dcterms:W3CDTF">2018-12-10T13:13:56Z</dcterms:created>
  <dcterms:modified xsi:type="dcterms:W3CDTF">2019-02-21T10:19:14Z</dcterms:modified>
</cp:coreProperties>
</file>