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</p:sldMasterIdLst>
  <p:notesMasterIdLst>
    <p:notesMasterId r:id="rId10"/>
  </p:notesMasterIdLst>
  <p:handoutMasterIdLst>
    <p:handoutMasterId r:id="rId11"/>
  </p:handoutMasterIdLst>
  <p:sldIdLst>
    <p:sldId id="259" r:id="rId3"/>
    <p:sldId id="268" r:id="rId4"/>
    <p:sldId id="269" r:id="rId5"/>
    <p:sldId id="270" r:id="rId6"/>
    <p:sldId id="271" r:id="rId7"/>
    <p:sldId id="272" r:id="rId8"/>
    <p:sldId id="264" r:id="rId9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9E8"/>
    <a:srgbClr val="F9A5A1"/>
    <a:srgbClr val="AFABAB"/>
    <a:srgbClr val="F34840"/>
    <a:srgbClr val="EE6017"/>
    <a:srgbClr val="F04942"/>
    <a:srgbClr val="E45B17"/>
    <a:srgbClr val="004B57"/>
    <a:srgbClr val="6DCFF6"/>
    <a:srgbClr val="1989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>
        <p:scale>
          <a:sx n="83" d="100"/>
          <a:sy n="83" d="100"/>
        </p:scale>
        <p:origin x="-2430" y="-8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7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5314846624968326"/>
          <c:y val="6.66888087514621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3536134340298306"/>
          <c:y val="0.19758086917562723"/>
          <c:w val="0.56900072703114213"/>
          <c:h val="0.6569303315412187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Размер субсидии в 2019 году</c:v>
                </c:pt>
              </c:strCache>
            </c:strRef>
          </c:tx>
          <c:explosion val="5"/>
          <c:dPt>
            <c:idx val="0"/>
            <c:bubble3D val="0"/>
            <c:spPr>
              <a:solidFill>
                <a:srgbClr val="F9A5A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409-46CE-96CE-EEA425767866}"/>
              </c:ext>
            </c:extLst>
          </c:dPt>
          <c:dPt>
            <c:idx val="1"/>
            <c:bubble3D val="0"/>
            <c:spPr>
              <a:solidFill>
                <a:srgbClr val="F3484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409-46CE-96CE-EEA42576786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409-46CE-96CE-EEA42576786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409-46CE-96CE-EEA425767866}"/>
              </c:ext>
            </c:extLst>
          </c:dPt>
          <c:dLbls>
            <c:delete val="1"/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29.5</c:v>
                </c:pt>
                <c:pt idx="1">
                  <c:v>5.2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409-46CE-96CE-EEA425767866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77276-D5A3-4C42-B53D-6D65E9619CDF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2CABB-FE75-4E95-B3AC-A6DC2C3AF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1316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841C1-8CFC-4A10-86DC-E5C8C15AD1D5}" type="datetimeFigureOut">
              <a:rPr lang="ru-RU" smtClean="0"/>
              <a:t>21.02.2019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85C2C-2C20-40C6-9386-811BECB7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0967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7002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29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33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54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297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3526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04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87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06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26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57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 defTabSz="457200">
              <a:defRPr/>
            </a:pPr>
            <a:fld id="{DB02BB31-C044-4F64-9AF0-D597CCCD8BC3}" type="datetimeFigureOut">
              <a:rPr lang="ru-RU">
                <a:solidFill>
                  <a:prstClr val="black"/>
                </a:solidFill>
              </a:rPr>
              <a:pPr defTabSz="457200">
                <a:defRPr/>
              </a:pPr>
              <a:t>21.02.2019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 defTabSz="457200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 defTabSz="457200">
              <a:defRPr/>
            </a:pPr>
            <a:fld id="{4E3F4B8D-4F43-4CD6-A3A9-F1904EA41D5A}" type="slidenum">
              <a:rPr lang="ru-RU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123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56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349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352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34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63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  <p:sldLayoutId id="2147483679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99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91440" y="1466850"/>
            <a:ext cx="9052560" cy="577215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 marL="12594" algn="ctr"/>
            <a:r>
              <a:rPr lang="ru-RU" sz="28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О </a:t>
            </a:r>
            <a:r>
              <a:rPr lang="ru-RU" sz="28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РЕЗУЛЬТАТАХ РАБОТЫ НА </a:t>
            </a:r>
            <a:r>
              <a:rPr lang="ru-RU" sz="2800" b="1" spc="-80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ТЕРРИТОРИИ </a:t>
            </a:r>
            <a:endParaRPr lang="ru-RU" sz="2800" b="1" spc="-80" dirty="0" smtClean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Times New Roman" pitchFamily="18" charset="0"/>
              <a:ea typeface="DejaVu Sans"/>
              <a:cs typeface="Times New Roman" pitchFamily="18" charset="0"/>
            </a:endParaRPr>
          </a:p>
          <a:p>
            <a:pPr marL="12594" algn="ctr"/>
            <a:r>
              <a:rPr lang="ru-RU" sz="2800" b="1" spc="-80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  ШИМСКОГО МУНИЦИПАЛЬНОГО</a:t>
            </a:r>
            <a:r>
              <a:rPr lang="ru-RU" sz="2800" b="1" spc="-80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/>
            </a:r>
            <a:br>
              <a:rPr lang="ru-RU" sz="2800" b="1" spc="-80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</a:br>
            <a:r>
              <a:rPr lang="ru-RU" sz="28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РАЙОНА</a:t>
            </a:r>
            <a:endParaRPr lang="ru-RU" sz="2800" b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" y="2651760"/>
            <a:ext cx="9029699" cy="40607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10800000" flipV="1">
            <a:off x="0" y="6527884"/>
            <a:ext cx="91211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94" algn="ctr"/>
            <a:endParaRPr lang="ru-RU" b="1" spc="-1" dirty="0">
              <a:uFill>
                <a:solidFill>
                  <a:srgbClr val="FFFFFF"/>
                </a:solidFill>
              </a:u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92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Заголовок 6"/>
          <p:cNvSpPr txBox="1">
            <a:spLocks/>
          </p:cNvSpPr>
          <p:nvPr/>
        </p:nvSpPr>
        <p:spPr bwMode="auto">
          <a:xfrm>
            <a:off x="603250" y="1544638"/>
            <a:ext cx="8334375" cy="8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marL="11044" defTabSz="801472">
              <a:defRPr/>
            </a:pPr>
            <a:r>
              <a:rPr lang="ru-RU" sz="24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</a:rPr>
              <a:t>Целевая модель «Получение разрешения на строительство и территориальное планирование»</a:t>
            </a:r>
            <a:endParaRPr lang="ru-RU" sz="2400" b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</a:endParaRPr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3476625" y="625475"/>
            <a:ext cx="4638675" cy="268288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sz="1400" spc="4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sz="1400" spc="4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5" name="Рисунок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263525"/>
            <a:ext cx="7112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3" name="AutoShape 41" descr="Картинки по запросу водоочистная станция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03250" y="222250"/>
            <a:ext cx="1295400" cy="86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457200">
              <a:defRPr/>
            </a:pPr>
            <a:r>
              <a:rPr lang="ru-RU" altLang="ru-RU" sz="5000" smtClean="0">
                <a:solidFill>
                  <a:srgbClr val="E7E6E6">
                    <a:lumMod val="75000"/>
                  </a:srgbClr>
                </a:solidFill>
              </a:rPr>
              <a:t>0</a:t>
            </a:r>
            <a:r>
              <a:rPr lang="ru-RU" altLang="ru-RU" sz="5000">
                <a:solidFill>
                  <a:srgbClr val="F34840"/>
                </a:solidFill>
              </a:rPr>
              <a:t>1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graphicFrame>
        <p:nvGraphicFramePr>
          <p:cNvPr id="20" name="Таблица 19">
            <a:extLst>
              <a:ext uri="{FF2B5EF4-FFF2-40B4-BE49-F238E27FC236}">
                <a16:creationId xmlns:a16="http://schemas.microsoft.com/office/drawing/2014/main" xmlns="" id="{43E0EA68-8244-414E-B45C-3AB9E6DA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283498"/>
              </p:ext>
            </p:extLst>
          </p:nvPr>
        </p:nvGraphicFramePr>
        <p:xfrm>
          <a:off x="449262" y="2492895"/>
          <a:ext cx="8443218" cy="4032450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5274866">
                  <a:extLst>
                    <a:ext uri="{9D8B030D-6E8A-4147-A177-3AD203B41FA5}">
                      <a16:colId xmlns:a16="http://schemas.microsoft.com/office/drawing/2014/main" xmlns="" val="887192933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xmlns="" val="758761597"/>
                    </a:ext>
                  </a:extLst>
                </a:gridCol>
              </a:tblGrid>
              <a:tr h="627271"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Стратегия социально-экономического развития района и план ее реализации 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утверждены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6643626"/>
                  </a:ext>
                </a:extLst>
              </a:tr>
              <a:tr h="785939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Программы комплексного развития систем коммунальной,  транспортной и социальной инфраструктур поселений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утверждены 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 размещены 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ФГИС ТП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18632539"/>
                  </a:ext>
                </a:extLst>
              </a:tr>
              <a:tr h="785939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Местные нормативы градостроительного проектирования района и поселений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утверждены 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 размещены 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ФГИС ТП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746654"/>
                  </a:ext>
                </a:extLst>
              </a:tr>
              <a:tr h="785939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Административные регламенты предоставления муниципальных услуг по выдаче градостроительных планов земельных участков и разрешений на строительство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приведены в соответствие с требованиями законодательства 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63945783"/>
                  </a:ext>
                </a:extLst>
              </a:tr>
              <a:tr h="673338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Сроки предоставления муниципальных услуг 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соответствуют показателям целевой модели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53887387"/>
                  </a:ext>
                </a:extLst>
              </a:tr>
              <a:tr h="37402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ЦЕЛЕВАЯ МОДЕЛЬ ВЫПОЛНЕНА ШИМСКИМ МУНИЦИПАЛЬНЫМ РАЙОНОМ НА 100%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78335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633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Заголовок 6"/>
          <p:cNvSpPr txBox="1">
            <a:spLocks/>
          </p:cNvSpPr>
          <p:nvPr/>
        </p:nvSpPr>
        <p:spPr bwMode="auto">
          <a:xfrm>
            <a:off x="603250" y="1544638"/>
            <a:ext cx="8334375" cy="4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marL="11044" defTabSz="801472">
              <a:defRPr/>
            </a:pPr>
            <a:r>
              <a:rPr lang="ru-RU" sz="24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</a:rPr>
              <a:t>Жилищно-коммунальное хозяйство и строительство</a:t>
            </a:r>
            <a:endParaRPr lang="ru-RU" sz="2400" b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</a:endParaRPr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3476625" y="625475"/>
            <a:ext cx="4638675" cy="268288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sz="1400" spc="4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sz="1400" spc="4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5" name="Рисунок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263525"/>
            <a:ext cx="7112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3" name="AutoShape 41" descr="Картинки по запросу водоочистная станция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03250" y="222250"/>
            <a:ext cx="1295400" cy="86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457200">
              <a:defRPr/>
            </a:pPr>
            <a:r>
              <a:rPr lang="ru-RU" altLang="ru-RU" sz="5000" dirty="0" smtClean="0">
                <a:solidFill>
                  <a:srgbClr val="E7E6E6">
                    <a:lumMod val="75000"/>
                  </a:srgbClr>
                </a:solidFill>
              </a:rPr>
              <a:t>0</a:t>
            </a:r>
            <a:r>
              <a:rPr lang="ru-RU" altLang="ru-RU" sz="5000" dirty="0" smtClean="0">
                <a:solidFill>
                  <a:srgbClr val="F34840"/>
                </a:solidFill>
              </a:rPr>
              <a:t>2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xmlns="" id="{43E0EA68-8244-414E-B45C-3AB9E6DA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978318"/>
              </p:ext>
            </p:extLst>
          </p:nvPr>
        </p:nvGraphicFramePr>
        <p:xfrm>
          <a:off x="603250" y="1982763"/>
          <a:ext cx="8334375" cy="4540074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3752727">
                  <a:extLst>
                    <a:ext uri="{9D8B030D-6E8A-4147-A177-3AD203B41FA5}">
                      <a16:colId xmlns:a16="http://schemas.microsoft.com/office/drawing/2014/main" xmlns="" val="887192933"/>
                    </a:ext>
                  </a:extLst>
                </a:gridCol>
                <a:gridCol w="1884803">
                  <a:extLst>
                    <a:ext uri="{9D8B030D-6E8A-4147-A177-3AD203B41FA5}">
                      <a16:colId xmlns:a16="http://schemas.microsoft.com/office/drawing/2014/main" xmlns="" val="1411957463"/>
                    </a:ext>
                  </a:extLst>
                </a:gridCol>
                <a:gridCol w="2696845">
                  <a:extLst>
                    <a:ext uri="{9D8B030D-6E8A-4147-A177-3AD203B41FA5}">
                      <a16:colId xmlns:a16="http://schemas.microsoft.com/office/drawing/2014/main" xmlns="" val="758761597"/>
                    </a:ext>
                  </a:extLst>
                </a:gridCol>
              </a:tblGrid>
              <a:tr h="339055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год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год (план)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Способы достижения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0414502"/>
                  </a:ext>
                </a:extLst>
              </a:tr>
              <a:tr h="467576"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spc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 2 дворовых территорий,</a:t>
                      </a:r>
                      <a:br>
                        <a:rPr lang="ru-RU" sz="1200" b="0" spc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200" b="0" spc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общественной </a:t>
                      </a:r>
                      <a:r>
                        <a:rPr lang="ru-RU" sz="1200" b="0" spc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территории (1 этап)  в  </a:t>
                      </a:r>
                      <a:r>
                        <a:rPr lang="ru-RU" sz="1200" b="0" spc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р.п.Шимск</a:t>
                      </a:r>
                      <a:endParaRPr lang="ru-RU" sz="1200" b="0" spc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ru-RU" sz="1200" b="0" spc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 </a:t>
                      </a:r>
                      <a:br>
                        <a:rPr lang="ru-RU" sz="1200" b="0" spc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200" b="0" spc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дворовых </a:t>
                      </a:r>
                      <a:r>
                        <a:rPr lang="ru-RU" sz="1200" b="0" spc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территорий</a:t>
                      </a:r>
                      <a:r>
                        <a:rPr lang="ru-RU" sz="1200" b="0" spc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0" spc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завершение работ по благоустройству </a:t>
                      </a:r>
                      <a:br>
                        <a:rPr lang="ru-RU" sz="1200" b="0" spc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200" b="0" spc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общественной территории</a:t>
                      </a:r>
                      <a:endParaRPr lang="ru-RU" sz="1200" b="0" spc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Выполнение Администрацией Шимского муниципального района мероприятий по благоустройству территорий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6643626"/>
                  </a:ext>
                </a:extLst>
              </a:tr>
              <a:tr h="514743"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Введено 5582,0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кв.м. жилья (план – 3000,0 </a:t>
                      </a:r>
                      <a:r>
                        <a:rPr lang="ru-RU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кв.м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.)</a:t>
                      </a: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Ввод жилья площадью 4000,0 </a:t>
                      </a:r>
                      <a:r>
                        <a:rPr lang="ru-RU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кв.м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ru-RU" sz="1200" b="0" kern="0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18632539"/>
                  </a:ext>
                </a:extLst>
              </a:tr>
              <a:tr h="467576"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Низкое качество воды</a:t>
                      </a:r>
                    </a:p>
                    <a:p>
                      <a:pPr algn="l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Доля неудовлетворительных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проб воды – 45,1% (среднее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значение по области – 37,44%)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ru-RU" sz="1200" b="0" spc="-2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Физический износ объектов водоснабжения -</a:t>
                      </a:r>
                      <a:r>
                        <a:rPr lang="ru-RU" sz="1200" b="0" spc="-2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76 %, </a:t>
                      </a:r>
                      <a:r>
                        <a:rPr lang="ru-RU" sz="1200" b="0" spc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сетей - 78,4 %, объектов водоотведения – 76 %, в том числе – сетей 73 %</a:t>
                      </a:r>
                      <a:endParaRPr lang="ru-RU" sz="1200" b="0" spc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Улучшение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качества централизованного водоснабжения и водоотведения, снижение износа </a:t>
                      </a:r>
                      <a:r>
                        <a:rPr lang="ru-RU" sz="1200" b="0" baseline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объектов ВКХ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ts val="1500"/>
                        </a:lnSpc>
                        <a:buFontTx/>
                        <a:buNone/>
                      </a:pPr>
                      <a:r>
                        <a:rPr lang="ru-RU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Заключение концессионного соглашения в отношении объектов водопроводно-канализационного хозяйства на </a:t>
                      </a:r>
                      <a:r>
                        <a:rPr lang="ru-RU" sz="1200" b="0" spc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территории</a:t>
                      </a:r>
                    </a:p>
                    <a:p>
                      <a:pPr marL="0" indent="0" algn="l">
                        <a:lnSpc>
                          <a:spcPts val="1500"/>
                        </a:lnSpc>
                        <a:buFontTx/>
                        <a:buNone/>
                      </a:pPr>
                      <a:r>
                        <a:rPr lang="ru-RU" sz="1200" b="0" spc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Шимского</a:t>
                      </a:r>
                      <a:r>
                        <a:rPr lang="ru-RU" sz="1200" b="0" spc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муниципального </a:t>
                      </a:r>
                      <a:r>
                        <a:rPr lang="ru-RU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района в срок до 01.05.2019 </a:t>
                      </a: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746654"/>
                  </a:ext>
                </a:extLst>
              </a:tr>
            </a:tbl>
          </a:graphicData>
        </a:graphic>
      </p:graphicFrame>
      <p:pic>
        <p:nvPicPr>
          <p:cNvPr id="9" name="Picture 8" descr="DSCF461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17"/>
          <a:stretch/>
        </p:blipFill>
        <p:spPr>
          <a:xfrm>
            <a:off x="683568" y="2780928"/>
            <a:ext cx="3528392" cy="1939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153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en-US" altLang="ru-RU" sz="5000" dirty="0">
                <a:solidFill>
                  <a:srgbClr val="F34840"/>
                </a:solidFill>
              </a:rPr>
              <a:t>3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446031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Объекты культурного наследия</a:t>
            </a: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55CCE964-6861-49B7-94B5-9AF6C95592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171210"/>
              </p:ext>
            </p:extLst>
          </p:nvPr>
        </p:nvGraphicFramePr>
        <p:xfrm>
          <a:off x="443654" y="1957491"/>
          <a:ext cx="8494606" cy="17522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668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8402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751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100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№ п/п</a:t>
                      </a:r>
                    </a:p>
                  </a:txBody>
                  <a:tcPr marL="78190" marR="78190" marT="39095" marB="39095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altLang="ru-RU" sz="1400" spc="-80" dirty="0">
                          <a:solidFill>
                            <a:schemeClr val="tx1"/>
                          </a:solidFill>
                        </a:rPr>
                        <a:t>Объекты</a:t>
                      </a:r>
                      <a:r>
                        <a:rPr lang="ru-RU" altLang="ru-RU" sz="1400" spc="-8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altLang="ru-RU" sz="1400" spc="-80" dirty="0">
                          <a:solidFill>
                            <a:schemeClr val="tx1"/>
                          </a:solidFill>
                        </a:rPr>
                        <a:t>культурного наследия на территории </a:t>
                      </a:r>
                      <a:r>
                        <a:rPr lang="ru-RU" altLang="ru-RU" sz="1400" spc="-80" dirty="0" err="1" smtClean="0">
                          <a:solidFill>
                            <a:schemeClr val="tx1"/>
                          </a:solidFill>
                        </a:rPr>
                        <a:t>Шимского</a:t>
                      </a:r>
                      <a:r>
                        <a:rPr lang="ru-RU" altLang="ru-RU" sz="1400" spc="-80" dirty="0" smtClean="0">
                          <a:solidFill>
                            <a:schemeClr val="tx1"/>
                          </a:solidFill>
                        </a:rPr>
                        <a:t> муниципального  района</a:t>
                      </a:r>
                      <a:endParaRPr lang="ru-RU" sz="1400" spc="-80" dirty="0">
                        <a:solidFill>
                          <a:schemeClr val="tx1"/>
                        </a:solidFill>
                      </a:endParaRPr>
                    </a:p>
                  </a:txBody>
                  <a:tcPr marL="78190" marR="78190" marT="39095" marB="39095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Количество</a:t>
                      </a:r>
                    </a:p>
                  </a:txBody>
                  <a:tcPr marL="78190" marR="78190" marT="39095" marB="39095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231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400" dirty="0"/>
                        <a:t>1</a:t>
                      </a:r>
                    </a:p>
                  </a:txBody>
                  <a:tcPr marL="78190" marR="78190" marT="39095" marB="39095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altLang="ru-RU" sz="1400" dirty="0" smtClean="0"/>
                        <a:t>памятники </a:t>
                      </a:r>
                      <a:r>
                        <a:rPr lang="ru-RU" altLang="ru-RU" sz="1400" dirty="0"/>
                        <a:t>архитектуры и градостроительства</a:t>
                      </a:r>
                      <a:endParaRPr lang="ru-RU" sz="1400" dirty="0"/>
                    </a:p>
                  </a:txBody>
                  <a:tcPr marL="78190" marR="78190" marT="39095" marB="39095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altLang="ru-RU" sz="1400" dirty="0" smtClean="0"/>
                        <a:t>54</a:t>
                      </a:r>
                      <a:endParaRPr lang="ru-RU" sz="1400" b="0" dirty="0"/>
                    </a:p>
                  </a:txBody>
                  <a:tcPr marL="78190" marR="78190" marT="39095" marB="39095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231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400" dirty="0"/>
                        <a:t>2</a:t>
                      </a:r>
                    </a:p>
                  </a:txBody>
                  <a:tcPr marL="78190" marR="78190" marT="39095" marB="39095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altLang="ru-RU" sz="1400" dirty="0" smtClean="0"/>
                        <a:t>памятники </a:t>
                      </a:r>
                      <a:r>
                        <a:rPr lang="ru-RU" altLang="ru-RU" sz="1400" dirty="0"/>
                        <a:t>археологии</a:t>
                      </a:r>
                      <a:endParaRPr lang="ru-RU" sz="1400" dirty="0"/>
                    </a:p>
                  </a:txBody>
                  <a:tcPr marL="78190" marR="78190" marT="39095" marB="39095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altLang="ru-RU" sz="1400" dirty="0" smtClean="0"/>
                        <a:t>64</a:t>
                      </a:r>
                      <a:endParaRPr lang="ru-RU" sz="1400" b="0" dirty="0"/>
                    </a:p>
                  </a:txBody>
                  <a:tcPr marL="78190" marR="78190" marT="39095" marB="39095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231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sz="1400" dirty="0"/>
                        <a:t>3</a:t>
                      </a:r>
                    </a:p>
                  </a:txBody>
                  <a:tcPr marL="78190" marR="78190" marT="39095" marB="39095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ru-RU" altLang="ru-RU" sz="1400" dirty="0" smtClean="0"/>
                        <a:t>памятники</a:t>
                      </a:r>
                      <a:r>
                        <a:rPr lang="ru-RU" altLang="ru-RU" sz="1400" baseline="0" dirty="0" smtClean="0"/>
                        <a:t> </a:t>
                      </a:r>
                      <a:r>
                        <a:rPr lang="ru-RU" altLang="ru-RU" sz="1400" dirty="0" smtClean="0"/>
                        <a:t>истории</a:t>
                      </a:r>
                      <a:endParaRPr lang="ru-RU" sz="1400" dirty="0"/>
                    </a:p>
                  </a:txBody>
                  <a:tcPr marL="78190" marR="78190" marT="39095" marB="39095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altLang="ru-RU" sz="1400" dirty="0" smtClean="0"/>
                        <a:t>39</a:t>
                      </a:r>
                      <a:endParaRPr lang="ru-RU" sz="1400" b="0" dirty="0"/>
                    </a:p>
                  </a:txBody>
                  <a:tcPr marL="78190" marR="78190" marT="39095" marB="39095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231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endParaRPr lang="ru-RU" sz="1400" dirty="0"/>
                    </a:p>
                  </a:txBody>
                  <a:tcPr marL="78190" marR="78190" marT="39095" marB="39095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</a:pPr>
                      <a:r>
                        <a:rPr lang="ru-RU" sz="1400" dirty="0"/>
                        <a:t>Итого</a:t>
                      </a:r>
                    </a:p>
                  </a:txBody>
                  <a:tcPr marL="78190" marR="78190" marT="39095" marB="39095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altLang="ru-RU" sz="1400" dirty="0" smtClean="0"/>
                        <a:t>157</a:t>
                      </a:r>
                      <a:endParaRPr lang="ru-RU" sz="1400" b="0" dirty="0"/>
                    </a:p>
                  </a:txBody>
                  <a:tcPr marL="78190" marR="78190" marT="39095" marB="39095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6" name="TextBox 12">
            <a:extLst>
              <a:ext uri="{FF2B5EF4-FFF2-40B4-BE49-F238E27FC236}">
                <a16:creationId xmlns:a16="http://schemas.microsoft.com/office/drawing/2014/main" xmlns="" id="{92AD2A01-78AF-46C7-8E1B-4B8767EAA4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94" y="3550629"/>
            <a:ext cx="8006121" cy="1733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lnSpc>
                <a:spcPts val="1847"/>
              </a:lnSpc>
            </a:pPr>
            <a:r>
              <a:rPr lang="ru-RU" altLang="ru-RU" sz="1539" b="1" dirty="0">
                <a:latin typeface="+mj-lt"/>
              </a:rPr>
              <a:t>В 2019 году </a:t>
            </a:r>
            <a:r>
              <a:rPr lang="ru-RU" altLang="ru-RU" sz="1539" b="1" dirty="0" smtClean="0">
                <a:latin typeface="+mj-lt"/>
              </a:rPr>
              <a:t>приказами инспекции государственной охраны культурного наследия Новгородской области включены в единый государственный реестр объектов культурного наследия (памятников истории и культуры) народов Российской Федерации в качестве объектов культурного наследия регионального значения «Дом с амбаром купца Кудинова Федора Васильевича» и «Часовня над фамильным захоронением Кудиновых», нач. </a:t>
            </a:r>
            <a:r>
              <a:rPr lang="en-US" altLang="ru-RU" sz="1539" b="1" dirty="0" smtClean="0">
                <a:latin typeface="+mj-lt"/>
              </a:rPr>
              <a:t>XX</a:t>
            </a:r>
            <a:r>
              <a:rPr lang="ru-RU" altLang="ru-RU" sz="1539" b="1" dirty="0" smtClean="0">
                <a:latin typeface="+mj-lt"/>
              </a:rPr>
              <a:t> в.</a:t>
            </a:r>
            <a:endParaRPr lang="ru-RU" altLang="ru-RU" sz="1539" b="1" dirty="0">
              <a:latin typeface="+mj-lt"/>
            </a:endParaRPr>
          </a:p>
          <a:p>
            <a:pPr algn="just"/>
            <a:endParaRPr lang="ru-RU" altLang="ru-RU" sz="1539" dirty="0"/>
          </a:p>
          <a:p>
            <a:endParaRPr lang="ru-RU" altLang="ru-RU" sz="1625" dirty="0"/>
          </a:p>
        </p:txBody>
      </p:sp>
      <p:pic>
        <p:nvPicPr>
          <p:cNvPr id="1026" name="Picture 2" descr="Z:\Maksimova\Дом Кудино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8400" y="5103565"/>
            <a:ext cx="2506132" cy="1508901"/>
          </a:xfrm>
          <a:prstGeom prst="rect">
            <a:avLst/>
          </a:prstGeom>
          <a:noFill/>
        </p:spPr>
      </p:pic>
      <p:pic>
        <p:nvPicPr>
          <p:cNvPr id="1027" name="Picture 3" descr="Z:\Maksimova\часовня Кудиновых фото 05.12.20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0478" y="4910667"/>
            <a:ext cx="1567129" cy="17187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48357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F0000"/>
                </a:solidFill>
              </a:rPr>
              <a:t>4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="" xmlns:a16="http://schemas.microsoft.com/office/drawing/2014/main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446031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Дорожная деятельность</a:t>
            </a:r>
          </a:p>
        </p:txBody>
      </p:sp>
      <p:graphicFrame>
        <p:nvGraphicFramePr>
          <p:cNvPr id="13" name="Диаграмма 12">
            <a:extLst>
              <a:ext uri="{FF2B5EF4-FFF2-40B4-BE49-F238E27FC236}">
                <a16:creationId xmlns="" xmlns:a16="http://schemas.microsoft.com/office/drawing/2014/main" id="{4F43CF46-1092-416D-A43C-A4CD65D4C5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1346842"/>
              </p:ext>
            </p:extLst>
          </p:nvPr>
        </p:nvGraphicFramePr>
        <p:xfrm>
          <a:off x="4131653" y="2023416"/>
          <a:ext cx="5153837" cy="44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Rectangle 1">
            <a:extLst>
              <a:ext uri="{FF2B5EF4-FFF2-40B4-BE49-F238E27FC236}">
                <a16:creationId xmlns="" xmlns:a16="http://schemas.microsoft.com/office/drawing/2014/main" id="{886D2BDE-E801-40B2-98FE-9A1B277C1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" y="2178062"/>
            <a:ext cx="4443984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kumimoji="0" lang="ru-RU" sz="15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субсидия 34,7 </a:t>
            </a:r>
            <a:r>
              <a:rPr kumimoji="0" lang="ru-RU" sz="1500" b="1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kumimoji="0" lang="ru-RU" sz="15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          </a:t>
            </a: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kumimoji="0" lang="ru-RU" sz="15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50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         на </a:t>
            </a:r>
            <a:r>
              <a:rPr lang="ru-RU" sz="1500" dirty="0" err="1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софинансирование</a:t>
            </a:r>
            <a:r>
              <a:rPr lang="ru-RU" sz="150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 расходов по реализации правовых актов Правительства Новгородской </a:t>
            </a:r>
            <a:r>
              <a:rPr lang="ru-RU" sz="1500" spc="-8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области по вопросам проектирования, строительства, </a:t>
            </a:r>
            <a:r>
              <a:rPr lang="ru-RU" sz="150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реконструкции, капитального ремонта и ремонта автомобильных дорог– </a:t>
            </a:r>
            <a:r>
              <a:rPr lang="ru-RU" sz="1500" b="1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29,5 млн. </a:t>
            </a:r>
            <a:r>
              <a:rPr lang="ru-RU" sz="1500" b="1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руб.</a:t>
            </a:r>
            <a:endParaRPr lang="ru-RU" sz="1500" b="1" dirty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50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        </a:t>
            </a:r>
            <a:endParaRPr lang="ru-RU" sz="1500" dirty="0" smtClean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500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на </a:t>
            </a:r>
            <a:r>
              <a:rPr lang="ru-RU" sz="150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формирование  муниципальных дорожных фондов – </a:t>
            </a:r>
            <a:r>
              <a:rPr lang="ru-RU" sz="1500" b="1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5,2</a:t>
            </a:r>
            <a:r>
              <a:rPr lang="ru-RU" sz="150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1500" b="1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млн. </a:t>
            </a:r>
            <a:r>
              <a:rPr lang="ru-RU" sz="1500" b="1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руб.</a:t>
            </a:r>
            <a:endParaRPr lang="ru-RU" sz="1500" b="1" dirty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7157AC97-9E76-404D-B7F5-6D8066F0F56A}"/>
              </a:ext>
            </a:extLst>
          </p:cNvPr>
          <p:cNvSpPr/>
          <p:nvPr/>
        </p:nvSpPr>
        <p:spPr>
          <a:xfrm>
            <a:off x="337865" y="3895261"/>
            <a:ext cx="328930" cy="173736"/>
          </a:xfrm>
          <a:prstGeom prst="rect">
            <a:avLst/>
          </a:prstGeom>
          <a:solidFill>
            <a:srgbClr val="F348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8F2FADCC-5927-49DD-B800-0CB2380BE1F9}"/>
              </a:ext>
            </a:extLst>
          </p:cNvPr>
          <p:cNvSpPr/>
          <p:nvPr/>
        </p:nvSpPr>
        <p:spPr>
          <a:xfrm>
            <a:off x="354330" y="2495352"/>
            <a:ext cx="328930" cy="173736"/>
          </a:xfrm>
          <a:prstGeom prst="rect">
            <a:avLst/>
          </a:prstGeom>
          <a:solidFill>
            <a:srgbClr val="F9A5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386E20A-BB4D-420A-B3B4-7CA0ACF43B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60" y="4406057"/>
            <a:ext cx="3790188" cy="213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965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5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="" xmlns:a16="http://schemas.microsoft.com/office/drawing/2014/main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577277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Дорожная деятельность</a:t>
            </a: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="" xmlns:a16="http://schemas.microsoft.com/office/drawing/2014/main" id="{DE360555-DC47-481A-BA91-CA6A2652C6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315423"/>
              </p:ext>
            </p:extLst>
          </p:nvPr>
        </p:nvGraphicFramePr>
        <p:xfrm>
          <a:off x="628650" y="2246524"/>
          <a:ext cx="7911846" cy="1525990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3997868">
                  <a:extLst>
                    <a:ext uri="{9D8B030D-6E8A-4147-A177-3AD203B41FA5}">
                      <a16:colId xmlns="" xmlns:a16="http://schemas.microsoft.com/office/drawing/2014/main" val="887192933"/>
                    </a:ext>
                  </a:extLst>
                </a:gridCol>
                <a:gridCol w="3913978">
                  <a:extLst>
                    <a:ext uri="{9D8B030D-6E8A-4147-A177-3AD203B41FA5}">
                      <a16:colId xmlns="" xmlns:a16="http://schemas.microsoft.com/office/drawing/2014/main" val="3218862256"/>
                    </a:ext>
                  </a:extLst>
                </a:gridCol>
              </a:tblGrid>
              <a:tr h="261467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/>
                        <a:t>ПРОБЛЕМА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91" marR="78191" marT="39095" marB="39095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/>
                        <a:t>РЕШЕНИЕ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91" marR="78191" marT="39095" marB="39095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10414502"/>
                  </a:ext>
                </a:extLst>
              </a:tr>
              <a:tr h="432216">
                <a:tc>
                  <a:txBody>
                    <a:bodyPr/>
                    <a:lstStyle/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+mj-lt"/>
                      </a:endParaRP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+mj-lt"/>
                        </a:rPr>
                        <a:t>Состояние </a:t>
                      </a:r>
                      <a:r>
                        <a:rPr lang="ru-RU" sz="1400" dirty="0">
                          <a:latin typeface="+mj-lt"/>
                        </a:rPr>
                        <a:t>асфальтобетонных покрытий в рамках содержания</a:t>
                      </a: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ru-RU" sz="1400" dirty="0">
                          <a:latin typeface="+mj-lt"/>
                          <a:cs typeface="Arial" panose="020B0604020202020204" pitchFamily="34" charset="0"/>
                        </a:rPr>
                        <a:t>Ямочный ремонт автомобильных дорог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6643626"/>
                  </a:ext>
                </a:extLst>
              </a:tr>
              <a:tr h="41593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latin typeface="+mj-lt"/>
                        </a:rPr>
                        <a:t>Состояние гравийных дорог</a:t>
                      </a:r>
                      <a:endParaRPr lang="ru-RU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+mj-lt"/>
                        </a:rPr>
                        <a:t>Восстановление профиля с добавлением </a:t>
                      </a:r>
                      <a:r>
                        <a:rPr lang="ru-RU" sz="1400">
                          <a:latin typeface="+mj-lt"/>
                        </a:rPr>
                        <a:t>нового </a:t>
                      </a:r>
                      <a:r>
                        <a:rPr lang="ru-RU" sz="1400" smtClean="0">
                          <a:latin typeface="+mj-lt"/>
                        </a:rPr>
                        <a:t>материала</a:t>
                      </a:r>
                      <a:endParaRPr lang="ru-RU" sz="1400" dirty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18632539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C4F0E00-DE0B-4871-B66E-88EC3642FD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98" y="4140686"/>
            <a:ext cx="3040099" cy="2280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8D23AF86-790E-4156-82D0-74B1DDF3B1FE}"/>
              </a:ext>
            </a:extLst>
          </p:cNvPr>
          <p:cNvSpPr/>
          <p:nvPr/>
        </p:nvSpPr>
        <p:spPr>
          <a:xfrm>
            <a:off x="287501" y="6137296"/>
            <a:ext cx="3054096" cy="283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AEC33BD3-FD01-45D0-9409-811228E782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172" y="4407408"/>
            <a:ext cx="2440969" cy="172988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98C5A7AF-D42A-4F22-9C24-BD14A41A473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716" y="4407407"/>
            <a:ext cx="2597370" cy="1729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081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76"/>
          <a:stretch/>
        </p:blipFill>
        <p:spPr>
          <a:xfrm>
            <a:off x="0" y="1638300"/>
            <a:ext cx="9144000" cy="535432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55272" y="1925132"/>
            <a:ext cx="2619828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Спасибо</a:t>
            </a:r>
          </a:p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4680751"/>
      </p:ext>
    </p:extLst>
  </p:cSld>
  <p:clrMapOvr>
    <a:masterClrMapping/>
  </p:clrMapOvr>
</p:sld>
</file>

<file path=ppt/theme/theme1.xml><?xml version="1.0" encoding="utf-8"?>
<a:theme xmlns:a="http://schemas.openxmlformats.org/drawingml/2006/main" name="Правительство НО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1789</TotalTime>
  <Words>406</Words>
  <Application>Microsoft Office PowerPoint</Application>
  <PresentationFormat>Экран (4:3)</PresentationFormat>
  <Paragraphs>86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Правительство НО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Vanechek</dc:creator>
  <cp:lastModifiedBy>Шаляпина Елена Владимировна</cp:lastModifiedBy>
  <cp:revision>93</cp:revision>
  <cp:lastPrinted>2019-02-15T14:19:28Z</cp:lastPrinted>
  <dcterms:created xsi:type="dcterms:W3CDTF">2018-12-10T13:13:56Z</dcterms:created>
  <dcterms:modified xsi:type="dcterms:W3CDTF">2019-02-21T06:06:24Z</dcterms:modified>
</cp:coreProperties>
</file>