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7"/>
  </p:notesMasterIdLst>
  <p:handoutMasterIdLst>
    <p:handoutMasterId r:id="rId8"/>
  </p:handoutMasterIdLst>
  <p:sldIdLst>
    <p:sldId id="272" r:id="rId3"/>
    <p:sldId id="263" r:id="rId4"/>
    <p:sldId id="267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9A5A1"/>
    <a:srgbClr val="AFABAB"/>
    <a:srgbClr val="F34840"/>
    <a:srgbClr val="EE6017"/>
    <a:srgbClr val="F04942"/>
    <a:srgbClr val="E45B17"/>
    <a:srgbClr val="004B57"/>
    <a:srgbClr val="6DCFF6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81" d="100"/>
          <a:sy n="81" d="100"/>
        </p:scale>
        <p:origin x="-2532" y="-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transition spd="slow"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 spd="slow"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355272" y="1450679"/>
            <a:ext cx="6582228" cy="390988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Информация по развитию «Территориального общественного самоуправления» на территории </a:t>
            </a:r>
            <a:r>
              <a:rPr lang="ru-RU" sz="2000" b="1" dirty="0" err="1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</a:t>
            </a:r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 и участию в «Проекте поддержки местных инициатив» 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3232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49" y="1590993"/>
            <a:ext cx="7833863" cy="46640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Территориальное общественное самоуправление</a:t>
            </a: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642340" y="5739570"/>
            <a:ext cx="1907299" cy="46020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8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217978"/>
              </p:ext>
            </p:extLst>
          </p:nvPr>
        </p:nvGraphicFramePr>
        <p:xfrm>
          <a:off x="140677" y="2246098"/>
          <a:ext cx="3741213" cy="25019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283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4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03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3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2105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2016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2017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2018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Количество ТОС, ед.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21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23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25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94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Охват населения </a:t>
                      </a:r>
                      <a:r>
                        <a:rPr lang="ru-RU" sz="1200" kern="1200" dirty="0" err="1">
                          <a:effectLst/>
                        </a:rPr>
                        <a:t>ТОСами</a:t>
                      </a:r>
                      <a:r>
                        <a:rPr lang="ru-RU" sz="1200" kern="1200" dirty="0">
                          <a:effectLst/>
                        </a:rPr>
                        <a:t> от общей численности населения по данным </a:t>
                      </a:r>
                      <a:r>
                        <a:rPr lang="ru-RU" sz="1200" kern="1200" dirty="0" err="1">
                          <a:effectLst/>
                        </a:rPr>
                        <a:t>Новгородстат</a:t>
                      </a:r>
                      <a:r>
                        <a:rPr lang="ru-RU" sz="1200" kern="1200" dirty="0">
                          <a:effectLst/>
                        </a:rPr>
                        <a:t>, %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12.2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22,04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Количество реализованных проектов ТОС, ед.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3385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Источники финансового обеспечения бюджета проектов, тыс. </a:t>
                      </a:r>
                      <a:r>
                        <a:rPr lang="ru-RU" sz="1200" kern="1200" dirty="0" err="1">
                          <a:effectLst/>
                        </a:rPr>
                        <a:t>руб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134,8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181,6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244,6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в том числе: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областной бюджет, тыс. руб.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115,8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161,6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216.6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местный бюджет, тыс. руб.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19,0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20,0</a:t>
                      </a:r>
                      <a:endParaRPr lang="ru-RU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28,0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246249"/>
              </p:ext>
            </p:extLst>
          </p:nvPr>
        </p:nvGraphicFramePr>
        <p:xfrm>
          <a:off x="4123426" y="2136437"/>
          <a:ext cx="4687185" cy="274320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5658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87207"/>
                <a:gridCol w="19118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23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Поселение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ТОС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проект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Сумма, </a:t>
                      </a:r>
                      <a:r>
                        <a:rPr lang="ru-RU" sz="1200" dirty="0" err="1">
                          <a:effectLst/>
                        </a:rPr>
                        <a:t>руб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Медведское</a:t>
                      </a:r>
                      <a:r>
                        <a:rPr lang="ru-RU" sz="1200" dirty="0">
                          <a:effectLst/>
                        </a:rPr>
                        <a:t>  сельское поселение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ТОС «Вишневый сад»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Благоустройство братского захоронения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61151,02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Уторгошское</a:t>
                      </a:r>
                      <a:r>
                        <a:rPr lang="ru-RU" sz="1200" dirty="0">
                          <a:effectLst/>
                        </a:rPr>
                        <a:t> сельское поселение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ТОС «Рассвет»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Установка скамеек в общественных местах на ж/д </a:t>
                      </a:r>
                      <a:r>
                        <a:rPr lang="ru-RU" sz="1200" dirty="0" err="1">
                          <a:effectLst/>
                        </a:rPr>
                        <a:t>ст.Уторгош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61151,02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ТОС «Искра»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Обустройство детской площадки в </a:t>
                      </a:r>
                      <a:r>
                        <a:rPr lang="ru-RU" sz="1200" dirty="0" err="1">
                          <a:effectLst/>
                        </a:rPr>
                        <a:t>д.Городище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61151,02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Подгощское</a:t>
                      </a:r>
                      <a:r>
                        <a:rPr lang="ru-RU" sz="1200" dirty="0">
                          <a:effectLst/>
                        </a:rPr>
                        <a:t> сельское поселение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11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ТОС «Возрождение»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Приобретение и установка спортивной конструкции для занятий спортом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61151,02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81154" y="5196834"/>
            <a:ext cx="4563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Число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благополучателей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 по итогам реализации проектов, инициированных ТОС в 2018 году – 5019 человек или 44,2% от общего числа жителей района</a:t>
            </a: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49" y="1590993"/>
            <a:ext cx="7833863" cy="46640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Проект поддержки местных инициатив</a:t>
            </a: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228850"/>
            <a:ext cx="7946390" cy="38760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indent="457200" algn="just"/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">
              <a:lnSpc>
                <a:spcPct val="100000"/>
              </a:lnSpc>
            </a:pPr>
            <a:endParaRPr lang="ru-RU" sz="18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617173"/>
              </p:ext>
            </p:extLst>
          </p:nvPr>
        </p:nvGraphicFramePr>
        <p:xfrm>
          <a:off x="491106" y="1977073"/>
          <a:ext cx="6395720" cy="149733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170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6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33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23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23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1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Район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Принявшие участие  на предварительном этапе (чел.)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                              от числа избирателей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Принявших участие в итоговых собраниях по выбору ППМИ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                              от числа избирателей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Число избирателей (чел.)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Шимский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455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5.3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192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2.2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8562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Итого по районам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48697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15.2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13436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4.2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321278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 области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9.8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2.7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498209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285379"/>
              </p:ext>
            </p:extLst>
          </p:nvPr>
        </p:nvGraphicFramePr>
        <p:xfrm>
          <a:off x="2187695" y="3651618"/>
          <a:ext cx="6838949" cy="281749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586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28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90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84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905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28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0905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0905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362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Район, поселение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Число поселений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Подадут заявки на конкурс ППМИ-2019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Население на 01.01.2018 Данные </a:t>
                      </a:r>
                      <a:r>
                        <a:rPr lang="ru-RU" sz="1100" dirty="0" err="1">
                          <a:effectLst/>
                        </a:rPr>
                        <a:t>Новгородстат</a:t>
                      </a:r>
                      <a:r>
                        <a:rPr lang="ru-RU" sz="1100" dirty="0">
                          <a:effectLst/>
                        </a:rPr>
                        <a:t> (чел.)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Число избирателей в поселении       (из списков избирательных комиссий) (чел.)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предварительных собраний, сходов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Число жителей, принявших участи в </a:t>
                      </a:r>
                      <a:r>
                        <a:rPr lang="ru-RU" sz="1100" dirty="0" err="1">
                          <a:effectLst/>
                        </a:rPr>
                        <a:t>индентификации</a:t>
                      </a:r>
                      <a:r>
                        <a:rPr lang="ru-RU" sz="1100" dirty="0">
                          <a:effectLst/>
                        </a:rPr>
                        <a:t> проблемы (чел.)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Присутствовало на итоговых собраниях ППМИ (чел.)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Шимский</a:t>
                      </a:r>
                      <a:r>
                        <a:rPr lang="ru-RU" sz="1100" dirty="0">
                          <a:effectLst/>
                        </a:rPr>
                        <a:t>, 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11361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4148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455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192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Шимское</a:t>
                      </a:r>
                      <a:r>
                        <a:rPr lang="ru-RU" sz="1100" dirty="0">
                          <a:effectLst/>
                        </a:rPr>
                        <a:t> ГП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5397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3294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366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Медведское</a:t>
                      </a:r>
                      <a:r>
                        <a:rPr lang="ru-RU" sz="1100" dirty="0">
                          <a:effectLst/>
                        </a:rPr>
                        <a:t> СП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2192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Подгощское</a:t>
                      </a:r>
                      <a:r>
                        <a:rPr lang="ru-RU" sz="1100" dirty="0">
                          <a:effectLst/>
                        </a:rPr>
                        <a:t> СП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1971</a:t>
                      </a:r>
                      <a:endParaRPr lang="ru-RU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Уторгошское</a:t>
                      </a:r>
                      <a:r>
                        <a:rPr lang="ru-RU" sz="1100" dirty="0">
                          <a:effectLst/>
                        </a:rPr>
                        <a:t> СП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1801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854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89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87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ИТОГО по муниципальным районам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58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383608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208788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461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48697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13436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52525" y="2297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15223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2087</TotalTime>
  <Words>352</Words>
  <Application>Microsoft Office PowerPoint</Application>
  <PresentationFormat>Экран (4:3)</PresentationFormat>
  <Paragraphs>146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Правительство НО</vt:lpstr>
      <vt:lpstr>Специальное оформление</vt:lpstr>
      <vt:lpstr>Презентация PowerPoint</vt:lpstr>
      <vt:lpstr>Территориальное общественное самоуправление</vt:lpstr>
      <vt:lpstr>Проект поддержки местных инициатив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Шаляпина Елена Владимировна</cp:lastModifiedBy>
  <cp:revision>106</cp:revision>
  <dcterms:created xsi:type="dcterms:W3CDTF">2018-12-10T13:13:56Z</dcterms:created>
  <dcterms:modified xsi:type="dcterms:W3CDTF">2019-02-18T15:20:42Z</dcterms:modified>
</cp:coreProperties>
</file>