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7"/>
  </p:notesMasterIdLst>
  <p:handoutMasterIdLst>
    <p:handoutMasterId r:id="rId8"/>
  </p:handoutMasterIdLst>
  <p:sldIdLst>
    <p:sldId id="259" r:id="rId3"/>
    <p:sldId id="270" r:id="rId4"/>
    <p:sldId id="263" r:id="rId5"/>
    <p:sldId id="264" r:id="rId6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9A5A1"/>
    <a:srgbClr val="EE6017"/>
    <a:srgbClr val="E45B17"/>
    <a:srgbClr val="F04942"/>
    <a:srgbClr val="004B57"/>
    <a:srgbClr val="6DCFF6"/>
    <a:srgbClr val="1989C0"/>
    <a:srgbClr val="F16C51"/>
    <a:srgbClr val="5BA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14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F34840"/>
              </a:solidFill>
              <a:prstDash val="sysDash"/>
            </a:ln>
          </c:spPr>
          <c:marker>
            <c:symbol val="circle"/>
            <c:size val="32"/>
            <c:spPr>
              <a:solidFill>
                <a:srgbClr val="F34840"/>
              </a:solidFill>
              <a:ln>
                <a:solidFill>
                  <a:schemeClr val="accent2"/>
                </a:solidFill>
              </a:ln>
            </c:spPr>
          </c:marker>
          <c:dPt>
            <c:idx val="1"/>
            <c:marker>
              <c:spPr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  <c:spPr>
              <a:ln w="22225">
                <a:solidFill>
                  <a:srgbClr val="F34840"/>
                </a:solidFill>
                <a:prstDash val="dash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2F-42F7-A42B-95ED5F9016E9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c:spPr>
            </c:marker>
            <c:bubble3D val="0"/>
            <c:spPr>
              <a:ln>
                <a:solidFill>
                  <a:srgbClr val="F34840"/>
                </a:solidFill>
                <a:prstDash val="dash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2F-42F7-A42B-95ED5F9016E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39,7%</a:t>
                    </a:r>
                    <a:endParaRPr lang="en-US" sz="1400" b="1" dirty="0">
                      <a:solidFill>
                        <a:schemeClr val="bg1"/>
                      </a:solidFill>
                    </a:endParaRP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82F-42F7-A42B-95ED5F9016E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00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49,9%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82F-42F7-A42B-95ED5F9016E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000" b="1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55,0%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2F-42F7-A42B-95ED5F9016E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000" b="1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/>
                      <a:t>55</a:t>
                    </a:r>
                    <a:r>
                      <a:rPr lang="ru-RU" sz="1000"/>
                      <a:t>,0%</a:t>
                    </a:r>
                    <a:endParaRPr lang="en-US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82F-42F7-A42B-95ED5F9016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2022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37.200000000000003</c:v>
                </c:pt>
                <c:pt idx="1">
                  <c:v>49.9</c:v>
                </c:pt>
                <c:pt idx="2">
                  <c:v>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82F-42F7-A42B-95ED5F9016E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9088256"/>
        <c:axId val="99089792"/>
      </c:lineChart>
      <c:catAx>
        <c:axId val="99088256"/>
        <c:scaling>
          <c:orientation val="minMax"/>
        </c:scaling>
        <c:delete val="0"/>
        <c:axPos val="b"/>
        <c:numFmt formatCode="General" sourceLinked="1"/>
        <c:majorTickMark val="none"/>
        <c:minorTickMark val="in"/>
        <c:tickLblPos val="low"/>
        <c:txPr>
          <a:bodyPr/>
          <a:lstStyle/>
          <a:p>
            <a:pPr>
              <a:lnSpc>
                <a:spcPts val="1000"/>
              </a:lnSpc>
              <a:defRPr sz="1200"/>
            </a:pPr>
            <a:endParaRPr lang="ru-RU"/>
          </a:p>
        </c:txPr>
        <c:crossAx val="99089792"/>
        <c:crosses val="autoZero"/>
        <c:auto val="1"/>
        <c:lblAlgn val="ctr"/>
        <c:lblOffset val="100"/>
        <c:noMultiLvlLbl val="0"/>
      </c:catAx>
      <c:valAx>
        <c:axId val="99089792"/>
        <c:scaling>
          <c:orientation val="minMax"/>
          <c:min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99088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>
            <a:extLst>
              <a:ext uri="{FF2B5EF4-FFF2-40B4-BE49-F238E27FC236}">
                <a16:creationId xmlns:a16="http://schemas.microsoft.com/office/drawing/2014/main" xmlns="" id="{0BFAB969-2ADD-47A0-9825-74D8DD4641C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>
            <a:extLst>
              <a:ext uri="{FF2B5EF4-FFF2-40B4-BE49-F238E27FC236}">
                <a16:creationId xmlns:a16="http://schemas.microsoft.com/office/drawing/2014/main" xmlns="" id="{3EF0ECE6-E72E-4002-AF0F-10A40459BB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6148" name="Номер слайда 3">
            <a:extLst>
              <a:ext uri="{FF2B5EF4-FFF2-40B4-BE49-F238E27FC236}">
                <a16:creationId xmlns:a16="http://schemas.microsoft.com/office/drawing/2014/main" xmlns="" id="{3899C0F5-0256-4BA3-9D46-411F3B5082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8EDE65-39F3-4C3A-B5FC-FDE01F37C690}" type="slidenum">
              <a:rPr lang="ru-RU" altLang="ru-RU"/>
              <a:pPr>
                <a:spcBef>
                  <a:spcPct val="0"/>
                </a:spcBef>
              </a:pPr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chart" Target="../charts/chart1.xml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721032"/>
            <a:ext cx="67600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результатах работы на территории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Шимского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района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по курируемым сферам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5A5025BB-3426-47BA-970E-E4493EC58294}"/>
              </a:ext>
            </a:extLst>
          </p:cNvPr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1400" spc="40" dirty="0">
                <a:solidFill>
                  <a:srgbClr val="F34840"/>
                </a:solidFill>
                <a:latin typeface="Arial" pitchFamily="34" charset="0"/>
                <a:cs typeface="Arial" pitchFamily="34" charset="0"/>
                <a:sym typeface="Rasa Medium"/>
              </a:rPr>
              <a:t>ПРАВИТЕЛЬСТВО НОВГОРОДСКОЙ ОБЛАСТИ</a:t>
            </a:r>
            <a:endParaRPr sz="1400" spc="40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3">
            <a:extLst>
              <a:ext uri="{FF2B5EF4-FFF2-40B4-BE49-F238E27FC236}">
                <a16:creationId xmlns:a16="http://schemas.microsoft.com/office/drawing/2014/main" xmlns="" id="{6D350AC7-C67B-42F4-A516-92D52FA5B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05707843-CB2B-4470-9AD7-0971CBBBB331}"/>
              </a:ext>
            </a:extLst>
          </p:cNvPr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1400" spc="40" dirty="0">
                <a:solidFill>
                  <a:srgbClr val="F34840"/>
                </a:solidFill>
                <a:latin typeface="Arial" pitchFamily="34" charset="0"/>
                <a:cs typeface="Arial" pitchFamily="34" charset="0"/>
                <a:sym typeface="Rasa Medium"/>
              </a:rPr>
              <a:t>ПРАВИТЕЛЬСТВО НОВГОРОДСКОЙ ОБЛАСТИ</a:t>
            </a:r>
            <a:endParaRPr sz="1400" spc="40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Заголовок 6">
            <a:extLst>
              <a:ext uri="{FF2B5EF4-FFF2-40B4-BE49-F238E27FC236}">
                <a16:creationId xmlns:a16="http://schemas.microsoft.com/office/drawing/2014/main" xmlns="" id="{F61AACA2-3BEA-4C9C-9222-79B6358B75FA}"/>
              </a:ext>
            </a:extLst>
          </p:cNvPr>
          <p:cNvSpPr txBox="1">
            <a:spLocks/>
          </p:cNvSpPr>
          <p:nvPr/>
        </p:nvSpPr>
        <p:spPr bwMode="auto">
          <a:xfrm>
            <a:off x="595313" y="1311275"/>
            <a:ext cx="1652587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ru-RU" altLang="ru-RU" sz="2400" b="1">
                <a:solidFill>
                  <a:srgbClr val="F34840"/>
                </a:solidFill>
              </a:rPr>
              <a:t>Культура</a:t>
            </a:r>
          </a:p>
          <a:p>
            <a:pPr defTabSz="914400" eaLnBrk="1" hangingPunct="1">
              <a:lnSpc>
                <a:spcPct val="90000"/>
              </a:lnSpc>
            </a:pPr>
            <a:endParaRPr lang="ru-RU" altLang="ru-RU" sz="2400" b="1">
              <a:solidFill>
                <a:srgbClr val="F34840"/>
              </a:solidFill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0810CED6-6E4B-4AA3-BAE9-A0102D374714}"/>
              </a:ext>
            </a:extLst>
          </p:cNvPr>
          <p:cNvSpPr/>
          <p:nvPr/>
        </p:nvSpPr>
        <p:spPr>
          <a:xfrm>
            <a:off x="2478088" y="5287963"/>
            <a:ext cx="4770437" cy="404812"/>
          </a:xfrm>
          <a:prstGeom prst="rect">
            <a:avLst/>
          </a:prstGeom>
          <a:solidFill>
            <a:srgbClr val="F9A5A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УЛУЧШЕНИЕ КАЧЕСТВА ПРЕДОСТАВЛЯЕМЫХ УСЛУГ</a:t>
            </a:r>
          </a:p>
          <a:p>
            <a:pPr algn="ctr" eaLnBrk="1" fontAlgn="auto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УВЕЛИЧЕНИЕ ПОСЕЩАЕМОСТИ (тыс. чел.)</a:t>
            </a: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xmlns="" id="{A48FA860-C75E-413B-98AE-62CD1563AD7D}"/>
              </a:ext>
            </a:extLst>
          </p:cNvPr>
          <p:cNvSpPr/>
          <p:nvPr/>
        </p:nvSpPr>
        <p:spPr>
          <a:xfrm>
            <a:off x="2627313" y="5868988"/>
            <a:ext cx="803275" cy="6667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144</a:t>
            </a: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584576BD-BAB7-45CC-A079-B135D5458332}"/>
              </a:ext>
            </a:extLst>
          </p:cNvPr>
          <p:cNvSpPr/>
          <p:nvPr/>
        </p:nvSpPr>
        <p:spPr>
          <a:xfrm>
            <a:off x="4398963" y="5783263"/>
            <a:ext cx="758825" cy="690562"/>
          </a:xfrm>
          <a:prstGeom prst="ellipse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160</a:t>
            </a:r>
          </a:p>
        </p:txBody>
      </p: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xmlns="" id="{9C8D5B32-2C5F-4300-BC41-2032B04F6FF1}"/>
              </a:ext>
            </a:extLst>
          </p:cNvPr>
          <p:cNvCxnSpPr>
            <a:stCxn id="62" idx="6"/>
            <a:endCxn id="63" idx="2"/>
          </p:cNvCxnSpPr>
          <p:nvPr/>
        </p:nvCxnSpPr>
        <p:spPr>
          <a:xfrm flipV="1">
            <a:off x="3430588" y="6129338"/>
            <a:ext cx="968375" cy="73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9" name="Прямоугольник 64">
            <a:extLst>
              <a:ext uri="{FF2B5EF4-FFF2-40B4-BE49-F238E27FC236}">
                <a16:creationId xmlns:a16="http://schemas.microsoft.com/office/drawing/2014/main" xmlns="" id="{6CB93D97-0EA0-45E3-AF86-3C4E0C89B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825" y="6551613"/>
            <a:ext cx="9525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 b="1"/>
              <a:t>2019</a:t>
            </a:r>
            <a:r>
              <a:rPr lang="en-US" altLang="ru-RU" sz="1100" b="1"/>
              <a:t> </a:t>
            </a:r>
            <a:r>
              <a:rPr lang="ru-RU" altLang="ru-RU" sz="1100" b="1"/>
              <a:t>год</a:t>
            </a:r>
          </a:p>
        </p:txBody>
      </p:sp>
      <p:sp>
        <p:nvSpPr>
          <p:cNvPr id="5130" name="Прямоугольник 65">
            <a:extLst>
              <a:ext uri="{FF2B5EF4-FFF2-40B4-BE49-F238E27FC236}">
                <a16:creationId xmlns:a16="http://schemas.microsoft.com/office/drawing/2014/main" xmlns="" id="{A35D2860-6063-403D-88E5-E584F95CA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6477000"/>
            <a:ext cx="8397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 b="1"/>
              <a:t>2022 год</a:t>
            </a:r>
          </a:p>
        </p:txBody>
      </p:sp>
      <p:sp>
        <p:nvSpPr>
          <p:cNvPr id="5131" name="Прямоугольник 88">
            <a:extLst>
              <a:ext uri="{FF2B5EF4-FFF2-40B4-BE49-F238E27FC236}">
                <a16:creationId xmlns:a16="http://schemas.microsoft.com/office/drawing/2014/main" xmlns="" id="{B5481936-40EA-40FB-860A-81540DFD7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6738" y="2478088"/>
            <a:ext cx="17859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/>
              <a:t>Министерство культуры Российской Федерации</a:t>
            </a:r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xmlns="" id="{C1E4DCD7-66D7-4BF9-A74B-5A67F2E8295E}"/>
              </a:ext>
            </a:extLst>
          </p:cNvPr>
          <p:cNvSpPr/>
          <p:nvPr/>
        </p:nvSpPr>
        <p:spPr>
          <a:xfrm>
            <a:off x="6127750" y="1720850"/>
            <a:ext cx="2816225" cy="58420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УЧАСТИЕ В ГРАНТАХ</a:t>
            </a:r>
          </a:p>
        </p:txBody>
      </p:sp>
      <p:pic>
        <p:nvPicPr>
          <p:cNvPr id="5133" name="Picture 5" descr="ÐÐ°ÑÑÐ¸Ð½ÐºÐ¸ Ð¿Ð¾ Ð·Ð°Ð¿ÑÐ¾ÑÑ ÐÐ Ð Ð¤ ÐÐÐÐÐ¢ÐÐ">
            <a:extLst>
              <a:ext uri="{FF2B5EF4-FFF2-40B4-BE49-F238E27FC236}">
                <a16:creationId xmlns:a16="http://schemas.microsoft.com/office/drawing/2014/main" xmlns="" id="{826F874F-2C9F-4DFB-84AF-46B1EC279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8" r="30888" b="33948"/>
          <a:stretch>
            <a:fillRect/>
          </a:stretch>
        </p:blipFill>
        <p:spPr bwMode="auto">
          <a:xfrm>
            <a:off x="6092825" y="2424113"/>
            <a:ext cx="658813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Нашивка 107">
            <a:extLst>
              <a:ext uri="{FF2B5EF4-FFF2-40B4-BE49-F238E27FC236}">
                <a16:creationId xmlns:a16="http://schemas.microsoft.com/office/drawing/2014/main" xmlns="" id="{6274F71C-C0DC-4B34-AF63-45763360D9AD}"/>
              </a:ext>
            </a:extLst>
          </p:cNvPr>
          <p:cNvSpPr/>
          <p:nvPr/>
        </p:nvSpPr>
        <p:spPr>
          <a:xfrm rot="5400000">
            <a:off x="4652169" y="4623594"/>
            <a:ext cx="371475" cy="576263"/>
          </a:xfrm>
          <a:prstGeom prst="chevron">
            <a:avLst>
              <a:gd name="adj" fmla="val 7063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135" name="Прямоугольник 115">
            <a:extLst>
              <a:ext uri="{FF2B5EF4-FFF2-40B4-BE49-F238E27FC236}">
                <a16:creationId xmlns:a16="http://schemas.microsoft.com/office/drawing/2014/main" xmlns="" id="{CC9D9036-654F-4D69-B3B8-E5BE637FC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975" y="1289050"/>
            <a:ext cx="871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34840"/>
                </a:solidFill>
              </a:rPr>
              <a:t>2019</a:t>
            </a:r>
            <a:endParaRPr lang="ru-RU" altLang="ru-RU" sz="2400">
              <a:latin typeface="Calibri" panose="020F0502020204030204" pitchFamily="34" charset="0"/>
            </a:endParaRPr>
          </a:p>
        </p:txBody>
      </p:sp>
      <p:sp>
        <p:nvSpPr>
          <p:cNvPr id="5136" name="Прямоугольник 116">
            <a:extLst>
              <a:ext uri="{FF2B5EF4-FFF2-40B4-BE49-F238E27FC236}">
                <a16:creationId xmlns:a16="http://schemas.microsoft.com/office/drawing/2014/main" xmlns="" id="{9571B3C7-47DE-4D5E-8E8A-051245DBA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1381125"/>
            <a:ext cx="27574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ts val="1700"/>
              </a:lnSpc>
            </a:pPr>
            <a:r>
              <a:rPr lang="ru-RU" altLang="ru-RU" sz="2400" b="1">
                <a:solidFill>
                  <a:srgbClr val="F34840"/>
                </a:solidFill>
              </a:rPr>
              <a:t>Шимский район</a:t>
            </a:r>
            <a:endParaRPr lang="ru-RU" altLang="ru-RU" sz="2400" b="1">
              <a:latin typeface="Calibri" panose="020F0502020204030204" pitchFamily="34" charset="0"/>
            </a:endParaRPr>
          </a:p>
        </p:txBody>
      </p:sp>
      <p:cxnSp>
        <p:nvCxnSpPr>
          <p:cNvPr id="118" name="Прямая соединительная линия 117">
            <a:extLst>
              <a:ext uri="{FF2B5EF4-FFF2-40B4-BE49-F238E27FC236}">
                <a16:creationId xmlns:a16="http://schemas.microsoft.com/office/drawing/2014/main" xmlns="" id="{0C23E70A-29C3-40F9-BA36-B03775C5193D}"/>
              </a:ext>
            </a:extLst>
          </p:cNvPr>
          <p:cNvCxnSpPr>
            <a:stCxn id="63" idx="6"/>
            <a:endCxn id="119" idx="2"/>
          </p:cNvCxnSpPr>
          <p:nvPr/>
        </p:nvCxnSpPr>
        <p:spPr>
          <a:xfrm flipV="1">
            <a:off x="5157788" y="6062663"/>
            <a:ext cx="1042987" cy="6667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Овал 118">
            <a:extLst>
              <a:ext uri="{FF2B5EF4-FFF2-40B4-BE49-F238E27FC236}">
                <a16:creationId xmlns:a16="http://schemas.microsoft.com/office/drawing/2014/main" xmlns="" id="{2B231DF8-8E23-4EDE-91A4-C835E753CDC5}"/>
              </a:ext>
            </a:extLst>
          </p:cNvPr>
          <p:cNvSpPr/>
          <p:nvPr/>
        </p:nvSpPr>
        <p:spPr>
          <a:xfrm>
            <a:off x="6200775" y="5740400"/>
            <a:ext cx="754063" cy="644525"/>
          </a:xfrm>
          <a:prstGeom prst="ellipse">
            <a:avLst/>
          </a:prstGeom>
          <a:solidFill>
            <a:srgbClr val="F34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167</a:t>
            </a:r>
          </a:p>
        </p:txBody>
      </p:sp>
      <p:sp>
        <p:nvSpPr>
          <p:cNvPr id="5139" name="Прямоугольник 122">
            <a:extLst>
              <a:ext uri="{FF2B5EF4-FFF2-40B4-BE49-F238E27FC236}">
                <a16:creationId xmlns:a16="http://schemas.microsoft.com/office/drawing/2014/main" xmlns="" id="{466FE1BA-4C57-4F24-80CF-ACE2E1E06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1413" y="6380163"/>
            <a:ext cx="9207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 b="1"/>
              <a:t>2024 год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D1C47EB-75DD-44CB-852D-AB2C695ECEA6}"/>
              </a:ext>
            </a:extLst>
          </p:cNvPr>
          <p:cNvSpPr txBox="1"/>
          <p:nvPr/>
        </p:nvSpPr>
        <p:spPr>
          <a:xfrm>
            <a:off x="4235450" y="2487613"/>
            <a:ext cx="1803400" cy="600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Реставрация Ансамбля Путевого дворца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в д. Коростынь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40875BBD-438E-4BF2-9D03-90DB020644C7}"/>
              </a:ext>
            </a:extLst>
          </p:cNvPr>
          <p:cNvSpPr/>
          <p:nvPr/>
        </p:nvSpPr>
        <p:spPr>
          <a:xfrm>
            <a:off x="3182938" y="1722438"/>
            <a:ext cx="2830512" cy="582612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 «СОХРАНЕНИЕ И ИСПОЛЬЗОВАНИЕ КУЛЬТУРНОГО НАСЛЕДИЯ  РОССИИ»</a:t>
            </a:r>
          </a:p>
        </p:txBody>
      </p:sp>
      <p:pic>
        <p:nvPicPr>
          <p:cNvPr id="41" name="Picture 2" descr="4">
            <a:extLst>
              <a:ext uri="{FF2B5EF4-FFF2-40B4-BE49-F238E27FC236}">
                <a16:creationId xmlns:a16="http://schemas.microsoft.com/office/drawing/2014/main" xmlns="" id="{FAAE87CA-7185-4C22-AD5D-635FA6991F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/>
          </a:blip>
          <a:srcRect l="6910" t="5569" r="3854" b="27673"/>
          <a:stretch/>
        </p:blipFill>
        <p:spPr bwMode="auto">
          <a:xfrm>
            <a:off x="3256651" y="3158194"/>
            <a:ext cx="1079501" cy="971550"/>
          </a:xfrm>
          <a:prstGeom prst="ellipse">
            <a:avLst/>
          </a:prstGeom>
          <a:noFill/>
          <a:ln>
            <a:noFill/>
          </a:ln>
          <a:extLst/>
        </p:spPr>
      </p:pic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C904FB14-B853-4E18-B196-C6A4FE9B7535}"/>
              </a:ext>
            </a:extLst>
          </p:cNvPr>
          <p:cNvSpPr/>
          <p:nvPr/>
        </p:nvSpPr>
        <p:spPr>
          <a:xfrm>
            <a:off x="219075" y="1725613"/>
            <a:ext cx="2838450" cy="617537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«КУЛЬТУРА МАЛОЙ РОДИНЫ»</a:t>
            </a:r>
          </a:p>
        </p:txBody>
      </p:sp>
      <p:sp>
        <p:nvSpPr>
          <p:cNvPr id="5144" name="TextBox 15">
            <a:extLst>
              <a:ext uri="{FF2B5EF4-FFF2-40B4-BE49-F238E27FC236}">
                <a16:creationId xmlns:a16="http://schemas.microsoft.com/office/drawing/2014/main" xmlns="" id="{A706D8B6-42D1-45B0-BEA1-727919CEB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3087688"/>
            <a:ext cx="1912938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/>
              <a:t>2018 год - ремонт и укрепление материально-технической базы районного Дома культуры (1051,7 тыс. руб.)</a:t>
            </a:r>
          </a:p>
          <a:p>
            <a:pPr eaLnBrk="1" hangingPunct="1">
              <a:lnSpc>
                <a:spcPts val="300"/>
              </a:lnSpc>
            </a:pPr>
            <a:endParaRPr lang="ru-RU" altLang="ru-RU" sz="1100"/>
          </a:p>
          <a:p>
            <a:pPr eaLnBrk="1" hangingPunct="1"/>
            <a:r>
              <a:rPr lang="ru-RU" altLang="ru-RU" sz="1100"/>
              <a:t>2019 год - участие в конкурсном отборе</a:t>
            </a:r>
          </a:p>
        </p:txBody>
      </p:sp>
      <p:pic>
        <p:nvPicPr>
          <p:cNvPr id="3097" name="Picture 3">
            <a:extLst>
              <a:ext uri="{FF2B5EF4-FFF2-40B4-BE49-F238E27FC236}">
                <a16:creationId xmlns:a16="http://schemas.microsoft.com/office/drawing/2014/main" xmlns="" id="{3EB252B6-65F7-4C4C-A2ED-01D688EA6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lum bright="-1000" contrast="5000"/>
          </a:blip>
          <a:srcRect l="31503" t="8344" r="36426" b="42526"/>
          <a:stretch>
            <a:fillRect/>
          </a:stretch>
        </p:blipFill>
        <p:spPr bwMode="auto">
          <a:xfrm>
            <a:off x="4713288" y="3235325"/>
            <a:ext cx="922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6" name="TextBox 3">
            <a:extLst>
              <a:ext uri="{FF2B5EF4-FFF2-40B4-BE49-F238E27FC236}">
                <a16:creationId xmlns:a16="http://schemas.microsoft.com/office/drawing/2014/main" xmlns="" id="{921BBE32-810B-4E53-8C5B-C7C1561A7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2613" y="3816350"/>
            <a:ext cx="13716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100" b="1"/>
              <a:t>&gt; </a:t>
            </a:r>
            <a:r>
              <a:rPr lang="ru-RU" altLang="ru-RU" sz="1100" b="1">
                <a:solidFill>
                  <a:srgbClr val="F34840"/>
                </a:solidFill>
              </a:rPr>
              <a:t>1500</a:t>
            </a:r>
          </a:p>
          <a:p>
            <a:pPr algn="ctr" eaLnBrk="1" hangingPunct="1"/>
            <a:r>
              <a:rPr lang="ru-RU" altLang="ru-RU" sz="1100"/>
              <a:t>посетителей в год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F77D681A-FF90-4679-92B4-91C74FAF7B48}"/>
              </a:ext>
            </a:extLst>
          </p:cNvPr>
          <p:cNvSpPr/>
          <p:nvPr/>
        </p:nvSpPr>
        <p:spPr>
          <a:xfrm>
            <a:off x="230188" y="2420938"/>
            <a:ext cx="2838450" cy="617537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ФЕДЕРАЛЬНАЯ ЦЕЛЕВАЯ ПРОГРАММА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«КУЛЬТУРА РОССИИ»</a:t>
            </a:r>
          </a:p>
        </p:txBody>
      </p:sp>
      <p:pic>
        <p:nvPicPr>
          <p:cNvPr id="5153" name="Picture 33" descr="C:\Users\admin\Desktop\Shimsk_dk.jpg">
            <a:extLst>
              <a:ext uri="{FF2B5EF4-FFF2-40B4-BE49-F238E27FC236}">
                <a16:creationId xmlns:a16="http://schemas.microsoft.com/office/drawing/2014/main" xmlns="" id="{289B3739-1615-448E-89C7-32A520901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 l="22865" r="21342" b="29269"/>
          <a:stretch>
            <a:fillRect/>
          </a:stretch>
        </p:blipFill>
        <p:spPr bwMode="auto">
          <a:xfrm>
            <a:off x="277906" y="3092918"/>
            <a:ext cx="1081909" cy="1028700"/>
          </a:xfrm>
          <a:prstGeom prst="ellipse">
            <a:avLst/>
          </a:prstGeom>
          <a:noFill/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88A6E2B-0D7B-4F4F-93FD-A88BB2BDAA1A}"/>
              </a:ext>
            </a:extLst>
          </p:cNvPr>
          <p:cNvSpPr txBox="1"/>
          <p:nvPr/>
        </p:nvSpPr>
        <p:spPr>
          <a:xfrm>
            <a:off x="6545263" y="3192463"/>
            <a:ext cx="2432050" cy="261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Участие в конкурсном отборе</a:t>
            </a:r>
          </a:p>
        </p:txBody>
      </p:sp>
      <p:sp>
        <p:nvSpPr>
          <p:cNvPr id="47" name="Нашивка 46">
            <a:extLst>
              <a:ext uri="{FF2B5EF4-FFF2-40B4-BE49-F238E27FC236}">
                <a16:creationId xmlns:a16="http://schemas.microsoft.com/office/drawing/2014/main" xmlns="" id="{4A4DB62C-B360-4820-8E05-12D6CF3400FF}"/>
              </a:ext>
            </a:extLst>
          </p:cNvPr>
          <p:cNvSpPr/>
          <p:nvPr/>
        </p:nvSpPr>
        <p:spPr>
          <a:xfrm rot="5400000">
            <a:off x="7655719" y="2888456"/>
            <a:ext cx="219075" cy="303213"/>
          </a:xfrm>
          <a:prstGeom prst="chevron">
            <a:avLst>
              <a:gd name="adj" fmla="val 7063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xmlns="" id="{B70DCCC4-2EDC-4B06-9801-296C1A2D6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3470541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спорт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5" descr="https://pp.userapi.com/c845416/v845416042/7bac2/HjvwomWu5Q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871" y="3288577"/>
            <a:ext cx="963277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789" y="3342577"/>
            <a:ext cx="828843" cy="828000"/>
          </a:xfrm>
          <a:prstGeom prst="rect">
            <a:avLst/>
          </a:prstGeom>
        </p:spPr>
      </p:pic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959746694"/>
              </p:ext>
            </p:extLst>
          </p:nvPr>
        </p:nvGraphicFramePr>
        <p:xfrm>
          <a:off x="4487451" y="3335791"/>
          <a:ext cx="4215043" cy="982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724400" y="1853867"/>
            <a:ext cx="42168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Указ Президента РФ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«О национальных целях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/>
            </a:r>
            <a:br>
              <a:rPr lang="en-US" sz="1400" dirty="0"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latin typeface="Arial" pitchFamily="34" charset="0"/>
                <a:cs typeface="Arial" pitchFamily="34" charset="0"/>
              </a:rPr>
              <a:t>и стратегических задачах развития Российской Федерации на период до 2024 года»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191" y="1857131"/>
            <a:ext cx="551907" cy="6545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5"/>
          <a:stretch/>
        </p:blipFill>
        <p:spPr>
          <a:xfrm rot="16200000">
            <a:off x="3954420" y="3400789"/>
            <a:ext cx="796170" cy="4120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2" r="16532"/>
          <a:stretch/>
        </p:blipFill>
        <p:spPr>
          <a:xfrm>
            <a:off x="2354148" y="5146545"/>
            <a:ext cx="900000" cy="900000"/>
          </a:xfrm>
          <a:prstGeom prst="ellipse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5"/>
          <a:stretch/>
        </p:blipFill>
        <p:spPr>
          <a:xfrm rot="16200000">
            <a:off x="3954414" y="5390528"/>
            <a:ext cx="796170" cy="4120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9" r="6274"/>
          <a:stretch/>
        </p:blipFill>
        <p:spPr>
          <a:xfrm>
            <a:off x="1334632" y="5146545"/>
            <a:ext cx="900000" cy="900000"/>
          </a:xfrm>
          <a:prstGeom prst="ellipse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4301" y="2810548"/>
            <a:ext cx="2333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latin typeface="Arial" pitchFamily="34" charset="0"/>
                <a:cs typeface="Arial" pitchFamily="34" charset="0"/>
              </a:rPr>
              <a:t>ПРИОРИТЕТНЫЕ </a:t>
            </a:r>
          </a:p>
          <a:p>
            <a:pPr algn="ctr"/>
            <a:r>
              <a:rPr lang="ru-RU" sz="1200" b="1" dirty="0">
                <a:latin typeface="Arial" pitchFamily="34" charset="0"/>
                <a:cs typeface="Arial" pitchFamily="34" charset="0"/>
              </a:rPr>
              <a:t>РЕГИОНАЛЬНЫЕ ПРОЕКТЫ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78860" y="2808402"/>
            <a:ext cx="4758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ДОЛЯ НАСЕЛЕНИЯ, СИСТЕМАТИЧЕСКИ </a:t>
            </a:r>
            <a:br>
              <a:rPr lang="ru-RU" sz="1200" b="1" dirty="0">
                <a:latin typeface="Arial" pitchFamily="34" charset="0"/>
                <a:cs typeface="Arial" pitchFamily="34" charset="0"/>
              </a:rPr>
            </a:br>
            <a:r>
              <a:rPr lang="ru-RU" sz="1200" b="1" dirty="0">
                <a:latin typeface="Arial" pitchFamily="34" charset="0"/>
                <a:cs typeface="Arial" pitchFamily="34" charset="0"/>
              </a:rPr>
              <a:t>ЗАНИМАЮЩЕГОСЯ ФИЗИЧЕСКОЙ КУЛЬТУРОЙ И СПОРТОМ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571999" y="4684880"/>
            <a:ext cx="3822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ВОЗМОЖНОСТЬ ДЛЯ </a:t>
            </a:r>
          </a:p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САМОСТОЯТЕЛЬНЫХ ЗАНЯТИЙ СПОРТОМ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4207" y="4647093"/>
            <a:ext cx="19805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WORKOUT-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ПЛОЩАДКА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724400" y="5350908"/>
            <a:ext cx="37605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120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человек в день пропускная способность</a:t>
            </a: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92375" y="6068139"/>
            <a:ext cx="892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Arial" pitchFamily="34" charset="0"/>
                <a:cs typeface="Arial" pitchFamily="34" charset="0"/>
              </a:rPr>
              <a:t>2019 год</a:t>
            </a: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74044" y="6068139"/>
            <a:ext cx="892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Arial" pitchFamily="34" charset="0"/>
                <a:cs typeface="Arial" pitchFamily="34" charset="0"/>
              </a:rPr>
              <a:t>2018 год</a:t>
            </a: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4">
            <a:extLst>
              <a:ext uri="{FF2B5EF4-FFF2-40B4-BE49-F238E27FC236}">
                <a16:creationId xmlns:a16="http://schemas.microsoft.com/office/drawing/2014/main" xmlns="" id="{637DF499-3465-47B3-A750-FAA58AD0F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2667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1964</TotalTime>
  <Words>163</Words>
  <Application>Microsoft Office PowerPoint</Application>
  <PresentationFormat>Экран (4:3)</PresentationFormat>
  <Paragraphs>51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Физическая культура  и спорт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105</cp:revision>
  <cp:lastPrinted>2019-02-20T09:43:56Z</cp:lastPrinted>
  <dcterms:created xsi:type="dcterms:W3CDTF">2018-12-10T13:13:56Z</dcterms:created>
  <dcterms:modified xsi:type="dcterms:W3CDTF">2019-02-21T06:08:34Z</dcterms:modified>
</cp:coreProperties>
</file>