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67" r:id="rId2"/>
  </p:sldMasterIdLst>
  <p:notesMasterIdLst>
    <p:notesMasterId r:id="rId11"/>
  </p:notesMasterIdLst>
  <p:handoutMasterIdLst>
    <p:handoutMasterId r:id="rId12"/>
  </p:handoutMasterIdLst>
  <p:sldIdLst>
    <p:sldId id="259" r:id="rId3"/>
    <p:sldId id="263" r:id="rId4"/>
    <p:sldId id="275" r:id="rId5"/>
    <p:sldId id="273" r:id="rId6"/>
    <p:sldId id="266" r:id="rId7"/>
    <p:sldId id="278" r:id="rId8"/>
    <p:sldId id="277" r:id="rId9"/>
    <p:sldId id="264" r:id="rId10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E9E8"/>
    <a:srgbClr val="F34840"/>
    <a:srgbClr val="EE6017"/>
    <a:srgbClr val="E45B17"/>
    <a:srgbClr val="F04942"/>
    <a:srgbClr val="004B57"/>
    <a:srgbClr val="6DCFF6"/>
    <a:srgbClr val="1989C0"/>
    <a:srgbClr val="F16C51"/>
    <a:srgbClr val="5BAA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>
        <p:scale>
          <a:sx n="60" d="100"/>
          <a:sy n="60" d="100"/>
        </p:scale>
        <p:origin x="-3090" y="-13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7" d="100"/>
          <a:sy n="57" d="100"/>
        </p:scale>
        <p:origin x="275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377276-D5A3-4C42-B53D-6D65E9619CDF}" type="datetimeFigureOut">
              <a:rPr lang="ru-RU" smtClean="0"/>
              <a:t>20.02.2019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2CABB-FE75-4E95-B3AC-A6DC2C3AF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13161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6841C1-8CFC-4A10-86DC-E5C8C15AD1D5}" type="datetimeFigureOut">
              <a:rPr lang="ru-RU" smtClean="0"/>
              <a:t>20.02.2019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A85C2C-2C20-40C6-9386-811BECB792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70967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ительство 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7002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29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15335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20549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2978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3526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6049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873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ительство НО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80650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ительство НО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52602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55710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/>
          <p:nvPr userDrawn="1"/>
        </p:nvPicPr>
        <p:blipFill>
          <a:blip r:embed="rId2" cstate="print"/>
          <a:stretch/>
        </p:blipFill>
        <p:spPr>
          <a:xfrm>
            <a:off x="-9235" y="6224108"/>
            <a:ext cx="9173587" cy="664183"/>
          </a:xfrm>
          <a:prstGeom prst="rect">
            <a:avLst/>
          </a:prstGeom>
          <a:ln>
            <a:noFill/>
          </a:ln>
        </p:spPr>
      </p:pic>
      <p:sp>
        <p:nvSpPr>
          <p:cNvPr id="22" name="CustomShape 2"/>
          <p:cNvSpPr/>
          <p:nvPr userDrawn="1"/>
        </p:nvSpPr>
        <p:spPr>
          <a:xfrm>
            <a:off x="307839" y="6458537"/>
            <a:ext cx="3217394" cy="18466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spAutoFit/>
          </a:bodyPr>
          <a:lstStyle/>
          <a:p>
            <a:pPr marL="11043">
              <a:lnSpc>
                <a:spcPct val="100000"/>
              </a:lnSpc>
            </a:pPr>
            <a:r>
              <a:rPr lang="ru-RU" sz="12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mbria"/>
                <a:ea typeface="DejaVu Sans"/>
              </a:rPr>
              <a:t>ПРАВИТЕЛЬСТВО НОВГОРОДСКОЙ ОБЛАСТИ</a:t>
            </a:r>
            <a:endParaRPr lang="ru-RU" sz="16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" name="Номер слайда 1"/>
          <p:cNvSpPr txBox="1">
            <a:spLocks/>
          </p:cNvSpPr>
          <p:nvPr userDrawn="1"/>
        </p:nvSpPr>
        <p:spPr>
          <a:xfrm>
            <a:off x="8609066" y="6448478"/>
            <a:ext cx="214803" cy="215444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ru-RU"/>
            </a:defPPr>
            <a:lvl1pPr marL="0" algn="r" defTabSz="1043119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21559" algn="l" defTabSz="1043119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119" algn="l" defTabSz="1043119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678" algn="l" defTabSz="1043119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237" algn="l" defTabSz="1043119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796" algn="l" defTabSz="1043119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356" algn="l" defTabSz="1043119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915" algn="l" defTabSz="1043119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476" algn="l" defTabSz="1043119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B19B0651-EE4F-4900-A07F-96A6BFA9D0F0}" type="slidenum">
              <a:rPr lang="ru-RU" sz="1400" b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pPr algn="ctr"/>
              <a:t>‹#›</a:t>
            </a:fld>
            <a:endParaRPr lang="ru-RU" sz="14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Рисунок 5"/>
          <p:cNvPicPr/>
          <p:nvPr userDrawn="1"/>
        </p:nvPicPr>
        <p:blipFill>
          <a:blip r:embed="rId3" cstate="print"/>
          <a:stretch/>
        </p:blipFill>
        <p:spPr>
          <a:xfrm>
            <a:off x="3627877" y="6282485"/>
            <a:ext cx="434360" cy="54472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8331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561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349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352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7344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 userDrawn="1"/>
        </p:nvCxnSpPr>
        <p:spPr>
          <a:xfrm>
            <a:off x="685800" y="1285540"/>
            <a:ext cx="8750122" cy="0"/>
          </a:xfrm>
          <a:prstGeom prst="line">
            <a:avLst/>
          </a:prstGeom>
          <a:ln w="28575">
            <a:solidFill>
              <a:srgbClr val="F34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4631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4" r:id="rId2"/>
    <p:sldLayoutId id="2147483665" r:id="rId3"/>
    <p:sldLayoutId id="2147483666" r:id="rId4"/>
    <p:sldLayoutId id="2147483679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004B57"/>
          </a:solidFill>
          <a:latin typeface="Fedra Sans Pro Medium" panose="020B06040400000200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991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3476172" y="62593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67000"/>
            <a:ext cx="9144000" cy="4572000"/>
          </a:xfrm>
          <a:prstGeom prst="rect">
            <a:avLst/>
          </a:prstGeom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1355272" y="1925132"/>
            <a:ext cx="6250652" cy="2222500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О работе Правительства Новгородской области по социально-экономическому развитию Шимского муниципального района</a:t>
            </a:r>
            <a:endParaRPr lang="ru-RU" sz="2400" b="1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  <a:sym typeface="Rasa Medium"/>
            </a:endParaRPr>
          </a:p>
        </p:txBody>
      </p:sp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630000" y="1751013"/>
            <a:ext cx="7886700" cy="1325562"/>
          </a:xfrm>
          <a:prstGeom prst="rect">
            <a:avLst/>
          </a:prstGeom>
        </p:spPr>
        <p:txBody>
          <a:bodyPr/>
          <a:lstStyle/>
          <a:p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проблемы</a:t>
            </a:r>
            <a:endParaRPr lang="ru-RU" sz="2400" b="1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en-US" altLang="ru-RU" sz="5000" dirty="0" smtClean="0">
                <a:solidFill>
                  <a:srgbClr val="F34840"/>
                </a:solidFill>
              </a:rPr>
              <a:t>2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3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4819902"/>
              </p:ext>
            </p:extLst>
          </p:nvPr>
        </p:nvGraphicFramePr>
        <p:xfrm>
          <a:off x="126747" y="2245258"/>
          <a:ext cx="8890503" cy="4317468"/>
        </p:xfrm>
        <a:graphic>
          <a:graphicData uri="http://schemas.openxmlformats.org/drawingml/2006/table">
            <a:tbl>
              <a:tblPr/>
              <a:tblGrid>
                <a:gridCol w="8890503"/>
              </a:tblGrid>
              <a:tr h="1079367">
                <a:tc>
                  <a:txBody>
                    <a:bodyPr/>
                    <a:lstStyle/>
                    <a:p>
                      <a:pPr marL="457200" indent="-457200" algn="l">
                        <a:buFont typeface="Wingdings" panose="05000000000000000000" pitchFamily="2" charset="2"/>
                        <a:buChar char="Ø"/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Снижение численности</a:t>
                      </a:r>
                      <a:r>
                        <a:rPr lang="ru-RU" sz="20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населения, доли населения в трудоспособном возрасте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anchor="ctr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1079367">
                <a:tc>
                  <a:txBody>
                    <a:bodyPr/>
                    <a:lstStyle/>
                    <a:p>
                      <a:pPr marL="457200" indent="-457200" algn="l">
                        <a:buFont typeface="Wingdings" panose="05000000000000000000" pitchFamily="2" charset="2"/>
                        <a:buChar char="Ø"/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Сокращение количества предприятий</a:t>
                      </a:r>
                      <a:r>
                        <a:rPr lang="ru-RU" sz="20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(организаций)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anchor="ctr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>
                      <a:solidFill>
                        <a:srgbClr val="FFFFFF"/>
                      </a:solidFill>
                    </a:lnT>
                    <a:lnB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79367">
                <a:tc>
                  <a:txBody>
                    <a:bodyPr/>
                    <a:lstStyle/>
                    <a:p>
                      <a:pPr marL="457200" indent="-457200" algn="l">
                        <a:buFont typeface="Wingdings" panose="05000000000000000000" pitchFamily="2" charset="2"/>
                        <a:buChar char="Ø"/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Привлечение частных инвестиций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anchor="ctr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>
                      <a:solidFill>
                        <a:srgbClr val="FFFFFF"/>
                      </a:solidFill>
                    </a:lnT>
                    <a:lnB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1079367">
                <a:tc>
                  <a:txBody>
                    <a:bodyPr/>
                    <a:lstStyle/>
                    <a:p>
                      <a:pPr marL="457200" indent="-457200" algn="l">
                        <a:buFont typeface="Wingdings" panose="05000000000000000000" pitchFamily="2" charset="2"/>
                        <a:buChar char="Ø"/>
                      </a:pPr>
                      <a:endParaRPr lang="ru-RU" sz="2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anchor="ctr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>
                      <a:solidFill>
                        <a:srgbClr val="FFFFFF"/>
                      </a:solidFill>
                    </a:lnT>
                    <a:lnB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667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en-US" altLang="ru-RU" sz="5000" dirty="0">
                <a:solidFill>
                  <a:srgbClr val="F34840"/>
                </a:solidFill>
              </a:rPr>
              <a:t>3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3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6">
            <a:extLst>
              <a:ext uri="{FF2B5EF4-FFF2-40B4-BE49-F238E27FC236}">
                <a16:creationId xmlns:a16="http://schemas.microsoft.com/office/drawing/2014/main" xmlns="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628650" y="1751013"/>
            <a:ext cx="7886700" cy="13255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Малое и среднее предпринимательство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0520659"/>
              </p:ext>
            </p:extLst>
          </p:nvPr>
        </p:nvGraphicFramePr>
        <p:xfrm>
          <a:off x="114300" y="2545892"/>
          <a:ext cx="8877300" cy="3333201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4438650">
                  <a:extLst>
                    <a:ext uri="{9D8B030D-6E8A-4147-A177-3AD203B41FA5}">
                      <a16:colId xmlns:a16="http://schemas.microsoft.com/office/drawing/2014/main" xmlns="" val="887192933"/>
                    </a:ext>
                  </a:extLst>
                </a:gridCol>
                <a:gridCol w="4438650">
                  <a:extLst>
                    <a:ext uri="{9D8B030D-6E8A-4147-A177-3AD203B41FA5}">
                      <a16:colId xmlns:a16="http://schemas.microsoft.com/office/drawing/2014/main" xmlns="" val="758761597"/>
                    </a:ext>
                  </a:extLst>
                </a:gridCol>
              </a:tblGrid>
              <a:tr h="606256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Общая характеристика</a:t>
                      </a:r>
                    </a:p>
                  </a:txBody>
                  <a:tcPr marT="45730" marB="4573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Финансовая поддержка</a:t>
                      </a:r>
                    </a:p>
                  </a:txBody>
                  <a:tcPr marT="45730" marB="4573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10414502"/>
                  </a:ext>
                </a:extLst>
              </a:tr>
              <a:tr h="1225152">
                <a:tc>
                  <a:txBody>
                    <a:bodyPr/>
                    <a:lstStyle/>
                    <a:p>
                      <a:pPr algn="ctr"/>
                      <a:r>
                        <a:rPr lang="ru-RU" sz="1750" spc="-2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 территории района функционирует  –</a:t>
                      </a:r>
                    </a:p>
                    <a:p>
                      <a:pPr algn="ctr"/>
                      <a:r>
                        <a:rPr lang="ru-RU" sz="1750" dirty="0" smtClean="0">
                          <a:solidFill>
                            <a:srgbClr val="F3484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269 субъектов МСП</a:t>
                      </a:r>
                    </a:p>
                    <a:p>
                      <a:pPr algn="ctr"/>
                      <a:r>
                        <a:rPr lang="ru-RU" sz="175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(1,</a:t>
                      </a:r>
                      <a:r>
                        <a:rPr lang="ru-RU" sz="175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ru-RU" sz="175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от</a:t>
                      </a:r>
                      <a:r>
                        <a:rPr lang="ru-RU" sz="175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общего количества субъектов МСП области</a:t>
                      </a:r>
                      <a:r>
                        <a:rPr lang="ru-RU" sz="175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ru-RU" sz="1750" b="1" strike="noStrike" spc="-1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04311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5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2018 году финансовой поддержкой в виде субсидий, предоставляемых на региональном уровне,</a:t>
                      </a:r>
                      <a:r>
                        <a:rPr lang="ru-RU" sz="17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с</a:t>
                      </a:r>
                      <a:r>
                        <a:rPr lang="ru-RU" sz="175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убъекты</a:t>
                      </a:r>
                      <a:r>
                        <a:rPr lang="ru-RU" sz="17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МСП </a:t>
                      </a:r>
                      <a:br>
                        <a:rPr lang="ru-RU" sz="17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750" b="0" kern="1200" baseline="0" dirty="0" smtClean="0">
                          <a:solidFill>
                            <a:srgbClr val="F3484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не воспользовались</a:t>
                      </a:r>
                      <a:endParaRPr lang="ru-RU" sz="1750" b="0" kern="1200" dirty="0" smtClean="0">
                        <a:solidFill>
                          <a:srgbClr val="F3484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45730" marB="4573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6643626"/>
                  </a:ext>
                </a:extLst>
              </a:tr>
              <a:tr h="1501793">
                <a:tc>
                  <a:txBody>
                    <a:bodyPr/>
                    <a:lstStyle/>
                    <a:p>
                      <a:pPr algn="ctr"/>
                      <a:r>
                        <a:rPr lang="ru-RU" sz="1750" spc="-4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Численность работающих в сфере МСП – </a:t>
                      </a:r>
                    </a:p>
                    <a:p>
                      <a:pPr algn="ctr"/>
                      <a:r>
                        <a:rPr lang="ru-RU" sz="1750" dirty="0" smtClean="0">
                          <a:solidFill>
                            <a:srgbClr val="F3484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более 600 человек </a:t>
                      </a:r>
                    </a:p>
                    <a:p>
                      <a:pPr algn="ctr"/>
                      <a:r>
                        <a:rPr lang="ru-RU" sz="175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(10,7% от численности трудоспособного населения)</a:t>
                      </a:r>
                      <a:endParaRPr lang="ru-RU" sz="175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5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Предоставлены льготные займы</a:t>
                      </a:r>
                    </a:p>
                    <a:p>
                      <a:pPr algn="ctr"/>
                      <a:r>
                        <a:rPr lang="ru-RU" sz="175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 год –</a:t>
                      </a:r>
                      <a:r>
                        <a:rPr lang="ru-RU" sz="1750" b="0" baseline="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750" b="0" baseline="0" dirty="0" smtClean="0">
                          <a:solidFill>
                            <a:srgbClr val="F3484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lang="ru-RU" sz="1750" b="0" baseline="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75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субъектам МСП </a:t>
                      </a:r>
                    </a:p>
                    <a:p>
                      <a:pPr algn="ctr"/>
                      <a:r>
                        <a:rPr lang="ru-RU" sz="175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 сумму 6,5 млн.рублей</a:t>
                      </a:r>
                    </a:p>
                    <a:p>
                      <a:pPr algn="ctr"/>
                      <a:r>
                        <a:rPr lang="ru-RU" sz="175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2018 год – </a:t>
                      </a:r>
                      <a:r>
                        <a:rPr lang="ru-RU" sz="1750" b="0" baseline="0" dirty="0" smtClean="0">
                          <a:solidFill>
                            <a:srgbClr val="F3484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lang="ru-RU" sz="1750" b="0" baseline="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75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субъектам МСП</a:t>
                      </a:r>
                      <a:br>
                        <a:rPr lang="ru-RU" sz="175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75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</a:t>
                      </a:r>
                      <a:r>
                        <a:rPr lang="ru-RU" sz="1750" b="0" baseline="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75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сумму 7,5 млн.рублей</a:t>
                      </a:r>
                    </a:p>
                  </a:txBody>
                  <a:tcPr marT="45730" marB="4573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77466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705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000" dirty="0" smtClean="0">
                <a:solidFill>
                  <a:srgbClr val="F34840"/>
                </a:solidFill>
              </a:rPr>
              <a:t>4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3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6">
            <a:extLst>
              <a:ext uri="{FF2B5EF4-FFF2-40B4-BE49-F238E27FC236}">
                <a16:creationId xmlns="" xmlns:a16="http://schemas.microsoft.com/office/drawing/2014/main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628650" y="1751013"/>
            <a:ext cx="7886700" cy="13255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Потенциал развития района</a:t>
            </a:r>
          </a:p>
        </p:txBody>
      </p:sp>
      <p:graphicFrame>
        <p:nvGraphicFramePr>
          <p:cNvPr id="7" name="Table 4"/>
          <p:cNvGraphicFramePr/>
          <p:nvPr>
            <p:extLst>
              <p:ext uri="{D42A27DB-BD31-4B8C-83A1-F6EECF244321}">
                <p14:modId xmlns:p14="http://schemas.microsoft.com/office/powerpoint/2010/main" val="3850577825"/>
              </p:ext>
            </p:extLst>
          </p:nvPr>
        </p:nvGraphicFramePr>
        <p:xfrm>
          <a:off x="190500" y="2190204"/>
          <a:ext cx="8801100" cy="4629227"/>
        </p:xfrm>
        <a:graphic>
          <a:graphicData uri="http://schemas.openxmlformats.org/drawingml/2006/table">
            <a:tbl>
              <a:tblPr/>
              <a:tblGrid>
                <a:gridCol w="4286250"/>
                <a:gridCol w="4514850"/>
              </a:tblGrid>
              <a:tr h="2933589">
                <a:tc>
                  <a:txBody>
                    <a:bodyPr/>
                    <a:lstStyle/>
                    <a:p>
                      <a:pPr algn="l">
                        <a:lnSpc>
                          <a:spcPts val="2400"/>
                        </a:lnSpc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Земли сельскохозяйственного назначения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Всего</a:t>
                      </a:r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800" b="1" kern="1200" dirty="0" smtClean="0">
                          <a:solidFill>
                            <a:srgbClr val="F3484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36,1 тыс. га</a:t>
                      </a:r>
                    </a:p>
                    <a:p>
                      <a:pPr algn="l"/>
                      <a:endParaRPr lang="ru-RU" sz="1800" b="1" dirty="0" smtClean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lnSpc>
                          <a:spcPts val="3000"/>
                        </a:lnSpc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Использование пашни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ru-RU" sz="180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800" b="1" kern="1200" dirty="0" smtClean="0">
                          <a:solidFill>
                            <a:srgbClr val="F3484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12,5 тыс. га  (42 %)</a:t>
                      </a:r>
                    </a:p>
                  </a:txBody>
                  <a:tcPr marL="78191" marR="78191" marT="41459" marB="41459" anchor="ctr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Расчётная лесосека на 2018 год 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br>
                        <a:rPr lang="ru-RU" sz="18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800" b="1" dirty="0" smtClean="0">
                          <a:solidFill>
                            <a:srgbClr val="F3484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267,7 тыс. м</a:t>
                      </a:r>
                      <a:r>
                        <a:rPr lang="ru-RU" sz="1800" b="1" baseline="30000" dirty="0" smtClean="0">
                          <a:solidFill>
                            <a:srgbClr val="F3484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ru-RU" sz="1800" b="0" spc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Использование расчётной лесосеки</a:t>
                      </a:r>
                      <a:br>
                        <a:rPr lang="ru-RU" sz="1800" b="0" spc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800" b="0" spc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 01.01.2019 года </a:t>
                      </a:r>
                      <a:r>
                        <a:rPr lang="ru-RU" sz="1800" b="0" spc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ru-RU" sz="1800" b="1" spc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800" b="1" kern="1200" dirty="0" smtClean="0">
                          <a:solidFill>
                            <a:srgbClr val="F3484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10,9 %</a:t>
                      </a:r>
                    </a:p>
                    <a:p>
                      <a:pPr marL="0" algn="l" defTabSz="1043119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Свободные площади лесного фонда –  </a:t>
                      </a:r>
                      <a:r>
                        <a:rPr lang="ru-RU" sz="1800" b="1" kern="1200" dirty="0" smtClean="0">
                          <a:solidFill>
                            <a:srgbClr val="F3484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68 тыс. га</a:t>
                      </a:r>
                    </a:p>
                    <a:p>
                      <a:pPr marL="0" marR="0" indent="0" algn="l" defTabSz="104311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(новые производства с использованием пиломатериалов)</a:t>
                      </a:r>
                      <a:r>
                        <a:rPr lang="ru-RU" sz="1800" b="1" kern="120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lang="ru-RU" sz="1800" b="0" i="0" kern="1200" dirty="0" smtClean="0">
                        <a:solidFill>
                          <a:srgbClr val="C0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8191" marR="78191" marT="41459" marB="41459" anchor="ctr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noFill/>
                    </a:lnB>
                    <a:solidFill>
                      <a:srgbClr val="FEE9E8"/>
                    </a:solidFill>
                  </a:tcPr>
                </a:tc>
              </a:tr>
              <a:tr h="847819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Запасы песчано-гравийных материалов </a:t>
                      </a:r>
                      <a:r>
                        <a:rPr lang="ru-RU" sz="1800" b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(8,9 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млн. м</a:t>
                      </a:r>
                      <a:r>
                        <a:rPr lang="ru-RU" sz="1800" b="1" baseline="30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торфа (5,7 млн. т)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(для местного использования, промышленного производства)</a:t>
                      </a:r>
                    </a:p>
                  </a:txBody>
                  <a:tcPr marL="78191" marR="78191" marT="41459" marB="41459" anchor="ctr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2400" b="0" strike="noStrike" spc="-1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+mn-lt"/>
                      </a:endParaRPr>
                    </a:p>
                  </a:txBody>
                  <a:tcPr marT="45730" marB="45730" anchor="ctr">
                    <a:lnL w="1224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noFill/>
                    </a:lnR>
                    <a:lnT w="1224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0CF"/>
                    </a:solidFill>
                  </a:tcPr>
                </a:tc>
              </a:tr>
              <a:tr h="847819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источника минеральной воды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(для добычи</a:t>
                      </a:r>
                      <a:r>
                        <a:rPr lang="ru-RU" sz="18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столовой минеральной воды)</a:t>
                      </a:r>
                      <a:endParaRPr lang="ru-RU" sz="1800" b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191" marR="78191" marT="41459" marB="41459" anchor="ctr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4930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628650" y="1751013"/>
            <a:ext cx="7886700" cy="1325562"/>
          </a:xfrm>
          <a:prstGeom prst="rect">
            <a:avLst/>
          </a:prstGeom>
        </p:spPr>
        <p:txBody>
          <a:bodyPr/>
          <a:lstStyle/>
          <a:p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Приоритетные задачи</a:t>
            </a:r>
            <a:endParaRPr lang="ru-RU" sz="2400" b="1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000" dirty="0" smtClean="0">
                <a:solidFill>
                  <a:srgbClr val="F34840"/>
                </a:solidFill>
              </a:rPr>
              <a:t>5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3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550787"/>
              </p:ext>
            </p:extLst>
          </p:nvPr>
        </p:nvGraphicFramePr>
        <p:xfrm>
          <a:off x="141629" y="2538966"/>
          <a:ext cx="8874367" cy="33434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74367"/>
              </a:tblGrid>
              <a:tr h="561301">
                <a:tc>
                  <a:txBody>
                    <a:bodyPr/>
                    <a:lstStyle/>
                    <a:p>
                      <a:pPr marL="457200" marR="0" indent="-457200" algn="l" defTabSz="104311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Продвижение  приоритетных площадок</a:t>
                      </a:r>
                    </a:p>
                  </a:txBody>
                  <a:tcPr anchor="ctr">
                    <a:solidFill>
                      <a:srgbClr val="FEE9E8"/>
                    </a:solidFill>
                  </a:tcPr>
                </a:tc>
              </a:tr>
              <a:tr h="554509">
                <a:tc>
                  <a:txBody>
                    <a:bodyPr/>
                    <a:lstStyle/>
                    <a:p>
                      <a:pPr marL="457200" marR="0" indent="-457200" algn="l" defTabSz="104311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Разработка инвестиционного предложения в сфере туризма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1106991">
                <a:tc>
                  <a:txBody>
                    <a:bodyPr/>
                    <a:lstStyle/>
                    <a:p>
                      <a:pPr marL="457200" marR="0" indent="-457200" algn="l" defTabSz="1043119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Проведение аудита муниципального имущества для предоставления бизнесу. Вовлечение малого бизнеса в программы, предложенные нацпроектом МСП </a:t>
                      </a:r>
                    </a:p>
                  </a:txBody>
                  <a:tcPr anchor="ctr">
                    <a:solidFill>
                      <a:srgbClr val="FEE9E8"/>
                    </a:solidFill>
                  </a:tcPr>
                </a:tc>
              </a:tr>
              <a:tr h="1120681">
                <a:tc>
                  <a:txBody>
                    <a:bodyPr/>
                    <a:lstStyle/>
                    <a:p>
                      <a:pPr marL="457200" marR="0" indent="-457200" algn="l" defTabSz="1043119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Использование инструментов федеральных институтов развития, в том числе ФРП, РЭЦ. Финансирование проектов фондом развития креативной экономики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5874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628650" y="1751013"/>
            <a:ext cx="7886700" cy="1325562"/>
          </a:xfrm>
          <a:prstGeom prst="rect">
            <a:avLst/>
          </a:prstGeom>
        </p:spPr>
        <p:txBody>
          <a:bodyPr/>
          <a:lstStyle/>
          <a:p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Туризм</a:t>
            </a:r>
            <a:endParaRPr lang="ru-RU" sz="2400" b="1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000" dirty="0" smtClean="0">
                <a:solidFill>
                  <a:srgbClr val="F34840"/>
                </a:solidFill>
              </a:rPr>
              <a:t>6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3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2281591"/>
              </p:ext>
            </p:extLst>
          </p:nvPr>
        </p:nvGraphicFramePr>
        <p:xfrm>
          <a:off x="158641" y="1450252"/>
          <a:ext cx="8985359" cy="5212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107042"/>
                <a:gridCol w="3878317"/>
              </a:tblGrid>
              <a:tr h="51086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Задачи: </a:t>
                      </a:r>
                    </a:p>
                    <a:p>
                      <a:pPr marL="0" marR="0" indent="-342900" algn="l" defTabSz="1043119" rtl="0" eaLnBrk="1" fontAlgn="auto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b="0" kern="1200" spc="0" baseline="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Рост туристического потока за 2019 год на 10 %,</a:t>
                      </a:r>
                    </a:p>
                    <a:p>
                      <a:pPr marL="0" marR="0" indent="0" algn="l" defTabSz="1043119" rtl="0" eaLnBrk="1" fontAlgn="auto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spc="0" baseline="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том числе за счет:</a:t>
                      </a:r>
                    </a:p>
                    <a:p>
                      <a:pPr marL="0" marR="0" indent="180000" algn="l" defTabSz="1043119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0" kern="1200" spc="0" baseline="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строительства мест коллективного</a:t>
                      </a:r>
                      <a:r>
                        <a:rPr lang="en-US" sz="1700" b="0" kern="1200" spc="0" baseline="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700" b="0" kern="1200" spc="0" baseline="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размещения туристов (базы отдыха в </a:t>
                      </a:r>
                      <a:r>
                        <a:rPr lang="ru-RU" sz="1700" b="0" kern="1200" spc="0" baseline="0" dirty="0" err="1" smtClean="0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д.Коростынь</a:t>
                      </a:r>
                      <a:r>
                        <a:rPr lang="ru-RU" sz="1700" b="0" kern="1200" spc="0" baseline="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Шимского района);</a:t>
                      </a:r>
                    </a:p>
                    <a:p>
                      <a:pPr marL="0" marR="0" indent="180000" algn="l" defTabSz="1043119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0" kern="1200" spc="0" baseline="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проведения событийных мероприятий;</a:t>
                      </a:r>
                    </a:p>
                    <a:p>
                      <a:pPr marL="0" marR="0" indent="180000" algn="l" defTabSz="1043119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0" kern="1200" spc="0" baseline="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размещения информации о районе на региональном туристском портале </a:t>
                      </a:r>
                      <a:r>
                        <a:rPr lang="en-US" sz="1700" b="0" kern="1200" spc="0" baseline="0" dirty="0" err="1" smtClean="0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Novgorod.Travel</a:t>
                      </a:r>
                      <a:endParaRPr lang="ru-RU" sz="1700" b="0" kern="1200" spc="0" baseline="0" dirty="0" smtClean="0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indent="-342900" algn="l" defTabSz="1043119" rtl="0" eaLnBrk="1" fontAlgn="auto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b="0" kern="1200" spc="0" baseline="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Включение Путевого дворца в д. Коростынь в региональные туристские маршруты Новгородской области (совместно с АНО «Туристический офис «Русь Новгородская»</a:t>
                      </a:r>
                      <a:endParaRPr lang="ru-RU" sz="2000" b="0" kern="1200" spc="0" baseline="0" dirty="0" smtClean="0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8" name="Picture 2" descr="C:\Users\Novozhilova\Documents\мЕНЮША\Менюша фото новые\Фото А.Кочевника_66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1" y="3667413"/>
            <a:ext cx="2276290" cy="16034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C:\Users\Novozhilova\Documents\мЕНЮША\Менюша фото новые\Фото А.Кочевника_648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3976" y="3717032"/>
            <a:ext cx="2480408" cy="15538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Novozhilova\Documents\туризм 2017-2018\фото _ Русь Новгородская\Коростынь фото\Путевой дворец д. Коростынь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450" y="2140537"/>
            <a:ext cx="3487888" cy="16027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5" descr="C:\Users\Novozhilova\Documents\туризм 2017-2018\тур. ресурсы  в Инет\фото _ портал\Музей в д. Веряжа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1" y="5371176"/>
            <a:ext cx="2276290" cy="144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C:\Users\Novozhilova\Documents\туризм 2017-2018\тур. ресурсы  в Инет\фото _ портал\Дом ремесел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3976" y="5318371"/>
            <a:ext cx="2480408" cy="14928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5694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000" dirty="0" smtClean="0">
                <a:solidFill>
                  <a:srgbClr val="F34840"/>
                </a:solidFill>
              </a:rPr>
              <a:t>7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3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6">
            <a:extLst>
              <a:ext uri="{FF2B5EF4-FFF2-40B4-BE49-F238E27FC236}">
                <a16:creationId xmlns:a16="http://schemas.microsoft.com/office/drawing/2014/main" xmlns="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628650" y="1751013"/>
            <a:ext cx="7886700" cy="13255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</a:t>
            </a:r>
            <a:endParaRPr lang="ru-RU" sz="2400" b="1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701154"/>
              </p:ext>
            </p:extLst>
          </p:nvPr>
        </p:nvGraphicFramePr>
        <p:xfrm>
          <a:off x="189186" y="2227049"/>
          <a:ext cx="8828690" cy="4359099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8828690">
                  <a:extLst>
                    <a:ext uri="{9D8B030D-6E8A-4147-A177-3AD203B41FA5}">
                      <a16:colId xmlns:a16="http://schemas.microsoft.com/office/drawing/2014/main" xmlns="" val="887192933"/>
                    </a:ext>
                  </a:extLst>
                </a:gridCol>
              </a:tblGrid>
              <a:tr h="535682"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Положительные результаты </a:t>
                      </a:r>
                    </a:p>
                    <a:p>
                      <a:pPr algn="l"/>
                      <a:endParaRPr lang="ru-RU" sz="16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anchor="b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10414502"/>
                  </a:ext>
                </a:extLst>
              </a:tr>
              <a:tr h="754448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 рост в 2018 году</a:t>
                      </a: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налоговых и неналоговых доходов на 5,2% в сопоставимых условиях  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  уровню 2017 года </a:t>
                      </a:r>
                      <a:endParaRPr lang="ru-RU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T="45730" marB="45730"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6643626"/>
                  </a:ext>
                </a:extLst>
              </a:tr>
              <a:tr h="462751"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отсутствие просроченной кредиторской задолженности</a:t>
                      </a:r>
                    </a:p>
                  </a:txBody>
                  <a:tcPr marT="45730" marB="4573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18632539"/>
                  </a:ext>
                </a:extLst>
              </a:tr>
              <a:tr h="68455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снижение недоимки по налоговым платежам  в консолидированный бюджета района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 11% к 2017 году</a:t>
                      </a:r>
                    </a:p>
                  </a:txBody>
                  <a:tcPr marT="45730" marB="4573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629940"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Меры, направленные на укрепление  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финансового положения района </a:t>
                      </a:r>
                      <a:endParaRPr lang="ru-RU" sz="1600" b="1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7746654"/>
                  </a:ext>
                </a:extLst>
              </a:tr>
              <a:tr h="1248263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Передача на решение вопросом местного значения дополнительных доходов                    от УСН– 39 млн.рублей  (в течение 2018-2023 годов),</a:t>
                      </a:r>
                      <a:br>
                        <a:rPr lang="ru-RU" sz="16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том числе в 2019 году – 4,8 млн.рублей</a:t>
                      </a:r>
                    </a:p>
                  </a:txBody>
                  <a:tcPr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639457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9841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76"/>
          <a:stretch/>
        </p:blipFill>
        <p:spPr>
          <a:xfrm>
            <a:off x="0" y="1638300"/>
            <a:ext cx="9144000" cy="5354320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355272" y="1925132"/>
            <a:ext cx="2619828" cy="2222500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Спасибо</a:t>
            </a:r>
          </a:p>
          <a:p>
            <a:r>
              <a:rPr lang="ru-RU" sz="24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з</a:t>
            </a:r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9468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авительство НО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4201</TotalTime>
  <Words>390</Words>
  <Application>Microsoft Office PowerPoint</Application>
  <PresentationFormat>Экран (4:3)</PresentationFormat>
  <Paragraphs>70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Правительство НО</vt:lpstr>
      <vt:lpstr>Специальное оформление</vt:lpstr>
      <vt:lpstr>Презентация PowerPoint</vt:lpstr>
      <vt:lpstr>Основные проблемы</vt:lpstr>
      <vt:lpstr>Презентация PowerPoint</vt:lpstr>
      <vt:lpstr>Презентация PowerPoint</vt:lpstr>
      <vt:lpstr>Приоритетные задачи</vt:lpstr>
      <vt:lpstr>Туризм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Vanechek</dc:creator>
  <cp:lastModifiedBy>Шаляпина Елена Владимировна</cp:lastModifiedBy>
  <cp:revision>134</cp:revision>
  <cp:lastPrinted>2019-02-20T13:15:16Z</cp:lastPrinted>
  <dcterms:created xsi:type="dcterms:W3CDTF">2018-12-10T13:13:56Z</dcterms:created>
  <dcterms:modified xsi:type="dcterms:W3CDTF">2019-02-20T15:14:22Z</dcterms:modified>
</cp:coreProperties>
</file>