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7" r:id="rId2"/>
  </p:sldMasterIdLst>
  <p:notesMasterIdLst>
    <p:notesMasterId r:id="rId12"/>
  </p:notesMasterIdLst>
  <p:handoutMasterIdLst>
    <p:handoutMasterId r:id="rId13"/>
  </p:handoutMasterIdLst>
  <p:sldIdLst>
    <p:sldId id="259" r:id="rId3"/>
    <p:sldId id="267" r:id="rId4"/>
    <p:sldId id="268" r:id="rId5"/>
    <p:sldId id="269" r:id="rId6"/>
    <p:sldId id="270" r:id="rId7"/>
    <p:sldId id="272" r:id="rId8"/>
    <p:sldId id="27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9E8"/>
    <a:srgbClr val="F9A5A1"/>
    <a:srgbClr val="AFABAB"/>
    <a:srgbClr val="F34840"/>
    <a:srgbClr val="EE6017"/>
    <a:srgbClr val="F04942"/>
    <a:srgbClr val="E45B17"/>
    <a:srgbClr val="004B57"/>
    <a:srgbClr val="6DCFF6"/>
    <a:srgbClr val="1989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18" d="100"/>
          <a:sy n="118" d="100"/>
        </p:scale>
        <p:origin x="-144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275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7044384469609146E-2"/>
          <c:y val="0.13641905075277444"/>
          <c:w val="0.89553682389301514"/>
          <c:h val="0.46097391732283466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0800" dist="50800" dir="5400000" algn="ctr" rotWithShape="0">
                <a:schemeClr val="tx1">
                  <a:alpha val="38000"/>
                </a:schemeClr>
              </a:outerShdw>
            </a:effectLst>
            <a:scene3d>
              <a:camera prst="orthographicFront"/>
              <a:lightRig rig="threePt" dir="t"/>
            </a:scene3d>
            <a:sp3d/>
          </c:spPr>
          <c:invertIfNegative val="0"/>
          <c:dPt>
            <c:idx val="1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>
                <a:outerShdw blurRad="50800" dist="50800" dir="5400000" algn="ctr" rotWithShape="0">
                  <a:schemeClr val="tx1">
                    <a:alpha val="38000"/>
                  </a:schemeClr>
                </a:outerShdw>
              </a:effectLst>
              <a:scene3d>
                <a:camera prst="orthographicFront"/>
                <a:lightRig rig="threePt" dir="t"/>
              </a:scene3d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1E05-4D4D-ABD5-C9E7465E1AF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Лист1!$A$2:$A$13</c:f>
              <c:strCache>
                <c:ptCount val="12"/>
                <c:pt idx="0">
                  <c:v>Боровичский</c:v>
                </c:pt>
                <c:pt idx="1">
                  <c:v>Крестецкий</c:v>
                </c:pt>
                <c:pt idx="2">
                  <c:v>Любытинский</c:v>
                </c:pt>
                <c:pt idx="3">
                  <c:v>Маловишерский</c:v>
                </c:pt>
                <c:pt idx="4">
                  <c:v>Новгородский</c:v>
                </c:pt>
                <c:pt idx="5">
                  <c:v>Окуловский</c:v>
                </c:pt>
                <c:pt idx="6">
                  <c:v>Парфинский</c:v>
                </c:pt>
                <c:pt idx="7">
                  <c:v>Пестовский</c:v>
                </c:pt>
                <c:pt idx="8">
                  <c:v>Старорусский</c:v>
                </c:pt>
                <c:pt idx="9">
                  <c:v>Хвойнинский</c:v>
                </c:pt>
                <c:pt idx="10">
                  <c:v>Чудовский</c:v>
                </c:pt>
                <c:pt idx="11">
                  <c:v>ИТОГО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9</c:v>
                </c:pt>
                <c:pt idx="1">
                  <c:v>5</c:v>
                </c:pt>
                <c:pt idx="2">
                  <c:v>2</c:v>
                </c:pt>
                <c:pt idx="3">
                  <c:v>4</c:v>
                </c:pt>
                <c:pt idx="4">
                  <c:v>16</c:v>
                </c:pt>
                <c:pt idx="5">
                  <c:v>6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  <c:pt idx="9">
                  <c:v>2</c:v>
                </c:pt>
                <c:pt idx="10">
                  <c:v>2</c:v>
                </c:pt>
                <c:pt idx="11">
                  <c:v>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059-4F56-A393-3D82ECC2878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Лист1!$A$2:$A$13</c:f>
              <c:strCache>
                <c:ptCount val="12"/>
                <c:pt idx="0">
                  <c:v>Боровичский</c:v>
                </c:pt>
                <c:pt idx="1">
                  <c:v>Крестецкий</c:v>
                </c:pt>
                <c:pt idx="2">
                  <c:v>Любытинский</c:v>
                </c:pt>
                <c:pt idx="3">
                  <c:v>Маловишерский</c:v>
                </c:pt>
                <c:pt idx="4">
                  <c:v>Новгородский</c:v>
                </c:pt>
                <c:pt idx="5">
                  <c:v>Окуловский</c:v>
                </c:pt>
                <c:pt idx="6">
                  <c:v>Парфинский</c:v>
                </c:pt>
                <c:pt idx="7">
                  <c:v>Пестовский</c:v>
                </c:pt>
                <c:pt idx="8">
                  <c:v>Старорусский</c:v>
                </c:pt>
                <c:pt idx="9">
                  <c:v>Хвойнинский</c:v>
                </c:pt>
                <c:pt idx="10">
                  <c:v>Чудовский</c:v>
                </c:pt>
                <c:pt idx="11">
                  <c:v>ИТОГО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059-4F56-A393-3D82ECC2878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Лист1!$A$2:$A$13</c:f>
              <c:strCache>
                <c:ptCount val="12"/>
                <c:pt idx="0">
                  <c:v>Боровичский</c:v>
                </c:pt>
                <c:pt idx="1">
                  <c:v>Крестецкий</c:v>
                </c:pt>
                <c:pt idx="2">
                  <c:v>Любытинский</c:v>
                </c:pt>
                <c:pt idx="3">
                  <c:v>Маловишерский</c:v>
                </c:pt>
                <c:pt idx="4">
                  <c:v>Новгородский</c:v>
                </c:pt>
                <c:pt idx="5">
                  <c:v>Окуловский</c:v>
                </c:pt>
                <c:pt idx="6">
                  <c:v>Парфинский</c:v>
                </c:pt>
                <c:pt idx="7">
                  <c:v>Пестовский</c:v>
                </c:pt>
                <c:pt idx="8">
                  <c:v>Старорусский</c:v>
                </c:pt>
                <c:pt idx="9">
                  <c:v>Хвойнинский</c:v>
                </c:pt>
                <c:pt idx="10">
                  <c:v>Чудовский</c:v>
                </c:pt>
                <c:pt idx="11">
                  <c:v>ИТОГО</c:v>
                </c:pt>
              </c:strCache>
            </c:strRef>
          </c:cat>
          <c:val>
            <c:numRef>
              <c:f>Лист1!$D$2:$D$13</c:f>
              <c:numCache>
                <c:formatCode>General</c:formatCode>
                <c:ptCount val="12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059-4F56-A393-3D82ECC2878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3"/>
        <c:gapDepth val="159"/>
        <c:shape val="box"/>
        <c:axId val="101123584"/>
        <c:axId val="101125504"/>
        <c:axId val="0"/>
      </c:bar3DChart>
      <c:catAx>
        <c:axId val="101123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b="1" dirty="0"/>
                  <a:t>Наименование муниципального района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1125504"/>
        <c:crosses val="autoZero"/>
        <c:auto val="1"/>
        <c:lblAlgn val="ctr"/>
        <c:lblOffset val="100"/>
        <c:noMultiLvlLbl val="0"/>
      </c:catAx>
      <c:valAx>
        <c:axId val="101125504"/>
        <c:scaling>
          <c:orientation val="minMax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b="1" dirty="0"/>
                  <a:t>Количество точек контроля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crossAx val="101123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064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77276-D5A3-4C42-B53D-6D65E9619CDF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2CABB-FE75-4E95-B3AC-A6DC2C3AF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1316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841C1-8CFC-4A10-86DC-E5C8C15AD1D5}" type="datetimeFigureOut">
              <a:rPr lang="ru-RU" smtClean="0"/>
              <a:t>14.02.2019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85C2C-2C20-40C6-9386-811BECB7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0967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7002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533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054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297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352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604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873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06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260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57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561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34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352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34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29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 userDrawn="1"/>
        </p:nvCxnSpPr>
        <p:spPr>
          <a:xfrm>
            <a:off x="685800" y="1285540"/>
            <a:ext cx="8750122" cy="0"/>
          </a:xfrm>
          <a:prstGeom prst="line">
            <a:avLst/>
          </a:prstGeom>
          <a:ln w="28575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63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4B57"/>
          </a:solidFill>
          <a:latin typeface="Fedra Sans Pro Medium" panose="020B060404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99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5E7E67C-82C5-486E-85D4-807E5DD1FE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9705"/>
            <a:ext cx="9144000" cy="4572000"/>
          </a:xfrm>
          <a:prstGeom prst="rect">
            <a:avLst/>
          </a:prstGeom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1355271" y="1925132"/>
            <a:ext cx="6698159" cy="4306934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«О ситуации, связанной с приведением в ненормативное состояние автомобильных дорог общего пользования местного значения транспортными средствами, осуществляющими перевозки тяжеловесных и (или) крупногабаритных грузов, и о мерах по её исправлению, в том числе путём установления камер видеонаблюдения»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920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2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751013"/>
            <a:ext cx="7717925" cy="5307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Итоги мониторинга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43E0EA68-8244-414E-B45C-3AB9E6DA9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795940"/>
              </p:ext>
            </p:extLst>
          </p:nvPr>
        </p:nvGraphicFramePr>
        <p:xfrm>
          <a:off x="628650" y="2498437"/>
          <a:ext cx="7717924" cy="3383326"/>
        </p:xfrm>
        <a:graphic>
          <a:graphicData uri="http://schemas.openxmlformats.org/drawingml/2006/table">
            <a:tbl>
              <a:tblPr firstRow="1">
                <a:tableStyleId>{0E3FDE45-AF77-4B5C-9715-49D594BDF05E}</a:tableStyleId>
              </a:tblPr>
              <a:tblGrid>
                <a:gridCol w="1485376">
                  <a:extLst>
                    <a:ext uri="{9D8B030D-6E8A-4147-A177-3AD203B41FA5}">
                      <a16:colId xmlns:a16="http://schemas.microsoft.com/office/drawing/2014/main" xmlns="" val="887192933"/>
                    </a:ext>
                  </a:extLst>
                </a:gridCol>
                <a:gridCol w="6232548">
                  <a:extLst>
                    <a:ext uri="{9D8B030D-6E8A-4147-A177-3AD203B41FA5}">
                      <a16:colId xmlns:a16="http://schemas.microsoft.com/office/drawing/2014/main" xmlns="" val="1252228530"/>
                    </a:ext>
                  </a:extLst>
                </a:gridCol>
              </a:tblGrid>
              <a:tr h="807383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муниципального района</a:t>
                      </a:r>
                    </a:p>
                  </a:txBody>
                  <a:tcPr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Перечень</a:t>
                      </a:r>
                    </a:p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автомобильных дорог общего пользования, по которым осуществляются  перевозки тяжёлых или крупногабаритных грузов</a:t>
                      </a: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0414502"/>
                  </a:ext>
                </a:extLst>
              </a:tr>
              <a:tr h="6059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Боровичский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мостовой переход через реку Мста  (Западная промзона) г. Боровичи:,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ул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Кузнецова, ул. К. Либкнехта, ул. Совхозная, ул. Мира, ул.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Подбельского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ул. Гоголя, ул. Ленинградская, ул. Советская и центр г.. Боровичи, ул. Софьи Перовской.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18632539"/>
                  </a:ext>
                </a:extLst>
              </a:tr>
              <a:tr h="12249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Валдайский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а/д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регионального значения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Устюжна –Валдай (245-920 км),пересечение а\д Устюжна –Валдай  а\д Шуя-Ужин, пересечение а\д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регионального значения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Яжелбицы-Демянск-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Залечье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Ст. Русса-Сольцы и а\д Москва-С-Петербург-Пестово, пересечение а\д Долгие Бороды-Угловка и а\д Валдай-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Соколово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-Москва-С.-Петербург, пересечение а\д Валдай-Демянск и а\д Валдай –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Ивантеево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пересечение а\д Валдай –Демянск и а\д Бор-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Гагрино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Середея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746654"/>
                  </a:ext>
                </a:extLst>
              </a:tr>
              <a:tr h="709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Демянский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Видеонаблюдение необходимо на автодорогах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межмуниципального и регионального значения;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Красея – Лычково (0-30км),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Яжелбицы-Демянск-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. Русса- Сольцы (57+00км и 64+00км)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81356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6868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3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751013"/>
            <a:ext cx="7717925" cy="5307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Итоги мониторинга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43E0EA68-8244-414E-B45C-3AB9E6DA9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264762"/>
              </p:ext>
            </p:extLst>
          </p:nvPr>
        </p:nvGraphicFramePr>
        <p:xfrm>
          <a:off x="628650" y="2565549"/>
          <a:ext cx="7717924" cy="3097469"/>
        </p:xfrm>
        <a:graphic>
          <a:graphicData uri="http://schemas.openxmlformats.org/drawingml/2006/table">
            <a:tbl>
              <a:tblPr firstRow="1">
                <a:tableStyleId>{0E3FDE45-AF77-4B5C-9715-49D594BDF05E}</a:tableStyleId>
              </a:tblPr>
              <a:tblGrid>
                <a:gridCol w="1485376">
                  <a:extLst>
                    <a:ext uri="{9D8B030D-6E8A-4147-A177-3AD203B41FA5}">
                      <a16:colId xmlns:a16="http://schemas.microsoft.com/office/drawing/2014/main" xmlns="" val="887192933"/>
                    </a:ext>
                  </a:extLst>
                </a:gridCol>
                <a:gridCol w="6232548">
                  <a:extLst>
                    <a:ext uri="{9D8B030D-6E8A-4147-A177-3AD203B41FA5}">
                      <a16:colId xmlns:a16="http://schemas.microsoft.com/office/drawing/2014/main" xmlns="" val="1252228530"/>
                    </a:ext>
                  </a:extLst>
                </a:gridCol>
              </a:tblGrid>
              <a:tr h="594840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муниципального района</a:t>
                      </a:r>
                    </a:p>
                  </a:txBody>
                  <a:tcPr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Перечень</a:t>
                      </a:r>
                    </a:p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автомобильных дорог общего пользования, по которым осуществляются  перевозки тяжёлых или крупногабаритных грузов</a:t>
                      </a: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0414502"/>
                  </a:ext>
                </a:extLst>
              </a:tr>
              <a:tr h="975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Крестецкий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автодороги: Крестцы - Мокрый Остров, Крестцы- Старое Рахино, Крестцы-Усть-Волма, Вины-Ересино, Новое Рахино-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Еваничи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746654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Любытинский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автодорога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Любытино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-Неболчи-Бокситогорск-Звонец-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Теребутенец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9383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Маловишерский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автодороги в г. Малая Вишера: ул. Набережная, ул. Полевая, ул. Красноармейская, ул. Пушкинская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53744102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Парфинский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автодорога: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Подлитовье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Парфино-Ст. Русса и перекрёсток с ул. К. Маркса в п. Парфино, на перекрёстке ул. К. Маркса и ул. Рабочая, на перекрёстке ул. Мира и ул. Ленина в п. Парфино.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59899895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Пестовский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автодороги в г. Пестово:1.ул. Новосёлов-ул. Мостовая,-ул.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Устюженское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шоссе-ул. Набережная-ул. Заводская – ул. Первомайская- ул. Титова- ул. Ленина, ул. Щербакова- ул. Новгородская;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2.ул. Новгородская- ул. Щербакова – ул. Комсомольская – пер. Энергетиков – ул. Славная- ул. Фабричная- ул. Профсоюзов –ул.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Устюженское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шоссе – ул. Мостовая- ул. Новосёлов.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669564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0718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4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751013"/>
            <a:ext cx="7717925" cy="5307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Итоги мониторинга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43E0EA68-8244-414E-B45C-3AB9E6DA9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350584"/>
              </p:ext>
            </p:extLst>
          </p:nvPr>
        </p:nvGraphicFramePr>
        <p:xfrm>
          <a:off x="628650" y="2573938"/>
          <a:ext cx="7718400" cy="3571177"/>
        </p:xfrm>
        <a:graphic>
          <a:graphicData uri="http://schemas.openxmlformats.org/drawingml/2006/table">
            <a:tbl>
              <a:tblPr firstRow="1">
                <a:tableStyleId>{0E3FDE45-AF77-4B5C-9715-49D594BDF05E}</a:tableStyleId>
              </a:tblPr>
              <a:tblGrid>
                <a:gridCol w="1486800">
                  <a:extLst>
                    <a:ext uri="{9D8B030D-6E8A-4147-A177-3AD203B41FA5}">
                      <a16:colId xmlns:a16="http://schemas.microsoft.com/office/drawing/2014/main" xmlns="" val="887192933"/>
                    </a:ext>
                  </a:extLst>
                </a:gridCol>
                <a:gridCol w="6231600">
                  <a:extLst>
                    <a:ext uri="{9D8B030D-6E8A-4147-A177-3AD203B41FA5}">
                      <a16:colId xmlns:a16="http://schemas.microsoft.com/office/drawing/2014/main" xmlns="" val="1252228530"/>
                    </a:ext>
                  </a:extLst>
                </a:gridCol>
              </a:tblGrid>
              <a:tr h="594840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муниципального района</a:t>
                      </a:r>
                    </a:p>
                  </a:txBody>
                  <a:tcPr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Перечень</a:t>
                      </a:r>
                    </a:p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автомобильных дорог общего пользования, по которым осуществляются  перевозки тяжёлых или крупногабаритных грузов</a:t>
                      </a: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0414502"/>
                  </a:ext>
                </a:extLst>
              </a:tr>
              <a:tr h="975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Новгородский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участки автодорог (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том числе, где необходима установка видеокамер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в разрезе поселений: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Борковское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д. Борки, ул. Парковая;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Ермолинское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а\д в д.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Видогощь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Лесновское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д. Лесная: ул. Новгородская, дорога Д-1,дорога проезд2а;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Савинское: а\д Новоселицы-Папоротно: на участке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Рышево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Любитово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 на участке д. Сосновка;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Ракомское: а\д В. Новгород-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Сергово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Борки- перекрёсток у д. Горные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Морины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д. Старое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Ракомо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у гражданского кладбища;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Тёсово-Нетыльское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а\д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Люболяды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-Подберезье, а\д Село Гора - Подберезье, а\д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Люболяды-Тёсово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Трубичинское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д. Подберезье: ул. Центральная «Драгунское шоссе»,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ул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Новгородская, а\д Мясной Бор-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Захарьино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а\д на кладбище д. Витка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7466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0213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5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751013"/>
            <a:ext cx="7717925" cy="5307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Итоги мониторинга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43E0EA68-8244-414E-B45C-3AB9E6DA9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675986"/>
              </p:ext>
            </p:extLst>
          </p:nvPr>
        </p:nvGraphicFramePr>
        <p:xfrm>
          <a:off x="628650" y="2573938"/>
          <a:ext cx="7718400" cy="2309305"/>
        </p:xfrm>
        <a:graphic>
          <a:graphicData uri="http://schemas.openxmlformats.org/drawingml/2006/table">
            <a:tbl>
              <a:tblPr firstRow="1">
                <a:tableStyleId>{0E3FDE45-AF77-4B5C-9715-49D594BDF05E}</a:tableStyleId>
              </a:tblPr>
              <a:tblGrid>
                <a:gridCol w="1486800">
                  <a:extLst>
                    <a:ext uri="{9D8B030D-6E8A-4147-A177-3AD203B41FA5}">
                      <a16:colId xmlns:a16="http://schemas.microsoft.com/office/drawing/2014/main" xmlns="" val="887192933"/>
                    </a:ext>
                  </a:extLst>
                </a:gridCol>
                <a:gridCol w="6231600">
                  <a:extLst>
                    <a:ext uri="{9D8B030D-6E8A-4147-A177-3AD203B41FA5}">
                      <a16:colId xmlns:a16="http://schemas.microsoft.com/office/drawing/2014/main" xmlns="" val="1252228530"/>
                    </a:ext>
                  </a:extLst>
                </a:gridCol>
              </a:tblGrid>
              <a:tr h="594840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муниципального района</a:t>
                      </a:r>
                    </a:p>
                  </a:txBody>
                  <a:tcPr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Перечень</a:t>
                      </a:r>
                    </a:p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автомобильных дорог общего пользования, по которым осуществляются  перевозки тяжёлых или крупногабаритных грузов</a:t>
                      </a: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0414502"/>
                  </a:ext>
                </a:extLst>
              </a:tr>
              <a:tr h="975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Окуловский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Котовское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с\пос.: а\д Претенка1-Котово-Кренично-Горбачёво до д. Перетёнка2;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Угловское гор.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.:а\д Долгие Бороды-Угловка съезд на д. Березовка, а\д Угловка-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Селищи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(ул. М.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Маклая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съезд на ул. Железнодорожная, ул. Заводская поворот на Долгие Бороды ул. Центральная;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Боровёнковское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с\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а\д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регионального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значения Окуловка-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Любытино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Висленев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Остров-Торбино,Боровёнка-Заручевье-Сутоги,Боровёнка-Ольгино-Торбино,Боровёнка-Выдрино;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Березовицкое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с\пос.: а\д Крестцы-Окуловка-Боровичи-Завод-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Лядчино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д. Завод.;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Кулотинское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гор.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.:а\д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регионального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значения Окуловка-Кулотино-Топорок, п. Котово.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77466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7495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6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751013"/>
            <a:ext cx="7717925" cy="5307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Итоги мониторинга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43E0EA68-8244-414E-B45C-3AB9E6DA9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142501"/>
              </p:ext>
            </p:extLst>
          </p:nvPr>
        </p:nvGraphicFramePr>
        <p:xfrm>
          <a:off x="628650" y="2573938"/>
          <a:ext cx="7718400" cy="3110740"/>
        </p:xfrm>
        <a:graphic>
          <a:graphicData uri="http://schemas.openxmlformats.org/drawingml/2006/table">
            <a:tbl>
              <a:tblPr firstRow="1">
                <a:tableStyleId>{0E3FDE45-AF77-4B5C-9715-49D594BDF05E}</a:tableStyleId>
              </a:tblPr>
              <a:tblGrid>
                <a:gridCol w="1486800">
                  <a:extLst>
                    <a:ext uri="{9D8B030D-6E8A-4147-A177-3AD203B41FA5}">
                      <a16:colId xmlns:a16="http://schemas.microsoft.com/office/drawing/2014/main" xmlns="" val="887192933"/>
                    </a:ext>
                  </a:extLst>
                </a:gridCol>
                <a:gridCol w="6231600">
                  <a:extLst>
                    <a:ext uri="{9D8B030D-6E8A-4147-A177-3AD203B41FA5}">
                      <a16:colId xmlns:a16="http://schemas.microsoft.com/office/drawing/2014/main" xmlns="" val="1252228530"/>
                    </a:ext>
                  </a:extLst>
                </a:gridCol>
              </a:tblGrid>
              <a:tr h="594840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муниципального района</a:t>
                      </a:r>
                    </a:p>
                  </a:txBody>
                  <a:tcPr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Перечень</a:t>
                      </a:r>
                    </a:p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автомобильных дорог общего пользования, по которым осуществляются  перевозки тяжёлых или крупногабаритных грузов</a:t>
                      </a: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0414502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Солецкий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автодорога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федерального значения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Р-56 Новгород – Сольцы-  Псков;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автодороги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регионального значения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Яжелбицы-Демянск-Залучье-Ст. Русса-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Сольцы,а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\д Сольцы-Горки-граница Новгородской области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91453347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Старорусский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автодороги 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регионального значения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Пинаевы Горки -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Дроздино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Будомицы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Залучевье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–Шубино,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Соколово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Ожедово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подъезд к д.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Кудрово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автодорога местного значения Борок-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Коньшино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21677254"/>
                  </a:ext>
                </a:extLst>
              </a:tr>
              <a:tr h="975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Хвойнинский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1.автодороги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регионального значения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а\д Волгино-Хвойная на участках Волгино-Миголощи и Миголощи - Хвойная; а\д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Любытино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-Хвойная на участках  от д.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Зубово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до п. Хвойная, а\д. Хвойная - Кабожа;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2.автодороги   местного значения: а\д в п. Хвойная:  ул.  Вокзальная,  ул. Спорта, ул. Победы,  ул. Печатников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746654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Холмский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автодорога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регионального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Демянск-Марёво-Холм - д. Филино-д. Высокое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93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0447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7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751013"/>
            <a:ext cx="7717925" cy="5307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Итоги мониторинга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43E0EA68-8244-414E-B45C-3AB9E6DA9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149980"/>
              </p:ext>
            </p:extLst>
          </p:nvPr>
        </p:nvGraphicFramePr>
        <p:xfrm>
          <a:off x="628650" y="2573938"/>
          <a:ext cx="7718400" cy="3119756"/>
        </p:xfrm>
        <a:graphic>
          <a:graphicData uri="http://schemas.openxmlformats.org/drawingml/2006/table">
            <a:tbl>
              <a:tblPr firstRow="1">
                <a:tableStyleId>{0E3FDE45-AF77-4B5C-9715-49D594BDF05E}</a:tableStyleId>
              </a:tblPr>
              <a:tblGrid>
                <a:gridCol w="1486800">
                  <a:extLst>
                    <a:ext uri="{9D8B030D-6E8A-4147-A177-3AD203B41FA5}">
                      <a16:colId xmlns:a16="http://schemas.microsoft.com/office/drawing/2014/main" xmlns="" val="887192933"/>
                    </a:ext>
                  </a:extLst>
                </a:gridCol>
                <a:gridCol w="6231600">
                  <a:extLst>
                    <a:ext uri="{9D8B030D-6E8A-4147-A177-3AD203B41FA5}">
                      <a16:colId xmlns:a16="http://schemas.microsoft.com/office/drawing/2014/main" xmlns="" val="1252228530"/>
                    </a:ext>
                  </a:extLst>
                </a:gridCol>
              </a:tblGrid>
              <a:tr h="594840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муниципального района</a:t>
                      </a:r>
                    </a:p>
                  </a:txBody>
                  <a:tcPr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Перечень</a:t>
                      </a:r>
                    </a:p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автомобильных дорог общего пользования, по которым осуществляются  перевозки тяжёлых или крупногабаритных грузов</a:t>
                      </a: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0414502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Чудовский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Автодорога Лодейное Поле-Тихвин-Будогощь – Чудово до границы с Ленинградской областью, автодорога Грузино- Дубцы-Селищи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18632539"/>
                  </a:ext>
                </a:extLst>
              </a:tr>
              <a:tr h="975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Шимский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1.автодороги местного значения: а\д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Шарок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-Менюша, а\д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Любыни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Волошино, а\д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Усполонь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Подгощи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2.автодороги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регионального и межмуниципального значения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а\д Медведь-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Батецкий,а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\д Медведь- Менюша, а/.д Шимск-Волот, а\д Горное Веретье-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Шарок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а\д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Солоницко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-Углы-Муравьи--Ручьи- Сосницы, а\д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Солоницко-Выбити,а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\д Ручьи-Сосницы, подъезд к с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Подгощи,а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\д.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Подгощи-Верешино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Шимск –Ст. Русса- Локня-Невель, а\д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Обольха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Подклинье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Любыни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а\д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Любыни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Оболицко1,а\д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Любыни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Иваньково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-Дуброво, а\д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Коломо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Жары,а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\д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Верещино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Речка –Прожектор, а\д Шимск- Ст. Русса –Локня –Невель –Острова-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Коломо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а\д Уторгош –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Пердольская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а\д. Уторгош –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Вшели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Видони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746654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53744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753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8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xmlns="" id="{AEBC3954-C7C6-42AE-ABAC-4329492C4C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2828096"/>
              </p:ext>
            </p:extLst>
          </p:nvPr>
        </p:nvGraphicFramePr>
        <p:xfrm>
          <a:off x="398432" y="2097248"/>
          <a:ext cx="8628121" cy="4894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751013"/>
            <a:ext cx="7760341" cy="8617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Сведения о необходимом количестве точек контроля движения большегрузных транспортных средств</a:t>
            </a:r>
          </a:p>
        </p:txBody>
      </p:sp>
    </p:spTree>
    <p:extLst>
      <p:ext uri="{BB962C8B-B14F-4D97-AF65-F5344CB8AC3E}">
        <p14:creationId xmlns:p14="http://schemas.microsoft.com/office/powerpoint/2010/main" val="2544923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76"/>
          <a:stretch/>
        </p:blipFill>
        <p:spPr>
          <a:xfrm>
            <a:off x="0" y="1638300"/>
            <a:ext cx="9144000" cy="535432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355272" y="1925132"/>
            <a:ext cx="2619828" cy="2222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Спасибо</a:t>
            </a:r>
          </a:p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94680751"/>
      </p:ext>
    </p:extLst>
  </p:cSld>
  <p:clrMapOvr>
    <a:masterClrMapping/>
  </p:clrMapOvr>
</p:sld>
</file>

<file path=ppt/theme/theme1.xml><?xml version="1.0" encoding="utf-8"?>
<a:theme xmlns:a="http://schemas.openxmlformats.org/drawingml/2006/main" name="Правительство НО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1877</TotalTime>
  <Words>970</Words>
  <Application>Microsoft Office PowerPoint</Application>
  <PresentationFormat>Экран (4:3)</PresentationFormat>
  <Paragraphs>95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Правительство НО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Vanechek</dc:creator>
  <cp:lastModifiedBy>Шаляпина Елена Владимировна</cp:lastModifiedBy>
  <cp:revision>96</cp:revision>
  <dcterms:created xsi:type="dcterms:W3CDTF">2018-12-10T13:13:56Z</dcterms:created>
  <dcterms:modified xsi:type="dcterms:W3CDTF">2019-02-14T11:30:11Z</dcterms:modified>
</cp:coreProperties>
</file>