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0"/>
  </p:notesMasterIdLst>
  <p:handoutMasterIdLst>
    <p:handoutMasterId r:id="rId11"/>
  </p:handoutMasterIdLst>
  <p:sldIdLst>
    <p:sldId id="259" r:id="rId3"/>
    <p:sldId id="273" r:id="rId4"/>
    <p:sldId id="274" r:id="rId5"/>
    <p:sldId id="275" r:id="rId6"/>
    <p:sldId id="276" r:id="rId7"/>
    <p:sldId id="277" r:id="rId8"/>
    <p:sldId id="264" r:id="rId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E8"/>
    <a:srgbClr val="F9A5A1"/>
    <a:srgbClr val="AFABAB"/>
    <a:srgbClr val="F34840"/>
    <a:srgbClr val="EE6017"/>
    <a:srgbClr val="F04942"/>
    <a:srgbClr val="E45B17"/>
    <a:srgbClr val="004B57"/>
    <a:srgbClr val="6DCFF6"/>
    <a:srgbClr val="198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83" d="100"/>
          <a:sy n="83" d="100"/>
        </p:scale>
        <p:origin x="-2400" y="-8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260956704638817"/>
          <c:y val="6.1117591703269581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3536134340298306"/>
          <c:y val="0.19758086917562723"/>
          <c:w val="0.56900072703114213"/>
          <c:h val="0.6569303315412187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Размер субсидии в 2019 году</c:v>
                </c:pt>
              </c:strCache>
            </c:strRef>
          </c:tx>
          <c:spPr>
            <a:solidFill>
              <a:srgbClr val="FEE9E8"/>
            </a:solidFill>
          </c:spPr>
          <c:dPt>
            <c:idx val="0"/>
            <c:bubble3D val="0"/>
            <c:explosion val="10"/>
            <c:spPr>
              <a:solidFill>
                <a:srgbClr val="FEE9E8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09-46CE-96CE-EEA425767866}"/>
              </c:ext>
            </c:extLst>
          </c:dPt>
          <c:dPt>
            <c:idx val="1"/>
            <c:bubble3D val="0"/>
            <c:spPr>
              <a:solidFill>
                <a:srgbClr val="FEE9E8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09-46CE-96CE-EEA425767866}"/>
              </c:ext>
            </c:extLst>
          </c:dPt>
          <c:dPt>
            <c:idx val="2"/>
            <c:bubble3D val="0"/>
            <c:spPr>
              <a:solidFill>
                <a:srgbClr val="FEE9E8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09-46CE-96CE-EEA425767866}"/>
              </c:ext>
            </c:extLst>
          </c:dPt>
          <c:dPt>
            <c:idx val="3"/>
            <c:bubble3D val="0"/>
            <c:spPr>
              <a:solidFill>
                <a:srgbClr val="FEE9E8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09-46CE-96CE-EEA425767866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330" b="1" i="0" u="none" strike="noStrike" kern="1200" spc="0" baseline="0">
                        <a:solidFill>
                          <a:srgbClr val="5B9BD5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="0" i="0" baseline="0" dirty="0" smtClean="0">
                        <a:effectLst/>
                      </a:rPr>
                      <a:t>100%</a:t>
                    </a:r>
                    <a:endParaRPr lang="ru-RU" dirty="0" smtClean="0">
                      <a:effectLst/>
                    </a:endParaRPr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330" b="1" i="0" u="none" strike="noStrike" kern="1200" spc="0" baseline="0">
                        <a:solidFill>
                          <a:srgbClr val="5B9BD5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/>
                      <a:t>
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409-46CE-96CE-EEA425767866}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BA6F1B7-BCAB-4847-BD8D-4939BBC5EBBC}" type="CATEGORYNAME">
                      <a:rPr lang="en-US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en-US" baseline="0" dirty="0"/>
                      <a:t>
</a:t>
                    </a:r>
                    <a:fld id="{17BF07B1-941F-4CCF-A952-B82F0D4AE071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[ПРОЦЕНТ]</a:t>
                    </a:fld>
                    <a:endParaRPr lang="en-US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409-46CE-96CE-EEA4257678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19.399999999999999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409-46CE-96CE-EEA425767866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fld id="{DB02BB31-C044-4F64-9AF0-D597CCCD8BC3}" type="datetimeFigureOut">
              <a:rPr lang="ru-RU">
                <a:solidFill>
                  <a:prstClr val="black"/>
                </a:solidFill>
              </a:rPr>
              <a:pPr defTabSz="457200">
                <a:defRPr/>
              </a:pPr>
              <a:t>20.03.2019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457200">
              <a:defRPr/>
            </a:pPr>
            <a:fld id="{4E3F4B8D-4F43-4CD6-A3A9-F1904EA41D5A}" type="slidenum">
              <a:rPr lang="ru-RU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2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9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91440" y="1466850"/>
            <a:ext cx="9052560" cy="577215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 marL="12594" algn="ctr"/>
            <a:r>
              <a:rPr lang="ru-RU" sz="28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О </a:t>
            </a:r>
            <a:r>
              <a:rPr lang="ru-RU" sz="28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РЕЗУЛЬТАТАХ РАБОТЫ НА </a:t>
            </a:r>
            <a:r>
              <a:rPr lang="ru-RU" sz="2800" b="1" spc="-80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ТЕРРИТОРИИ </a:t>
            </a:r>
            <a:endParaRPr lang="ru-RU" sz="2800" b="1" spc="-80" dirty="0" smtClean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marL="12594" algn="ctr"/>
            <a:r>
              <a:rPr lang="ru-RU" sz="2800" b="1" spc="-80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>  ПЕСТОВСКОГО МУНИЦИПАЛЬНОГО</a:t>
            </a:r>
            <a:r>
              <a:rPr lang="ru-RU" sz="2800" b="1" spc="-80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  <a:t/>
            </a:r>
            <a:br>
              <a:rPr lang="ru-RU" sz="2800" b="1" spc="-80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ea typeface="DejaVu Sans"/>
                <a:cs typeface="Times New Roman" pitchFamily="18" charset="0"/>
              </a:rPr>
            </a:br>
            <a:r>
              <a:rPr lang="ru-RU" sz="28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28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" y="2651760"/>
            <a:ext cx="9029699" cy="40607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0" y="6527884"/>
            <a:ext cx="91211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94" algn="ctr"/>
            <a:endParaRPr lang="ru-RU" b="1" spc="-1" dirty="0">
              <a:uFill>
                <a:solidFill>
                  <a:srgbClr val="FFFFFF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Заголовок 6"/>
          <p:cNvSpPr txBox="1">
            <a:spLocks/>
          </p:cNvSpPr>
          <p:nvPr/>
        </p:nvSpPr>
        <p:spPr bwMode="auto">
          <a:xfrm>
            <a:off x="603250" y="1544638"/>
            <a:ext cx="8334375" cy="8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11044" algn="ctr" defTabSz="801472">
              <a:defRPr/>
            </a:pPr>
            <a:r>
              <a:rPr lang="ru-RU" sz="24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</a:rPr>
              <a:t>Целевая модель «Получение разрешения на строительство и территориальное планирование»</a:t>
            </a:r>
            <a:endParaRPr lang="ru-RU" sz="24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AutoShape 41" descr="Картинки по запросу водоочистная станция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03250" y="222250"/>
            <a:ext cx="1295400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457200">
              <a:defRPr/>
            </a:pPr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2</a:t>
            </a:r>
          </a:p>
        </p:txBody>
      </p:sp>
      <p:graphicFrame>
        <p:nvGraphicFramePr>
          <p:cNvPr id="20" name="Таблица 19">
            <a:extLst>
              <a:ext uri="{FF2B5EF4-FFF2-40B4-BE49-F238E27FC236}">
                <a16:creationId xmlns="" xmlns:a16="http://schemas.microsoft.com/office/drawing/2014/main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476350"/>
              </p:ext>
            </p:extLst>
          </p:nvPr>
        </p:nvGraphicFramePr>
        <p:xfrm>
          <a:off x="474790" y="2708920"/>
          <a:ext cx="8443218" cy="3888432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4221609">
                  <a:extLst>
                    <a:ext uri="{9D8B030D-6E8A-4147-A177-3AD203B41FA5}">
                      <a16:colId xmlns="" xmlns:a16="http://schemas.microsoft.com/office/drawing/2014/main" val="887192933"/>
                    </a:ext>
                  </a:extLst>
                </a:gridCol>
                <a:gridCol w="4221609">
                  <a:extLst>
                    <a:ext uri="{9D8B030D-6E8A-4147-A177-3AD203B41FA5}">
                      <a16:colId xmlns="" xmlns:a16="http://schemas.microsoft.com/office/drawing/2014/main" val="758761597"/>
                    </a:ext>
                  </a:extLst>
                </a:gridCol>
              </a:tblGrid>
              <a:tr h="550639">
                <a:tc>
                  <a:txBody>
                    <a:bodyPr/>
                    <a:lstStyle/>
                    <a:p>
                      <a:pPr algn="l"/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Стратегия социально-экономического развития района и план ее реализации 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утверждены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6643626"/>
                  </a:ext>
                </a:extLst>
              </a:tr>
              <a:tr h="688299">
                <a:tc>
                  <a:txBody>
                    <a:bodyPr/>
                    <a:lstStyle/>
                    <a:p>
                      <a:pPr algn="l"/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Программы комплексного развития систем коммунальной,  транспортной и социальной инфраструктур поселений</a:t>
                      </a:r>
                      <a:endParaRPr lang="ru-RU" sz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размещены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ФГИС ТП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18632539"/>
                  </a:ext>
                </a:extLst>
              </a:tr>
              <a:tr h="757128">
                <a:tc>
                  <a:txBody>
                    <a:bodyPr/>
                    <a:lstStyle/>
                    <a:p>
                      <a:pPr algn="l"/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Местные нормативы градостроительного проектирования района и поселений</a:t>
                      </a:r>
                      <a:endParaRPr lang="ru-RU" sz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размещены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ФГИС ТП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7746654"/>
                  </a:ext>
                </a:extLst>
              </a:tr>
              <a:tr h="894788">
                <a:tc>
                  <a:txBody>
                    <a:bodyPr/>
                    <a:lstStyle/>
                    <a:p>
                      <a:pPr algn="l"/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Административные регламенты предоставления муниципальных услуг по выдаче градостроительных планов земельных участков и разрешений на строительство</a:t>
                      </a:r>
                      <a:endParaRPr lang="ru-RU" sz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приведены в соответствие с требованиями законодательства 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63945783"/>
                  </a:ext>
                </a:extLst>
              </a:tr>
              <a:tr h="550639">
                <a:tc>
                  <a:txBody>
                    <a:bodyPr/>
                    <a:lstStyle/>
                    <a:p>
                      <a:pPr algn="l"/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 предоставления муниципальных услуг </a:t>
                      </a:r>
                      <a:endParaRPr lang="ru-RU" sz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соответствуют показателям целевой модели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53887387"/>
                  </a:ext>
                </a:extLst>
              </a:tr>
              <a:tr h="44693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ЦЕЛЕВАЯ МОДЕЛЬ ВЫПОЛНЕНА ПЕСТОВСКИМ МУНИЦИПАЛЬНЫМ РАЙОНОМ НА 100 %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17833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8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Заголовок 6"/>
          <p:cNvSpPr txBox="1">
            <a:spLocks/>
          </p:cNvSpPr>
          <p:nvPr/>
        </p:nvSpPr>
        <p:spPr bwMode="auto">
          <a:xfrm>
            <a:off x="603250" y="1331970"/>
            <a:ext cx="8334375" cy="4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11044" defTabSz="801472">
              <a:defRPr/>
            </a:pPr>
            <a:r>
              <a:rPr lang="ru-RU" sz="24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</a:rPr>
              <a:t>Жилищно-коммунальное хозяйство и строительство</a:t>
            </a:r>
            <a:endParaRPr lang="ru-RU" sz="24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3476625" y="625475"/>
            <a:ext cx="4638675" cy="268288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z="1400" spc="4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sz="1400" spc="4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5" name="Рисунок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263525"/>
            <a:ext cx="711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AutoShape 41" descr="Картинки по запросу водоочистная станция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03250" y="222250"/>
            <a:ext cx="1295400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457200">
              <a:defRPr/>
            </a:pPr>
            <a:r>
              <a:rPr lang="ru-RU" altLang="ru-RU" sz="5000" dirty="0" smtClean="0">
                <a:solidFill>
                  <a:srgbClr val="E7E6E6">
                    <a:lumMod val="75000"/>
                  </a:srgb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3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501964"/>
              </p:ext>
            </p:extLst>
          </p:nvPr>
        </p:nvGraphicFramePr>
        <p:xfrm>
          <a:off x="603250" y="1851172"/>
          <a:ext cx="8334375" cy="4883084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3680718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2116832">
                  <a:extLst>
                    <a:ext uri="{9D8B030D-6E8A-4147-A177-3AD203B41FA5}">
                      <a16:colId xmlns:a16="http://schemas.microsoft.com/office/drawing/2014/main" xmlns="" val="1411957463"/>
                    </a:ext>
                  </a:extLst>
                </a:gridCol>
                <a:gridCol w="2536825">
                  <a:extLst>
                    <a:ext uri="{9D8B030D-6E8A-4147-A177-3AD203B41FA5}">
                      <a16:colId xmlns:a16="http://schemas.microsoft.com/office/drawing/2014/main" xmlns="" val="758761597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(план)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Способы достижения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275219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3 дворовых территорий и                      1 общественной территории в 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г.Пестово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                 1 общественной территории (возле ДК имени А.У.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Барановского в 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г.Пестово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Администрацией Пестовского муниципального района мероприятий по благоустройству территорий.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643626"/>
                  </a:ext>
                </a:extLst>
              </a:tr>
              <a:tr h="372387">
                <a:tc>
                  <a:txBody>
                    <a:bodyPr/>
                    <a:lstStyle/>
                    <a:p>
                      <a:pPr algn="l"/>
                      <a:r>
                        <a:rPr lang="ru-RU" sz="1200" b="0" i="0" spc="-2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Введено 5874,0 </a:t>
                      </a:r>
                      <a:r>
                        <a:rPr lang="ru-RU" sz="1200" b="0" spc="-2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кв.м. жилья (план – 4000,0 кв. м.).</a:t>
                      </a: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Ввод жилья площадью 4500,0 кв.м.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1200" b="0" kern="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  <a:tr h="467576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Низкое качество воды.</a:t>
                      </a:r>
                    </a:p>
                    <a:p>
                      <a:pPr algn="l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неудовлетворительных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проб воды – 67 % (среднее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значение по области – 37,44 %)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algn="l"/>
                      <a:r>
                        <a:rPr lang="ru-RU" sz="1200" b="0" spc="-4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Физический износ объектов водоснабжения –</a:t>
                      </a:r>
                      <a:r>
                        <a:rPr lang="ru-RU" sz="1200" b="0" spc="-4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95 %,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объектов водоотведения – 91 %.</a:t>
                      </a:r>
                      <a:endParaRPr lang="ru-RU" sz="12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Улучшение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качества централизованного водоснабжения и водоотведения, снижение износа объектов ВКХ.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500"/>
                        </a:lnSpc>
                        <a:buFontTx/>
                        <a:buNone/>
                      </a:pPr>
                      <a:r>
                        <a:rPr lang="ru-RU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органом местного самоуправления оборудования для очистки воды и его установка, разработка проекта обустройства зоны санитарной охраны источников питьевого водоснабжения в 2019 году.</a:t>
                      </a:r>
                    </a:p>
                  </a:txBody>
                  <a:tcPr marL="78191" marR="78191" marT="41459" marB="41459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</a:tbl>
          </a:graphicData>
        </a:graphic>
      </p:graphicFrame>
      <p:pic>
        <p:nvPicPr>
          <p:cNvPr id="12" name="Рисунок 11" descr="D:\Рабочий стол\ЗАКУПКИ\2018\Аукционы\ОБЩЕСТВЕННЫЕ ТЕРРИТОРИИ\МАФы\Заявка\Фото\vVa7OXzpLcQ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5" t="26958" r="11699" b="8652"/>
          <a:stretch/>
        </p:blipFill>
        <p:spPr bwMode="auto">
          <a:xfrm>
            <a:off x="2072453" y="2556358"/>
            <a:ext cx="2160241" cy="1643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D:\Рабочий стол\ЗАКУПКИ\2018\Аукционы\ОБЩЕСТВЕННЫЕ ТЕРРИТОРИИ\МАФы\Заявка\Фото\29GMng-2wBU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7" b="8774"/>
          <a:stretch/>
        </p:blipFill>
        <p:spPr bwMode="auto">
          <a:xfrm>
            <a:off x="630371" y="3140968"/>
            <a:ext cx="2160241" cy="16431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48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4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46031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Объекты культурного наследия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67181" y="2006599"/>
          <a:ext cx="8429685" cy="1920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2479"/>
                <a:gridCol w="5795645"/>
                <a:gridCol w="2071561"/>
              </a:tblGrid>
              <a:tr h="56315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600" dirty="0" smtClean="0"/>
                        <a:t>Объекты</a:t>
                      </a:r>
                      <a:r>
                        <a:rPr lang="ru-RU" altLang="ru-RU" sz="1600" baseline="0" dirty="0" smtClean="0"/>
                        <a:t> </a:t>
                      </a:r>
                      <a:r>
                        <a:rPr lang="ru-RU" altLang="ru-RU" sz="1600" dirty="0" smtClean="0"/>
                        <a:t>культурного наследия на территории </a:t>
                      </a:r>
                      <a:r>
                        <a:rPr lang="ru-RU" altLang="ru-RU" sz="1600" dirty="0" err="1" smtClean="0"/>
                        <a:t>Пестовского</a:t>
                      </a:r>
                      <a:r>
                        <a:rPr lang="ru-RU" altLang="ru-RU" sz="1600" dirty="0" smtClean="0"/>
                        <a:t> муниципального района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</a:t>
                      </a:r>
                      <a:endParaRPr lang="ru-RU" sz="1600" dirty="0"/>
                    </a:p>
                  </a:txBody>
                  <a:tcPr/>
                </a:tc>
              </a:tr>
              <a:tr h="3260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sz="1600" dirty="0" smtClean="0"/>
                        <a:t>памятники архитектуры и градостроительства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600" b="0" dirty="0" smtClean="0"/>
                        <a:t>64</a:t>
                      </a:r>
                      <a:endParaRPr lang="ru-RU" sz="1600" b="0" dirty="0"/>
                    </a:p>
                  </a:txBody>
                  <a:tcPr/>
                </a:tc>
              </a:tr>
              <a:tr h="3260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sz="1600" dirty="0" smtClean="0"/>
                        <a:t>памятники археологии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600" b="0" dirty="0" smtClean="0"/>
                        <a:t>84</a:t>
                      </a:r>
                      <a:endParaRPr lang="ru-RU" sz="1600" b="0" dirty="0"/>
                    </a:p>
                  </a:txBody>
                  <a:tcPr/>
                </a:tc>
              </a:tr>
              <a:tr h="3260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sz="1600" dirty="0" smtClean="0"/>
                        <a:t>памятники истории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600" b="0" dirty="0" smtClean="0"/>
                        <a:t>9</a:t>
                      </a:r>
                      <a:endParaRPr lang="ru-RU" sz="1600" b="0" dirty="0"/>
                    </a:p>
                  </a:txBody>
                  <a:tcPr/>
                </a:tc>
              </a:tr>
              <a:tr h="326035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/>
                        <a:t>Итого: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157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89466" y="4123266"/>
          <a:ext cx="8398933" cy="206802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33400"/>
                <a:gridCol w="5799666"/>
                <a:gridCol w="2065867"/>
              </a:tblGrid>
              <a:tr h="59266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600" dirty="0" smtClean="0"/>
                        <a:t>Категория историко-культурного значения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</a:t>
                      </a:r>
                    </a:p>
                  </a:txBody>
                  <a:tcPr/>
                </a:tc>
              </a:tr>
              <a:tr h="36883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sz="1600" dirty="0" smtClean="0"/>
                        <a:t>федеральная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/>
                </a:tc>
              </a:tr>
              <a:tr h="36883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sz="1600" dirty="0" smtClean="0"/>
                        <a:t>Региональная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58</a:t>
                      </a:r>
                      <a:endParaRPr lang="ru-RU" dirty="0"/>
                    </a:p>
                  </a:txBody>
                  <a:tcPr/>
                </a:tc>
              </a:tr>
              <a:tr h="36883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altLang="ru-RU" sz="1600" dirty="0" smtClean="0"/>
                        <a:t>выявленный ОКН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368839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/>
                        <a:t>Итого: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157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3005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46031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Дорожная деятельность</a:t>
            </a:r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xmlns="" id="{4F43CF46-1092-416D-A43C-A4CD65D4C5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6744519"/>
              </p:ext>
            </p:extLst>
          </p:nvPr>
        </p:nvGraphicFramePr>
        <p:xfrm>
          <a:off x="167425" y="3687717"/>
          <a:ext cx="4670177" cy="2882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tangle 1">
            <a:extLst>
              <a:ext uri="{FF2B5EF4-FFF2-40B4-BE49-F238E27FC236}">
                <a16:creationId xmlns:a16="http://schemas.microsoft.com/office/drawing/2014/main" xmlns="" id="{886D2BDE-E801-40B2-98FE-9A1B277C1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" y="1863651"/>
            <a:ext cx="35964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</a:t>
            </a:r>
            <a:r>
              <a:rPr kumimoji="0" lang="ru-RU" sz="30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100 % 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су</a:t>
            </a:r>
            <a:r>
              <a:rPr kumimoji="0" lang="ru-RU" sz="17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бсидии                                                                                                                                      </a:t>
            </a:r>
            <a:r>
              <a:rPr kumimoji="0" lang="ru-RU" sz="1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размере </a:t>
            </a:r>
            <a:r>
              <a:rPr kumimoji="0" lang="ru-RU" sz="3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19</a:t>
            </a:r>
            <a:r>
              <a:rPr kumimoji="0" lang="ru-RU" sz="3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,4</a:t>
            </a:r>
            <a:r>
              <a:rPr kumimoji="0" lang="ru-RU" sz="35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млн.р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sz="1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направленно на </a:t>
            </a: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муниципальных дорожных фондов</a:t>
            </a:r>
            <a:endParaRPr lang="ru-RU" sz="15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17AB058-DEF4-4D82-A736-88B690982D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35226"/>
            <a:ext cx="4209720" cy="280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62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>
                <a:solidFill>
                  <a:srgbClr val="F34840"/>
                </a:solidFill>
              </a:rPr>
              <a:t>6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577277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Дорожная деятельность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xmlns="" id="{DE360555-DC47-481A-BA91-CA6A2652C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107234"/>
              </p:ext>
            </p:extLst>
          </p:nvPr>
        </p:nvGraphicFramePr>
        <p:xfrm>
          <a:off x="628650" y="2033138"/>
          <a:ext cx="8122158" cy="2514445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3840480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4281678">
                  <a:extLst>
                    <a:ext uri="{9D8B030D-6E8A-4147-A177-3AD203B41FA5}">
                      <a16:colId xmlns:a16="http://schemas.microsoft.com/office/drawing/2014/main" xmlns="" val="3218862256"/>
                    </a:ext>
                  </a:extLst>
                </a:gridCol>
              </a:tblGrid>
              <a:tr h="281183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ПРОБЛЕМА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91" marR="78191" marT="39095" marB="39095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РЕШЕНИЕ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91" marR="78191" marT="39095" marB="39095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1178666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+mj-lt"/>
                        </a:rPr>
                        <a:t>Состояние асфальтобетонных покрытий в рамках содержания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ru-RU" sz="1400" dirty="0">
                          <a:latin typeface="+mj-lt"/>
                          <a:cs typeface="Arial" panose="020B0604020202020204" pitchFamily="34" charset="0"/>
                        </a:rPr>
                        <a:t>Ямочный ремонт автомобильных дорог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ru-RU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643626"/>
                  </a:ext>
                </a:extLst>
              </a:tr>
              <a:tr h="527298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latin typeface="+mj-lt"/>
                        </a:rPr>
                        <a:t>Состояние гравийных дорог</a:t>
                      </a:r>
                      <a:endParaRPr lang="ru-RU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+mj-lt"/>
                        </a:rPr>
                        <a:t>Восстановление профиля с добавлением </a:t>
                      </a:r>
                      <a:r>
                        <a:rPr lang="ru-RU" sz="1400">
                          <a:latin typeface="+mj-lt"/>
                        </a:rPr>
                        <a:t>нового </a:t>
                      </a:r>
                      <a:r>
                        <a:rPr lang="ru-RU" sz="1400" smtClean="0">
                          <a:latin typeface="+mj-lt"/>
                        </a:rPr>
                        <a:t>материала</a:t>
                      </a:r>
                      <a:endParaRPr lang="ru-RU" sz="1400" dirty="0">
                        <a:solidFill>
                          <a:schemeClr val="tx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18632539"/>
                  </a:ext>
                </a:extLst>
              </a:tr>
              <a:tr h="527298"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latin typeface="+mj-lt"/>
                          <a:cs typeface="Arial" panose="020B0604020202020204" pitchFamily="34" charset="0"/>
                        </a:rPr>
                        <a:t>Передача дорог в Федеральную собственность</a:t>
                      </a:r>
                    </a:p>
                  </a:txBody>
                  <a:tcPr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j-lt"/>
                          <a:cs typeface="Times New Roman" pitchFamily="18" charset="0"/>
                        </a:rPr>
                        <a:t>Передача дороги Устюжна-Валдай протяженностью 60,2 км в федеральную собственность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42717132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D23AF86-790E-4156-82D0-74B1DDF3B1FE}"/>
              </a:ext>
            </a:extLst>
          </p:cNvPr>
          <p:cNvSpPr/>
          <p:nvPr/>
        </p:nvSpPr>
        <p:spPr>
          <a:xfrm>
            <a:off x="287501" y="6137296"/>
            <a:ext cx="3054096" cy="283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ED2FC4A-902A-4BEA-B381-A515467F4A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328" y="4899883"/>
            <a:ext cx="1705891" cy="184579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C2EBB110-6E27-4CA9-B97A-8D854088C0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72" y="4890593"/>
            <a:ext cx="2930654" cy="184579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38A987ED-C3BE-45A2-A61B-7087C93CFF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823" y="4890593"/>
            <a:ext cx="3041877" cy="186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220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1825</TotalTime>
  <Words>371</Words>
  <Application>Microsoft Office PowerPoint</Application>
  <PresentationFormat>Экран (4:3)</PresentationFormat>
  <Paragraphs>92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Вера Константиновна Петрова</cp:lastModifiedBy>
  <cp:revision>105</cp:revision>
  <cp:lastPrinted>2019-03-14T12:59:45Z</cp:lastPrinted>
  <dcterms:created xsi:type="dcterms:W3CDTF">2018-12-10T13:13:56Z</dcterms:created>
  <dcterms:modified xsi:type="dcterms:W3CDTF">2019-03-20T15:05:50Z</dcterms:modified>
</cp:coreProperties>
</file>