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67" r:id="rId2"/>
    <p:sldMasterId id="2147483679" r:id="rId3"/>
  </p:sldMasterIdLst>
  <p:notesMasterIdLst>
    <p:notesMasterId r:id="rId8"/>
  </p:notesMasterIdLst>
  <p:handoutMasterIdLst>
    <p:handoutMasterId r:id="rId9"/>
  </p:handoutMasterIdLst>
  <p:sldIdLst>
    <p:sldId id="259" r:id="rId4"/>
    <p:sldId id="266" r:id="rId5"/>
    <p:sldId id="263" r:id="rId6"/>
    <p:sldId id="265" r:id="rId7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4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4840"/>
    <a:srgbClr val="F9A5A1"/>
    <a:srgbClr val="EE6017"/>
    <a:srgbClr val="E45B17"/>
    <a:srgbClr val="F04942"/>
    <a:srgbClr val="004B57"/>
    <a:srgbClr val="6DCFF6"/>
    <a:srgbClr val="1989C0"/>
    <a:srgbClr val="F16C51"/>
    <a:srgbClr val="5BAA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1038" y="54"/>
      </p:cViewPr>
      <p:guideLst>
        <p:guide orient="horz" pos="2160"/>
        <p:guide pos="2880"/>
        <p:guide pos="43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7" d="100"/>
          <a:sy n="57" d="100"/>
        </p:scale>
        <p:origin x="275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>
              <a:solidFill>
                <a:srgbClr val="F34840"/>
              </a:solidFill>
              <a:prstDash val="sysDash"/>
            </a:ln>
          </c:spPr>
          <c:marker>
            <c:symbol val="circle"/>
            <c:size val="32"/>
            <c:spPr>
              <a:solidFill>
                <a:srgbClr val="F34840"/>
              </a:solidFill>
              <a:ln>
                <a:solidFill>
                  <a:srgbClr val="F34840"/>
                </a:solidFill>
              </a:ln>
            </c:spPr>
          </c:marker>
          <c:dPt>
            <c:idx val="1"/>
            <c:marker>
              <c:spPr>
                <a:solidFill>
                  <a:schemeClr val="bg1"/>
                </a:solidFill>
                <a:ln>
                  <a:solidFill>
                    <a:srgbClr val="F34840"/>
                  </a:solidFill>
                </a:ln>
              </c:spPr>
            </c:marker>
            <c:bubble3D val="0"/>
            <c:spPr>
              <a:ln w="22225">
                <a:solidFill>
                  <a:srgbClr val="F34840"/>
                </a:solidFill>
                <a:prstDash val="dash"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671-4A84-930D-77869278A414}"/>
              </c:ext>
            </c:extLst>
          </c:dPt>
          <c:dPt>
            <c:idx val="2"/>
            <c:marker>
              <c:spPr>
                <a:solidFill>
                  <a:schemeClr val="bg1"/>
                </a:solidFill>
                <a:ln>
                  <a:solidFill>
                    <a:srgbClr val="F34840"/>
                  </a:solidFill>
                </a:ln>
              </c:spPr>
            </c:marker>
            <c:bubble3D val="0"/>
            <c:spPr>
              <a:ln>
                <a:solidFill>
                  <a:srgbClr val="F34840"/>
                </a:solidFill>
                <a:prstDash val="dash"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671-4A84-930D-77869278A414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0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rPr>
                      <a:t>150</a:t>
                    </a:r>
                    <a:endParaRPr lang="en-US" sz="1400" b="1" dirty="0">
                      <a:solidFill>
                        <a:schemeClr val="bg1"/>
                      </a:solidFill>
                    </a:endParaRP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0671-4A84-930D-77869278A41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defRPr sz="100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en-US" sz="10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rPr>
                      <a:t>350</a:t>
                    </a:r>
                    <a:endParaRPr lang="en-US" sz="1400" b="1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0671-4A84-930D-77869278A41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pPr>
                      <a:defRPr sz="1000" b="1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en-US" sz="10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rPr>
                      <a:t>550</a:t>
                    </a:r>
                    <a:endParaRPr lang="en-US" sz="1400" b="1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0671-4A84-930D-77869278A41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pPr>
                      <a:defRPr sz="1000" b="1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en-US" sz="1000"/>
                      <a:t>55</a:t>
                    </a:r>
                    <a:r>
                      <a:rPr lang="ru-RU" sz="1000"/>
                      <a:t>,0%</a:t>
                    </a:r>
                    <a:endParaRPr lang="en-US"/>
                  </a:p>
                </c:rich>
              </c:tx>
              <c:spPr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0671-4A84-930D-77869278A414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150</c:v>
                </c:pt>
                <c:pt idx="1">
                  <c:v>200</c:v>
                </c:pt>
                <c:pt idx="2">
                  <c:v>200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6-0671-4A84-930D-77869278A414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03838960"/>
        <c:axId val="203839352"/>
      </c:lineChart>
      <c:catAx>
        <c:axId val="203838960"/>
        <c:scaling>
          <c:orientation val="minMax"/>
        </c:scaling>
        <c:delete val="0"/>
        <c:axPos val="b"/>
        <c:numFmt formatCode="General" sourceLinked="1"/>
        <c:majorTickMark val="none"/>
        <c:minorTickMark val="in"/>
        <c:tickLblPos val="low"/>
        <c:txPr>
          <a:bodyPr/>
          <a:lstStyle/>
          <a:p>
            <a:pPr>
              <a:lnSpc>
                <a:spcPts val="1000"/>
              </a:lnSpc>
              <a:defRPr sz="1200"/>
            </a:pPr>
            <a:endParaRPr lang="ru-RU"/>
          </a:p>
        </c:txPr>
        <c:crossAx val="203839352"/>
        <c:crosses val="autoZero"/>
        <c:auto val="1"/>
        <c:lblAlgn val="ctr"/>
        <c:lblOffset val="100"/>
        <c:noMultiLvlLbl val="0"/>
      </c:catAx>
      <c:valAx>
        <c:axId val="203839352"/>
        <c:scaling>
          <c:orientation val="minMax"/>
          <c:min val="20"/>
        </c:scaling>
        <c:delete val="1"/>
        <c:axPos val="l"/>
        <c:numFmt formatCode="General" sourceLinked="1"/>
        <c:majorTickMark val="out"/>
        <c:minorTickMark val="none"/>
        <c:tickLblPos val="nextTo"/>
        <c:crossAx val="20383896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377276-D5A3-4C42-B53D-6D65E9619CDF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2CABB-FE75-4E95-B3AC-A6DC2C3AF1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13161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6841C1-8CFC-4A10-86DC-E5C8C15AD1D5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A85C2C-2C20-40C6-9386-811BECB792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0967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7002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533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0549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2978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3526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6049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8733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64722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83396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12523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0711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8065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5260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571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561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349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352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344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29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 userDrawn="1"/>
        </p:nvCxnSpPr>
        <p:spPr>
          <a:xfrm>
            <a:off x="685800" y="1285540"/>
            <a:ext cx="8750122" cy="0"/>
          </a:xfrm>
          <a:prstGeom prst="line">
            <a:avLst/>
          </a:prstGeom>
          <a:ln w="28575">
            <a:solidFill>
              <a:srgbClr val="F348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4631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004B57"/>
          </a:solidFill>
          <a:latin typeface="Fedra Sans Pro Medium" panose="020B06040400000200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991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 userDrawn="1"/>
        </p:nvCxnSpPr>
        <p:spPr>
          <a:xfrm>
            <a:off x="685800" y="1285540"/>
            <a:ext cx="8750122" cy="0"/>
          </a:xfrm>
          <a:prstGeom prst="line">
            <a:avLst/>
          </a:prstGeom>
          <a:ln w="28575">
            <a:solidFill>
              <a:srgbClr val="F348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2403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004B57"/>
          </a:solidFill>
          <a:latin typeface="Fedra Sans Pro Medium" panose="020B06040400000200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0.jpeg"/><Relationship Id="rId7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4572000"/>
          </a:xfrm>
          <a:prstGeom prst="rect">
            <a:avLst/>
          </a:prstGeom>
        </p:spPr>
      </p:pic>
      <p:sp>
        <p:nvSpPr>
          <p:cNvPr id="16" name="Заголовок 1"/>
          <p:cNvSpPr txBox="1">
            <a:spLocks/>
          </p:cNvSpPr>
          <p:nvPr/>
        </p:nvSpPr>
        <p:spPr>
          <a:xfrm>
            <a:off x="1355272" y="1721032"/>
            <a:ext cx="6760028" cy="2222500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О результатах работы на территории </a:t>
            </a:r>
            <a:r>
              <a:rPr lang="ru-RU" sz="2400" b="1" dirty="0" err="1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Пестовского</a:t>
            </a:r>
            <a:r>
              <a:rPr lang="ru-RU" sz="2400" b="1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 муниципального </a:t>
            </a:r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района </a:t>
            </a:r>
            <a:b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</a:br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по курируемым сферам</a:t>
            </a:r>
          </a:p>
          <a:p>
            <a:endParaRPr lang="ru-RU" sz="1400" b="1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  <a:sym typeface="Rasa Medium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4920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0" y="263525"/>
            <a:ext cx="7112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3476625" y="625475"/>
            <a:ext cx="4638675" cy="268288"/>
          </a:xfrm>
          <a:prstGeom prst="rect">
            <a:avLst/>
          </a:prstGeom>
          <a:noFill/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sz="1400" spc="40">
                <a:solidFill>
                  <a:srgbClr val="F34840"/>
                </a:solidFill>
                <a:latin typeface="Arial" pitchFamily="34" charset="0"/>
                <a:cs typeface="Arial" pitchFamily="34" charset="0"/>
                <a:sym typeface="Rasa Medium"/>
              </a:rPr>
              <a:t>ПРАВИТЕЛЬСТВО НОВГОРОДСКОЙ ОБЛАСТИ</a:t>
            </a:r>
            <a:endParaRPr sz="1400" spc="40">
              <a:solidFill>
                <a:srgbClr val="F3484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76" name="Заголовок 6"/>
          <p:cNvSpPr txBox="1">
            <a:spLocks/>
          </p:cNvSpPr>
          <p:nvPr/>
        </p:nvSpPr>
        <p:spPr bwMode="auto">
          <a:xfrm>
            <a:off x="442913" y="1311275"/>
            <a:ext cx="2562225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defTabSz="914400" eaLnBrk="1" hangingPunct="1">
              <a:lnSpc>
                <a:spcPct val="90000"/>
              </a:lnSpc>
            </a:pPr>
            <a:r>
              <a:rPr lang="ru-RU" sz="2400" b="1">
                <a:solidFill>
                  <a:srgbClr val="F34840"/>
                </a:solidFill>
              </a:rPr>
              <a:t>Культура</a:t>
            </a:r>
          </a:p>
          <a:p>
            <a:pPr defTabSz="914400" eaLnBrk="1" hangingPunct="1">
              <a:lnSpc>
                <a:spcPct val="90000"/>
              </a:lnSpc>
            </a:pPr>
            <a:endParaRPr lang="ru-RU" sz="2400" b="1">
              <a:solidFill>
                <a:srgbClr val="F3484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39750" y="1919288"/>
            <a:ext cx="2303463" cy="349250"/>
          </a:xfrm>
          <a:prstGeom prst="rect">
            <a:avLst/>
          </a:prstGeom>
          <a:solidFill>
            <a:srgbClr val="F9A5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290" tIns="40645" rIns="81290" bIns="4064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ФЕДЕРАЛЬНЫЙ ПРОЕКТ «ТЕРРИТОРИЯ ПОБЕДЫ»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3641725" y="1912938"/>
            <a:ext cx="2305050" cy="328612"/>
          </a:xfrm>
          <a:prstGeom prst="rect">
            <a:avLst/>
          </a:prstGeom>
          <a:solidFill>
            <a:srgbClr val="F9A5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290" tIns="40645" rIns="81290" bIns="4064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РЕГИОНАЛЬНЫЙ ПРОЕКТ «КУЛЬТУРНАЯ СРЕДА»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2338388" y="5211763"/>
            <a:ext cx="4833937" cy="446087"/>
          </a:xfrm>
          <a:prstGeom prst="rect">
            <a:avLst/>
          </a:prstGeom>
          <a:solidFill>
            <a:srgbClr val="F9A5A1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УЛУЧШЕНИЕ КАЧЕСТВА ПРЕДОСТАВЛЯЕМЫХ УСЛУГ</a:t>
            </a:r>
          </a:p>
          <a:p>
            <a:pPr algn="ctr" fontAlgn="auto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УВЕЛИЧЕНИЕ ПОСЕЩАЕМОСТИ (тыс. чел.)</a:t>
            </a:r>
          </a:p>
        </p:txBody>
      </p:sp>
      <p:sp>
        <p:nvSpPr>
          <p:cNvPr id="62" name="Овал 61"/>
          <p:cNvSpPr/>
          <p:nvPr/>
        </p:nvSpPr>
        <p:spPr>
          <a:xfrm>
            <a:off x="2651125" y="5986463"/>
            <a:ext cx="630238" cy="609600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00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Овал 62"/>
          <p:cNvSpPr/>
          <p:nvPr/>
        </p:nvSpPr>
        <p:spPr>
          <a:xfrm>
            <a:off x="4256088" y="5857875"/>
            <a:ext cx="630237" cy="611188"/>
          </a:xfrm>
          <a:prstGeom prst="ellipse">
            <a:avLst/>
          </a:prstGeom>
          <a:solidFill>
            <a:srgbClr val="F9A5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0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4" name="Прямая соединительная линия 63"/>
          <p:cNvCxnSpPr>
            <a:stCxn id="62" idx="6"/>
            <a:endCxn id="63" idx="2"/>
          </p:cNvCxnSpPr>
          <p:nvPr/>
        </p:nvCxnSpPr>
        <p:spPr>
          <a:xfrm flipV="1">
            <a:off x="3281363" y="6164263"/>
            <a:ext cx="974725" cy="12700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3" name="Прямоугольник 64"/>
          <p:cNvSpPr>
            <a:spLocks noChangeArrowheads="1"/>
          </p:cNvSpPr>
          <p:nvPr/>
        </p:nvSpPr>
        <p:spPr bwMode="auto">
          <a:xfrm>
            <a:off x="3057525" y="6483350"/>
            <a:ext cx="8382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1000" b="1"/>
              <a:t>201</a:t>
            </a:r>
            <a:r>
              <a:rPr lang="en-US" sz="1000" b="1"/>
              <a:t>8 </a:t>
            </a:r>
            <a:r>
              <a:rPr lang="ru-RU" sz="1000" b="1"/>
              <a:t>год</a:t>
            </a:r>
          </a:p>
        </p:txBody>
      </p:sp>
      <p:sp>
        <p:nvSpPr>
          <p:cNvPr id="3084" name="Прямоугольник 65"/>
          <p:cNvSpPr>
            <a:spLocks noChangeArrowheads="1"/>
          </p:cNvSpPr>
          <p:nvPr/>
        </p:nvSpPr>
        <p:spPr bwMode="auto">
          <a:xfrm>
            <a:off x="6281738" y="6213475"/>
            <a:ext cx="8397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1000" b="1"/>
              <a:t>2024 год</a:t>
            </a:r>
          </a:p>
        </p:txBody>
      </p:sp>
      <p:sp>
        <p:nvSpPr>
          <p:cNvPr id="77" name="Прямоугольник 76"/>
          <p:cNvSpPr/>
          <p:nvPr/>
        </p:nvSpPr>
        <p:spPr>
          <a:xfrm>
            <a:off x="2708275" y="6175375"/>
            <a:ext cx="544513" cy="2540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 dirty="0"/>
              <a:t>190,5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4337050" y="6049963"/>
            <a:ext cx="615950" cy="2540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 dirty="0"/>
              <a:t>205,5</a:t>
            </a:r>
          </a:p>
        </p:txBody>
      </p:sp>
      <p:pic>
        <p:nvPicPr>
          <p:cNvPr id="3087" name="Picture 2" descr="ÐÐ°ÑÑÐ¸Ð½ÐºÐ¸ Ð¿Ð¾ Ð·Ð°Ð¿ÑÐ¾ÑÑ ÐÐ ÐÐÐÐ¢ Ð¢ÐÐ Ð ÐÐ¢ÐÐ ÐÐ¯ ÐÐÐÐÐÐ«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2360613"/>
            <a:ext cx="106680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TextBox 80"/>
          <p:cNvSpPr txBox="1"/>
          <p:nvPr/>
        </p:nvSpPr>
        <p:spPr>
          <a:xfrm>
            <a:off x="909638" y="3751263"/>
            <a:ext cx="1500187" cy="450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ts val="144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/>
              <a:t>&gt; </a:t>
            </a:r>
            <a:r>
              <a:rPr lang="ru-RU" sz="1100" b="1" dirty="0">
                <a:solidFill>
                  <a:srgbClr val="F34840"/>
                </a:solidFill>
              </a:rPr>
              <a:t>2000</a:t>
            </a:r>
            <a:endParaRPr lang="ru-RU" sz="1050" b="1" dirty="0">
              <a:solidFill>
                <a:srgbClr val="F34840"/>
              </a:solidFill>
            </a:endParaRPr>
          </a:p>
          <a:p>
            <a:pPr algn="ctr" fontAlgn="auto">
              <a:lnSpc>
                <a:spcPts val="144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/>
              <a:t>посетителей в год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1244600" y="2395538"/>
            <a:ext cx="2047875" cy="739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/>
              <a:t>Участие </a:t>
            </a:r>
            <a:r>
              <a:rPr lang="ru-RU" sz="1050" dirty="0" err="1"/>
              <a:t>Межпоселенческого</a:t>
            </a:r>
            <a:r>
              <a:rPr lang="ru-RU" sz="1050" dirty="0"/>
              <a:t> </a:t>
            </a:r>
            <a:r>
              <a:rPr lang="ru-RU" sz="1050" dirty="0" err="1"/>
              <a:t>культурно-досугового</a:t>
            </a:r>
            <a:r>
              <a:rPr lang="ru-RU" sz="1050" dirty="0"/>
              <a:t> центра в федеральном проекте «Территория Победы»</a:t>
            </a:r>
          </a:p>
        </p:txBody>
      </p:sp>
      <p:sp>
        <p:nvSpPr>
          <p:cNvPr id="89" name="Прямоугольник 88"/>
          <p:cNvSpPr/>
          <p:nvPr/>
        </p:nvSpPr>
        <p:spPr>
          <a:xfrm>
            <a:off x="6792913" y="3035300"/>
            <a:ext cx="2216150" cy="2540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/>
              <a:t>Общественные организации</a:t>
            </a:r>
          </a:p>
        </p:txBody>
      </p:sp>
      <p:sp>
        <p:nvSpPr>
          <p:cNvPr id="91" name="Прямоугольник 90"/>
          <p:cNvSpPr/>
          <p:nvPr/>
        </p:nvSpPr>
        <p:spPr>
          <a:xfrm>
            <a:off x="6580188" y="1930400"/>
            <a:ext cx="2303462" cy="327025"/>
          </a:xfrm>
          <a:prstGeom prst="rect">
            <a:avLst/>
          </a:prstGeom>
          <a:solidFill>
            <a:srgbClr val="F9A5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290" tIns="40645" rIns="81290" bIns="4064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УЧАСТИЕ В ГРАНТАХ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4422775" y="3738563"/>
            <a:ext cx="1747838" cy="900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/>
              <a:t>Потребность в текущем ремонте трех учреждений культуры.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/>
              <a:t>Участие в конкурсном отборе</a:t>
            </a:r>
          </a:p>
        </p:txBody>
      </p:sp>
      <p:sp>
        <p:nvSpPr>
          <p:cNvPr id="112" name="Прямоугольник 111"/>
          <p:cNvSpPr/>
          <p:nvPr/>
        </p:nvSpPr>
        <p:spPr>
          <a:xfrm rot="10800000" flipV="1">
            <a:off x="3657600" y="3373438"/>
            <a:ext cx="2343150" cy="296862"/>
          </a:xfrm>
          <a:prstGeom prst="rect">
            <a:avLst/>
          </a:prstGeom>
          <a:solidFill>
            <a:srgbClr val="F9A5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290" tIns="40645" rIns="81290" bIns="4064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ГОСПРОГРАММА «КУЛЬТУРА НОВГОРОДСКОЙ ОБЛАСТИ»</a:t>
            </a:r>
          </a:p>
        </p:txBody>
      </p:sp>
      <p:sp>
        <p:nvSpPr>
          <p:cNvPr id="3094" name="Прямоугольник 115"/>
          <p:cNvSpPr>
            <a:spLocks noChangeArrowheads="1"/>
          </p:cNvSpPr>
          <p:nvPr/>
        </p:nvSpPr>
        <p:spPr bwMode="auto">
          <a:xfrm>
            <a:off x="4400550" y="1289050"/>
            <a:ext cx="8715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34840"/>
                </a:solidFill>
              </a:rPr>
              <a:t>2019</a:t>
            </a:r>
            <a:endParaRPr lang="ru-RU" sz="2400">
              <a:latin typeface="Calibri" pitchFamily="34" charset="0"/>
            </a:endParaRPr>
          </a:p>
        </p:txBody>
      </p:sp>
      <p:sp>
        <p:nvSpPr>
          <p:cNvPr id="3095" name="Прямоугольник 116"/>
          <p:cNvSpPr>
            <a:spLocks noChangeArrowheads="1"/>
          </p:cNvSpPr>
          <p:nvPr/>
        </p:nvSpPr>
        <p:spPr bwMode="auto">
          <a:xfrm>
            <a:off x="5780088" y="1412875"/>
            <a:ext cx="3205162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>
              <a:lnSpc>
                <a:spcPts val="1700"/>
              </a:lnSpc>
            </a:pPr>
            <a:r>
              <a:rPr lang="ru-RU" sz="2400" b="1">
                <a:solidFill>
                  <a:srgbClr val="F34840"/>
                </a:solidFill>
              </a:rPr>
              <a:t>Пестовский район</a:t>
            </a:r>
            <a:endParaRPr lang="ru-RU" sz="2400">
              <a:latin typeface="Calibri" pitchFamily="34" charset="0"/>
            </a:endParaRPr>
          </a:p>
        </p:txBody>
      </p:sp>
      <p:cxnSp>
        <p:nvCxnSpPr>
          <p:cNvPr id="118" name="Прямая соединительная линия 117"/>
          <p:cNvCxnSpPr>
            <a:stCxn id="63" idx="6"/>
            <a:endCxn id="119" idx="2"/>
          </p:cNvCxnSpPr>
          <p:nvPr/>
        </p:nvCxnSpPr>
        <p:spPr>
          <a:xfrm flipV="1">
            <a:off x="4886325" y="6045200"/>
            <a:ext cx="946150" cy="119063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Овал 118"/>
          <p:cNvSpPr/>
          <p:nvPr/>
        </p:nvSpPr>
        <p:spPr>
          <a:xfrm>
            <a:off x="5832475" y="5740400"/>
            <a:ext cx="630238" cy="609600"/>
          </a:xfrm>
          <a:prstGeom prst="ellipse">
            <a:avLst/>
          </a:prstGeom>
          <a:solidFill>
            <a:srgbClr val="F348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00">
              <a:latin typeface="Arial" pitchFamily="34" charset="0"/>
              <a:cs typeface="Arial" pitchFamily="34" charset="0"/>
            </a:endParaRPr>
          </a:p>
        </p:txBody>
      </p:sp>
      <p:sp>
        <p:nvSpPr>
          <p:cNvPr id="122" name="Прямоугольник 121"/>
          <p:cNvSpPr/>
          <p:nvPr/>
        </p:nvSpPr>
        <p:spPr>
          <a:xfrm>
            <a:off x="5953125" y="5916613"/>
            <a:ext cx="519113" cy="2540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 dirty="0"/>
              <a:t>219</a:t>
            </a:r>
          </a:p>
        </p:txBody>
      </p:sp>
      <p:sp>
        <p:nvSpPr>
          <p:cNvPr id="3099" name="Прямоугольник 122"/>
          <p:cNvSpPr>
            <a:spLocks noChangeArrowheads="1"/>
          </p:cNvSpPr>
          <p:nvPr/>
        </p:nvSpPr>
        <p:spPr bwMode="auto">
          <a:xfrm>
            <a:off x="4645025" y="6373813"/>
            <a:ext cx="8397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1000" b="1"/>
              <a:t>2022 год</a:t>
            </a:r>
          </a:p>
        </p:txBody>
      </p:sp>
      <p:pic>
        <p:nvPicPr>
          <p:cNvPr id="39" name="Рисунок 38" descr="C:\Users\user\Documents\2019\Музей\Проект Территория Победы\РДК2 стало.jpg"/>
          <p:cNvPicPr/>
          <p:nvPr/>
        </p:nvPicPr>
        <p:blipFill>
          <a:blip r:embed="rId4" cstate="print"/>
          <a:srcRect l="2465" t="10808" r="3457" b="42075"/>
          <a:stretch>
            <a:fillRect/>
          </a:stretch>
        </p:blipFill>
        <p:spPr bwMode="auto">
          <a:xfrm>
            <a:off x="3613418" y="3761484"/>
            <a:ext cx="809992" cy="760100"/>
          </a:xfrm>
          <a:prstGeom prst="ellipse">
            <a:avLst/>
          </a:prstGeom>
          <a:ln w="3175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1" name="Прямоугольник 40"/>
          <p:cNvSpPr/>
          <p:nvPr/>
        </p:nvSpPr>
        <p:spPr>
          <a:xfrm>
            <a:off x="4492625" y="2366963"/>
            <a:ext cx="1725613" cy="90011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>
                <a:solidFill>
                  <a:prstClr val="black"/>
                </a:solidFill>
              </a:rPr>
              <a:t>Переоборудование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>
                <a:solidFill>
                  <a:prstClr val="black"/>
                </a:solidFill>
              </a:rPr>
              <a:t>зрительного зала,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>
                <a:solidFill>
                  <a:prstClr val="black"/>
                </a:solidFill>
              </a:rPr>
              <a:t>создание условий для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>
                <a:solidFill>
                  <a:prstClr val="black"/>
                </a:solidFill>
              </a:rPr>
              <a:t>показа национальных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>
                <a:solidFill>
                  <a:prstClr val="black"/>
                </a:solidFill>
              </a:rPr>
              <a:t>фильмов</a:t>
            </a:r>
            <a:endParaRPr lang="ru-RU" sz="1050" dirty="0"/>
          </a:p>
        </p:txBody>
      </p:sp>
      <p:pic>
        <p:nvPicPr>
          <p:cNvPr id="3102" name="Picture 2" descr="C:\Users\Демидов\Desktop\ПИСЬМА\2018\Запросы\подписка на журнал Военные знания\915448383_34 0 664 357_600x0_80_0_0_6e081be06ab0b5458232bfc88fcafa9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5975" y="2287588"/>
            <a:ext cx="1154113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6537325" y="3654425"/>
            <a:ext cx="2432050" cy="2619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>
                <a:latin typeface="Arial" pitchFamily="34" charset="0"/>
                <a:cs typeface="Arial" pitchFamily="34" charset="0"/>
              </a:rPr>
              <a:t>Участие в конкурсном отборе</a:t>
            </a:r>
          </a:p>
        </p:txBody>
      </p:sp>
      <p:sp>
        <p:nvSpPr>
          <p:cNvPr id="42" name="Нашивка 41"/>
          <p:cNvSpPr/>
          <p:nvPr/>
        </p:nvSpPr>
        <p:spPr>
          <a:xfrm rot="5400000">
            <a:off x="7655719" y="3366294"/>
            <a:ext cx="219075" cy="303213"/>
          </a:xfrm>
          <a:prstGeom prst="chevron">
            <a:avLst>
              <a:gd name="adj" fmla="val 70635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44" name="Picture 3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5">
                <a:shade val="45000"/>
                <a:satMod val="135000"/>
              </a:schemeClr>
              <a:prstClr val="white"/>
            </a:duotone>
            <a:lum bright="-1000" contrast="5000"/>
          </a:blip>
          <a:srcRect l="31503" t="8344" r="36426" b="42526"/>
          <a:stretch>
            <a:fillRect/>
          </a:stretch>
        </p:blipFill>
        <p:spPr bwMode="auto">
          <a:xfrm>
            <a:off x="1262421" y="3227372"/>
            <a:ext cx="9223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Нашивка 44"/>
          <p:cNvSpPr/>
          <p:nvPr/>
        </p:nvSpPr>
        <p:spPr>
          <a:xfrm rot="5400000">
            <a:off x="4721225" y="4602163"/>
            <a:ext cx="339725" cy="523875"/>
          </a:xfrm>
          <a:prstGeom prst="chevron">
            <a:avLst>
              <a:gd name="adj" fmla="val 70635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3107" name="Picture 3" descr="C:\Users\Демидов\Desktop\ПИСЬМА\2018\Запросы\подписка на журнал Военные знания\unnamed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55" b="29826"/>
          <a:stretch>
            <a:fillRect/>
          </a:stretch>
        </p:blipFill>
        <p:spPr bwMode="auto">
          <a:xfrm>
            <a:off x="6958013" y="2338388"/>
            <a:ext cx="1554162" cy="69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589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628650" y="1751013"/>
            <a:ext cx="3470541" cy="1325562"/>
          </a:xfrm>
          <a:prstGeom prst="rect">
            <a:avLst/>
          </a:prstGeom>
        </p:spPr>
        <p:txBody>
          <a:bodyPr/>
          <a:lstStyle/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Физическая культура </a:t>
            </a:r>
            <a:b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спорт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73483" y="4291947"/>
            <a:ext cx="2649443" cy="11387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latin typeface="Arial" pitchFamily="34" charset="0"/>
                <a:cs typeface="Arial" pitchFamily="34" charset="0"/>
              </a:rPr>
              <a:t>Предоставление субсидии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СШОР </a:t>
            </a:r>
            <a:br>
              <a:rPr lang="ru-RU" sz="1200" dirty="0" smtClean="0">
                <a:latin typeface="Arial" pitchFamily="34" charset="0"/>
                <a:cs typeface="Arial" pitchFamily="34" charset="0"/>
              </a:rPr>
            </a:br>
            <a:r>
              <a:rPr lang="ru-RU" sz="12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базовые виды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) на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приобретение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200" dirty="0" smtClean="0">
                <a:latin typeface="Arial" pitchFamily="34" charset="0"/>
                <a:cs typeface="Arial" pitchFamily="34" charset="0"/>
              </a:rPr>
            </a:br>
            <a:r>
              <a:rPr lang="ru-RU" sz="1200" dirty="0" smtClean="0">
                <a:latin typeface="Arial" pitchFamily="34" charset="0"/>
                <a:cs typeface="Arial" pitchFamily="34" charset="0"/>
              </a:rPr>
              <a:t>специализированного </a:t>
            </a:r>
            <a:endParaRPr lang="ru-RU" sz="1200" dirty="0">
              <a:latin typeface="Arial" pitchFamily="34" charset="0"/>
              <a:cs typeface="Arial" pitchFamily="34" charset="0"/>
            </a:endParaRPr>
          </a:p>
          <a:p>
            <a:r>
              <a:rPr lang="ru-RU" sz="1200" dirty="0">
                <a:latin typeface="Arial" pitchFamily="34" charset="0"/>
                <a:cs typeface="Arial" pitchFamily="34" charset="0"/>
              </a:rPr>
              <a:t>спортивного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оборудования</a:t>
            </a: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9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млн рублей</a:t>
            </a: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38935" y="4476613"/>
            <a:ext cx="335038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Arial" pitchFamily="34" charset="0"/>
                <a:cs typeface="Arial" pitchFamily="34" charset="0"/>
              </a:rPr>
              <a:t>Создание современных условий </a:t>
            </a:r>
            <a:br>
              <a:rPr lang="ru-RU" sz="1200" dirty="0">
                <a:latin typeface="Arial" pitchFamily="34" charset="0"/>
                <a:cs typeface="Arial" pitchFamily="34" charset="0"/>
              </a:rPr>
            </a:br>
            <a:r>
              <a:rPr lang="ru-RU" sz="1200" dirty="0">
                <a:latin typeface="Arial" pitchFamily="34" charset="0"/>
                <a:cs typeface="Arial" pitchFamily="34" charset="0"/>
              </a:rPr>
              <a:t>для тренировочного процесса </a:t>
            </a:r>
            <a:br>
              <a:rPr lang="ru-RU" sz="1200" dirty="0">
                <a:latin typeface="Arial" pitchFamily="34" charset="0"/>
                <a:cs typeface="Arial" pitchFamily="34" charset="0"/>
              </a:rPr>
            </a:br>
            <a:r>
              <a:rPr lang="en-US" sz="2000" b="1" dirty="0">
                <a:latin typeface="Arial" pitchFamily="34" charset="0"/>
                <a:cs typeface="Arial" pitchFamily="34" charset="0"/>
              </a:rPr>
              <a:t>&gt;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500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спортсменов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33" t="26619" r="14924" b="33466"/>
          <a:stretch/>
        </p:blipFill>
        <p:spPr>
          <a:xfrm>
            <a:off x="6437223" y="4320085"/>
            <a:ext cx="2304000" cy="2304000"/>
          </a:xfrm>
          <a:prstGeom prst="ellipse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A9688941-6E16-4F7A-AC58-F5AD1FDD8F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8262" y="4465059"/>
            <a:ext cx="414564" cy="79254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933959" y="1921369"/>
            <a:ext cx="421004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Указ Президента РФ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«О национальных целях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и стратегических задачах развития Российской Федерации на период до 2024 года»</a:t>
            </a: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6046" y="1921369"/>
            <a:ext cx="551907" cy="654562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76FDFB71-266E-42D3-A8A2-3BCC89FEDCA4}"/>
              </a:ext>
            </a:extLst>
          </p:cNvPr>
          <p:cNvSpPr/>
          <p:nvPr/>
        </p:nvSpPr>
        <p:spPr>
          <a:xfrm>
            <a:off x="773483" y="2814314"/>
            <a:ext cx="35225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latin typeface="Arial" pitchFamily="34" charset="0"/>
                <a:cs typeface="Arial" pitchFamily="34" charset="0"/>
              </a:rPr>
              <a:t>Доля населения района, систематически </a:t>
            </a:r>
          </a:p>
          <a:p>
            <a:r>
              <a:rPr lang="ru-RU" sz="1200" b="1" dirty="0" smtClean="0">
                <a:latin typeface="Arial" pitchFamily="34" charset="0"/>
                <a:cs typeface="Arial" pitchFamily="34" charset="0"/>
              </a:rPr>
              <a:t>занимающегося физической культурой </a:t>
            </a:r>
          </a:p>
          <a:p>
            <a:r>
              <a:rPr lang="ru-RU" sz="1200" b="1" dirty="0" smtClean="0">
                <a:latin typeface="Arial" pitchFamily="34" charset="0"/>
                <a:cs typeface="Arial" pitchFamily="34" charset="0"/>
              </a:rPr>
              <a:t>и спортом по итогам 2018 года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815360" y="3818727"/>
            <a:ext cx="33012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ПОДДЕРЖКА БАЗОВЫХ ВИДОВ СПОРТА</a:t>
            </a: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116585" y="2876678"/>
            <a:ext cx="10679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|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40,7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626674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628650" y="1751013"/>
            <a:ext cx="3517831" cy="1325562"/>
          </a:xfrm>
          <a:prstGeom prst="rect">
            <a:avLst/>
          </a:prstGeom>
        </p:spPr>
        <p:txBody>
          <a:bodyPr/>
          <a:lstStyle/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Молодежная политика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933959" y="1853633"/>
            <a:ext cx="421004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Указ Президента РФ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«О национальных целях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и стратегических задачах развития Российской Федерации на период до 2024 года»</a:t>
            </a: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6046" y="1853633"/>
            <a:ext cx="551907" cy="65456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08382B93-6FD8-4216-9CAD-861FCAC1E08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714" b="30941"/>
          <a:stretch/>
        </p:blipFill>
        <p:spPr>
          <a:xfrm>
            <a:off x="113056" y="3115423"/>
            <a:ext cx="4233398" cy="1538616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65"/>
          <a:stretch/>
        </p:blipFill>
        <p:spPr>
          <a:xfrm rot="16200000">
            <a:off x="3954414" y="5390528"/>
            <a:ext cx="796170" cy="41203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95634" y="2810548"/>
            <a:ext cx="2190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ПРИОРИТЕТНЫЙ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РЕГИОНАЛЬНЫЙ ПРОЕКТ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4714685" y="5108758"/>
            <a:ext cx="376057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150</a:t>
            </a: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участников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lvl="0">
              <a:defRPr/>
            </a:pPr>
            <a:r>
              <a:rPr lang="ru-RU" sz="28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ru-RU" sz="12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проектов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2FF17D69-DD2C-45F9-A8D2-66046FAEFB8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1" t="77" r="27972" b="77"/>
          <a:stretch/>
        </p:blipFill>
        <p:spPr>
          <a:xfrm>
            <a:off x="6413317" y="4348327"/>
            <a:ext cx="2304000" cy="2304000"/>
          </a:xfrm>
          <a:prstGeom prst="ellipse">
            <a:avLst/>
          </a:prstGeom>
        </p:spPr>
      </p:pic>
      <p:graphicFrame>
        <p:nvGraphicFramePr>
          <p:cNvPr id="32" name="Диаграмма 31">
            <a:extLst>
              <a:ext uri="{FF2B5EF4-FFF2-40B4-BE49-F238E27FC236}">
                <a16:creationId xmlns:a16="http://schemas.microsoft.com/office/drawing/2014/main" xmlns="" id="{A81A2BBE-E888-4856-96DF-A3230F504CE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8610230"/>
              </p:ext>
            </p:extLst>
          </p:nvPr>
        </p:nvGraphicFramePr>
        <p:xfrm>
          <a:off x="4571999" y="3272213"/>
          <a:ext cx="4215043" cy="10761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26" name="Рисунок 25">
            <a:extLst>
              <a:ext uri="{FF2B5EF4-FFF2-40B4-BE49-F238E27FC236}">
                <a16:creationId xmlns:a16="http://schemas.microsoft.com/office/drawing/2014/main" xmlns="" id="{A9688941-6E16-4F7A-AC58-F5AD1FDD8F0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39172" y="3201174"/>
            <a:ext cx="414564" cy="792549"/>
          </a:xfrm>
          <a:prstGeom prst="rect">
            <a:avLst/>
          </a:prstGeom>
        </p:spPr>
      </p:pic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xmlns="" id="{76FDFB71-266E-42D3-A8A2-3BCC89FEDCA4}"/>
              </a:ext>
            </a:extLst>
          </p:cNvPr>
          <p:cNvSpPr/>
          <p:nvPr/>
        </p:nvSpPr>
        <p:spPr>
          <a:xfrm>
            <a:off x="4659842" y="2763509"/>
            <a:ext cx="47582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>
                <a:latin typeface="Arial" pitchFamily="34" charset="0"/>
                <a:cs typeface="Arial" pitchFamily="34" charset="0"/>
              </a:rPr>
              <a:t>Количество молодежи района, задействованной </a:t>
            </a:r>
          </a:p>
          <a:p>
            <a:r>
              <a:rPr lang="ru-RU" sz="1200" b="1" dirty="0">
                <a:latin typeface="Arial" pitchFamily="34" charset="0"/>
                <a:cs typeface="Arial" pitchFamily="34" charset="0"/>
              </a:rPr>
              <a:t>в проекте (накопительным итогом)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18163" y="5008116"/>
            <a:ext cx="36060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Молодежный форум</a:t>
            </a: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: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Презентация молодежных </a:t>
            </a: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организаций, </a:t>
            </a:r>
            <a:r>
              <a:rPr kumimoji="0" lang="ru-RU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грантовых</a:t>
            </a: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конкурсов,</a:t>
            </a:r>
            <a:r>
              <a:rPr kumimoji="0" lang="ru-RU" sz="12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ru-RU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форумной</a:t>
            </a: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кампании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Тренинг по социальному </a:t>
            </a: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проектированию</a:t>
            </a: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5762059"/>
      </p:ext>
    </p:extLst>
  </p:cSld>
  <p:clrMapOvr>
    <a:masterClrMapping/>
  </p:clrMapOvr>
</p:sld>
</file>

<file path=ppt/theme/theme1.xml><?xml version="1.0" encoding="utf-8"?>
<a:theme xmlns:a="http://schemas.openxmlformats.org/drawingml/2006/main" name="Правительство НО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Правительство НО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2049</TotalTime>
  <Words>195</Words>
  <Application>Microsoft Office PowerPoint</Application>
  <PresentationFormat>Экран (4:3)</PresentationFormat>
  <Paragraphs>61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4</vt:i4>
      </vt:variant>
    </vt:vector>
  </HeadingPairs>
  <TitlesOfParts>
    <vt:vector size="13" baseType="lpstr">
      <vt:lpstr>Arial</vt:lpstr>
      <vt:lpstr>Calibri</vt:lpstr>
      <vt:lpstr>Calibri Light</vt:lpstr>
      <vt:lpstr>Fedra Sans Pro Book</vt:lpstr>
      <vt:lpstr>Fedra Sans Pro Medium</vt:lpstr>
      <vt:lpstr>Rasa Medium</vt:lpstr>
      <vt:lpstr>Правительство НО</vt:lpstr>
      <vt:lpstr>Специальное оформление</vt:lpstr>
      <vt:lpstr>1_Правительство НО</vt:lpstr>
      <vt:lpstr>Презентация PowerPoint</vt:lpstr>
      <vt:lpstr>Презентация PowerPoint</vt:lpstr>
      <vt:lpstr>Физическая культура  и спорт</vt:lpstr>
      <vt:lpstr>Молодежная политика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Vanechek</dc:creator>
  <cp:lastModifiedBy>nb</cp:lastModifiedBy>
  <cp:revision>120</cp:revision>
  <cp:lastPrinted>2019-03-21T05:34:15Z</cp:lastPrinted>
  <dcterms:created xsi:type="dcterms:W3CDTF">2018-12-10T13:13:56Z</dcterms:created>
  <dcterms:modified xsi:type="dcterms:W3CDTF">2019-03-21T09:16:32Z</dcterms:modified>
</cp:coreProperties>
</file>