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7"/>
  </p:notesMasterIdLst>
  <p:handoutMasterIdLst>
    <p:handoutMasterId r:id="rId8"/>
  </p:handoutMasterIdLst>
  <p:sldIdLst>
    <p:sldId id="259" r:id="rId3"/>
    <p:sldId id="265" r:id="rId4"/>
    <p:sldId id="268" r:id="rId5"/>
    <p:sldId id="264" r:id="rId6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E8"/>
    <a:srgbClr val="F9A5A1"/>
    <a:srgbClr val="AFABAB"/>
    <a:srgbClr val="F34840"/>
    <a:srgbClr val="EE6017"/>
    <a:srgbClr val="F04942"/>
    <a:srgbClr val="E45B17"/>
    <a:srgbClr val="004B57"/>
    <a:srgbClr val="6DCFF6"/>
    <a:srgbClr val="198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83" d="100"/>
          <a:sy n="83" d="100"/>
        </p:scale>
        <p:origin x="-2472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310251767725665E-2"/>
          <c:y val="0"/>
          <c:w val="0.98310621715497815"/>
          <c:h val="0.82748228346456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Закон о бюджете фонда ОМС</c:v>
                </c:pt>
              </c:strCache>
            </c:strRef>
          </c:tx>
          <c:spPr>
            <a:solidFill>
              <a:srgbClr val="F3484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7849520553788646E-2"/>
                  <c:y val="-1.8750269092787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922401241588112E-2"/>
                  <c:y val="-1.8750246062992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Лист1!$B$2:$B$5</c:f>
              <c:numCache>
                <c:formatCode>_-* #,##0.0\ _₽_-;\-* #,##0.0\ _₽_-;_-* "-"?\ _₽_-;_-@_-</c:formatCode>
                <c:ptCount val="4"/>
                <c:pt idx="0">
                  <c:v>7709915.2999999998</c:v>
                </c:pt>
                <c:pt idx="1">
                  <c:v>7709915.2999999998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59-4F56-A393-3D82ECC2878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Проект закона</c:v>
                </c:pt>
              </c:strCache>
            </c:strRef>
          </c:tx>
          <c:spPr>
            <a:solidFill>
              <a:srgbClr val="F9A5A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0693825465724421E-3"/>
                  <c:y val="-2.5508012155892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670621545922839E-3"/>
                  <c:y val="-1.2500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Лист1!$C$2:$C$5</c:f>
              <c:numCache>
                <c:formatCode>_-* #,##0.0\ _₽_-;\-* #,##0.0\ _₽_-;_-* "-"?\ _₽_-;_-@_-</c:formatCode>
                <c:ptCount val="4"/>
                <c:pt idx="0">
                  <c:v>7809915.2999999998</c:v>
                </c:pt>
                <c:pt idx="1">
                  <c:v>7893658.7999999998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059-4F56-A393-3D82ECC28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521600"/>
        <c:axId val="136523136"/>
      </c:barChart>
      <c:catAx>
        <c:axId val="13652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6523136"/>
        <c:crosses val="autoZero"/>
        <c:auto val="1"/>
        <c:lblAlgn val="ctr"/>
        <c:lblOffset val="100"/>
        <c:noMultiLvlLbl val="0"/>
      </c:catAx>
      <c:valAx>
        <c:axId val="136523136"/>
        <c:scaling>
          <c:orientation val="minMax"/>
        </c:scaling>
        <c:delete val="1"/>
        <c:axPos val="l"/>
        <c:majorGridlines>
          <c:spPr>
            <a:ln w="3175" cap="flat" cmpd="sng" algn="ctr">
              <a:noFill/>
              <a:round/>
            </a:ln>
            <a:effectLst/>
          </c:spPr>
        </c:majorGridlines>
        <c:numFmt formatCode="_-* #,##0.0\ _₽_-;\-* #,##0.0\ _₽_-;_-* &quot;-&quot;?\ _₽_-;_-@_-" sourceLinked="1"/>
        <c:majorTickMark val="none"/>
        <c:minorTickMark val="none"/>
        <c:tickLblPos val="nextTo"/>
        <c:crossAx val="136521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lang="ru-RU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6.3594980314960635E-3"/>
          <c:w val="0.99735799685064341"/>
          <c:h val="0.818107283464566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34840"/>
            </a:solidFill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_-* #,##0.0\ _₽_-;\-* #,##0.0\ _₽_-;_-* "-"?\ _₽_-;_-@_-</c:formatCode>
                <c:ptCount val="4"/>
                <c:pt idx="0">
                  <c:v>44138</c:v>
                </c:pt>
                <c:pt idx="1">
                  <c:v>124480.5</c:v>
                </c:pt>
                <c:pt idx="2">
                  <c:v>180959.4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59-4F56-A393-3D82ECC28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943488"/>
        <c:axId val="136945024"/>
      </c:barChart>
      <c:catAx>
        <c:axId val="13694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6945024"/>
        <c:crosses val="autoZero"/>
        <c:auto val="1"/>
        <c:lblAlgn val="ctr"/>
        <c:lblOffset val="100"/>
        <c:noMultiLvlLbl val="0"/>
      </c:catAx>
      <c:valAx>
        <c:axId val="136945024"/>
        <c:scaling>
          <c:orientation val="minMax"/>
        </c:scaling>
        <c:delete val="1"/>
        <c:axPos val="l"/>
        <c:majorGridlines>
          <c:spPr>
            <a:ln w="3175" cap="flat" cmpd="sng" algn="ctr">
              <a:noFill/>
              <a:round/>
            </a:ln>
            <a:effectLst/>
          </c:spPr>
        </c:majorGridlines>
        <c:numFmt formatCode="_-* #,##0.0\ _₽_-;\-* #,##0.0\ _₽_-;_-* &quot;-&quot;?\ _₽_-;_-@_-" sourceLinked="1"/>
        <c:majorTickMark val="none"/>
        <c:minorTickMark val="none"/>
        <c:tickLblPos val="nextTo"/>
        <c:crossAx val="13694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lang="ru-RU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foms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foms.ru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foms.ru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491490" y="1440180"/>
            <a:ext cx="7801610" cy="2707452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 внесении изменений в областной закон </a:t>
            </a:r>
          </a:p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«О бюджете ТФОМС НО на 2019 год и на плановый период 2020 и 2021 годов»</a:t>
            </a:r>
            <a:endParaRPr lang="nb-NO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  <a:p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874520" y="634648"/>
            <a:ext cx="6265092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ТЕРРИТОРИАЛЬНЫЙ ФОНД ОБЯЗАТЕЛЬНОГО МЕДИЦИНСКОГО СТРАХОВАНИЯ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  <p:pic>
        <p:nvPicPr>
          <p:cNvPr id="8" name="Рисунок 7" descr="http://www.nofoms.ru/design/2014/img/logo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634648"/>
            <a:ext cx="828000" cy="54100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2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000250" y="625934"/>
            <a:ext cx="6115050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ТЕРРИТОРИАЛЬНЫЙ ФОНД ОБЯЗАТЕЛЬНОГО МЕДИЦИНСКОГО СТРАХОВАНИЯ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AEBC3954-C7C6-42AE-ABAC-4329492C4C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6769349"/>
              </p:ext>
            </p:extLst>
          </p:nvPr>
        </p:nvGraphicFramePr>
        <p:xfrm>
          <a:off x="603250" y="2297431"/>
          <a:ext cx="8275280" cy="4296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502920" y="1508761"/>
            <a:ext cx="8145780" cy="7886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 и расходы бюджета ТФОМС НО </a:t>
            </a:r>
          </a:p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2019 год (тыс. рублей)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http://www.nofoms.ru/design/2014/img/logo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530" y="694514"/>
            <a:ext cx="828000" cy="50400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2544923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898650" y="625934"/>
            <a:ext cx="6216650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ТЕРРИТОРИАЛЬНЫЙ ФОНД ОБЯЗАТЕЛЬНОГО МЕДИЦИНСКОГО СТРАХОВАНИЯ НОВГОРОДСКОЙ ОБЛАСТИ</a:t>
            </a:r>
          </a:p>
          <a:p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AEBC3954-C7C6-42AE-ABAC-4329492C4C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9083036"/>
              </p:ext>
            </p:extLst>
          </p:nvPr>
        </p:nvGraphicFramePr>
        <p:xfrm>
          <a:off x="647503" y="2530276"/>
          <a:ext cx="8020051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17321"/>
            <a:ext cx="78867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err="1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расходов медицинских организаций на оплату труда врачей и среднего медицинского персонала (тыс. рублей)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http://www.nofoms.ru/design/2014/img/logo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652934"/>
            <a:ext cx="828000" cy="50400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459884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1850</TotalTime>
  <Words>97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Наталья А. Белова</cp:lastModifiedBy>
  <cp:revision>122</cp:revision>
  <cp:lastPrinted>2019-03-12T15:04:31Z</cp:lastPrinted>
  <dcterms:created xsi:type="dcterms:W3CDTF">2018-12-10T13:13:56Z</dcterms:created>
  <dcterms:modified xsi:type="dcterms:W3CDTF">2019-03-13T06:24:28Z</dcterms:modified>
</cp:coreProperties>
</file>