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  <p:sldMasterId id="2147483679" r:id="rId3"/>
  </p:sldMasterIdLst>
  <p:notesMasterIdLst>
    <p:notesMasterId r:id="rId19"/>
  </p:notesMasterIdLst>
  <p:handoutMasterIdLst>
    <p:handoutMasterId r:id="rId20"/>
  </p:handoutMasterIdLst>
  <p:sldIdLst>
    <p:sldId id="259" r:id="rId4"/>
    <p:sldId id="263" r:id="rId5"/>
    <p:sldId id="268" r:id="rId6"/>
    <p:sldId id="269" r:id="rId7"/>
    <p:sldId id="271" r:id="rId8"/>
    <p:sldId id="272" r:id="rId9"/>
    <p:sldId id="285" r:id="rId10"/>
    <p:sldId id="287" r:id="rId11"/>
    <p:sldId id="274" r:id="rId12"/>
    <p:sldId id="275" r:id="rId13"/>
    <p:sldId id="283" r:id="rId14"/>
    <p:sldId id="284" r:id="rId15"/>
    <p:sldId id="277" r:id="rId16"/>
    <p:sldId id="278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E8"/>
    <a:srgbClr val="F34840"/>
    <a:srgbClr val="FEF1F0"/>
    <a:srgbClr val="C83846"/>
    <a:srgbClr val="BA3441"/>
    <a:srgbClr val="CD4B57"/>
    <a:srgbClr val="BD5B64"/>
    <a:srgbClr val="A1414A"/>
    <a:srgbClr val="F9A5A1"/>
    <a:srgbClr val="AF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83" d="100"/>
          <a:sy n="83" d="100"/>
        </p:scale>
        <p:origin x="-2430" y="-8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принадлежность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5813086197965459"/>
          <c:y val="4.374999999999999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747968684987165E-2"/>
          <c:y val="0.15948449803149606"/>
          <c:w val="0.94510147129987077"/>
          <c:h val="0.6337322834645668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AFABAB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CC-4FF2-B47F-F655FC367F12}"/>
              </c:ext>
            </c:extLst>
          </c:dPt>
          <c:dPt>
            <c:idx val="1"/>
            <c:bubble3D val="0"/>
            <c:spPr>
              <a:solidFill>
                <a:srgbClr val="F9A5A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CC-4FF2-B47F-F655FC367F12}"/>
              </c:ext>
            </c:extLst>
          </c:dPt>
          <c:dPt>
            <c:idx val="2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CC-4FF2-B47F-F655FC367F12}"/>
              </c:ext>
            </c:extLst>
          </c:dPt>
          <c:dPt>
            <c:idx val="3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6,7%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34,6%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58,7%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3"/>
                <c:pt idx="0">
                  <c:v>учащиеся - 1552 чел.</c:v>
                </c:pt>
                <c:pt idx="1">
                  <c:v>неработающие - 25649 чел.</c:v>
                </c:pt>
                <c:pt idx="2">
                  <c:v>работающие - 46985 чел.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6.7000000000000004E-2</c:v>
                </c:pt>
                <c:pt idx="1">
                  <c:v>0.34599999999999997</c:v>
                </c:pt>
                <c:pt idx="2">
                  <c:v>0.58699999999999997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9A5A1"/>
            </a:solidFill>
          </c:spPr>
          <c:dPt>
            <c:idx val="0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cat>
            <c:strRef>
              <c:f>Лист1!$A$2:$A$5</c:f>
              <c:strCache>
                <c:ptCount val="3"/>
                <c:pt idx="0">
                  <c:v>учащиеся - 1552 чел.</c:v>
                </c:pt>
                <c:pt idx="1">
                  <c:v>неработающие - 25649 чел.</c:v>
                </c:pt>
                <c:pt idx="2">
                  <c:v>работающие - 46985 чел.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59-4F56-A393-3D82ECC2878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FABAB"/>
            </a:solidFill>
          </c:spPr>
          <c:dPt>
            <c:idx val="0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59-4F56-A393-3D82ECC28781}"/>
              </c:ext>
            </c:extLst>
          </c:dPt>
          <c:cat>
            <c:strRef>
              <c:f>Лист1!$A$2:$A$5</c:f>
              <c:strCache>
                <c:ptCount val="3"/>
                <c:pt idx="0">
                  <c:v>учащиеся - 1552 чел.</c:v>
                </c:pt>
                <c:pt idx="1">
                  <c:v>неработающие - 25649 чел.</c:v>
                </c:pt>
                <c:pt idx="2">
                  <c:v>работающие - 46985 чел.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59-4F56-A393-3D82ECC28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0.12935618793603212"/>
          <c:y val="0.80559645669291335"/>
          <c:w val="0.77044804536386979"/>
          <c:h val="0.175653543307086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полу</a:t>
            </a:r>
            <a:endParaRPr lang="ru-RU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38850000367378285"/>
          <c:y val="3.749999999999999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747968684987165E-2"/>
          <c:y val="0.15948449803149606"/>
          <c:w val="0.94510147129987077"/>
          <c:h val="0.6337322834645668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AFABAB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CC-4FF2-B47F-F655FC367F12}"/>
              </c:ext>
            </c:extLst>
          </c:dPt>
          <c:dPt>
            <c:idx val="1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CC-4FF2-B47F-F655FC367F12}"/>
              </c:ext>
            </c:extLst>
          </c:dPt>
          <c:dPt>
            <c:idx val="2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CC-4FF2-B47F-F655FC367F12}"/>
              </c:ext>
            </c:extLst>
          </c:dPt>
          <c:dPt>
            <c:idx val="3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мужчины - 27464 чел.</c:v>
                </c:pt>
                <c:pt idx="1">
                  <c:v>женщины - 46720 чел.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0.37</c:v>
                </c:pt>
                <c:pt idx="1">
                  <c:v>0.63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9A5A1"/>
            </a:solidFill>
          </c:spPr>
          <c:dPt>
            <c:idx val="0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мужчины - 27464 чел.</c:v>
                </c:pt>
                <c:pt idx="1">
                  <c:v>женщины - 46720 чел.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59-4F56-A393-3D82ECC2878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FABAB"/>
            </a:solidFill>
          </c:spPr>
          <c:dPt>
            <c:idx val="0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59-4F56-A393-3D82ECC28781}"/>
              </c:ext>
            </c:extLst>
          </c:dPt>
          <c:cat>
            <c:strRef>
              <c:f>Лист1!$A$2:$A$3</c:f>
              <c:strCache>
                <c:ptCount val="2"/>
                <c:pt idx="0">
                  <c:v>мужчины - 27464 чел.</c:v>
                </c:pt>
                <c:pt idx="1">
                  <c:v>женщины - 46720 чел.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59-4F56-A393-3D82ECC28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возрасту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34767509248748157"/>
          <c:y val="4.374999999999999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747968684987165E-2"/>
          <c:y val="0.15948449803149606"/>
          <c:w val="0.94510147129987077"/>
          <c:h val="0.6337322834645668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AFABAB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CC-4FF2-B47F-F655FC367F12}"/>
              </c:ext>
            </c:extLst>
          </c:dPt>
          <c:dPt>
            <c:idx val="1"/>
            <c:bubble3D val="0"/>
            <c:spPr>
              <a:solidFill>
                <a:srgbClr val="F9A5A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CC-4FF2-B47F-F655FC367F12}"/>
              </c:ext>
            </c:extLst>
          </c:dPt>
          <c:dPt>
            <c:idx val="2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CC-4FF2-B47F-F655FC367F12}"/>
              </c:ext>
            </c:extLst>
          </c:dPt>
          <c:dPt>
            <c:idx val="3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35,3%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19,2%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45,5%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3"/>
                <c:pt idx="0">
                  <c:v>старше 60 лет - 26170 чел.</c:v>
                </c:pt>
                <c:pt idx="1">
                  <c:v>21-36 лет - 14271 чел.</c:v>
                </c:pt>
                <c:pt idx="2">
                  <c:v>39-60 лет - 33743 чел.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0.35299999999999998</c:v>
                </c:pt>
                <c:pt idx="1">
                  <c:v>0.192</c:v>
                </c:pt>
                <c:pt idx="2">
                  <c:v>0.45500000000000002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9A5A1"/>
            </a:solidFill>
          </c:spPr>
          <c:dPt>
            <c:idx val="0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cat>
            <c:strRef>
              <c:f>Лист1!$A$2:$A$5</c:f>
              <c:strCache>
                <c:ptCount val="3"/>
                <c:pt idx="0">
                  <c:v>старше 60 лет - 26170 чел.</c:v>
                </c:pt>
                <c:pt idx="1">
                  <c:v>21-36 лет - 14271 чел.</c:v>
                </c:pt>
                <c:pt idx="2">
                  <c:v>39-60 лет - 33743 чел.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59-4F56-A393-3D82ECC2878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FABAB"/>
            </a:solidFill>
          </c:spPr>
          <c:dPt>
            <c:idx val="0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59-4F56-A393-3D82ECC28781}"/>
              </c:ext>
            </c:extLst>
          </c:dPt>
          <c:cat>
            <c:strRef>
              <c:f>Лист1!$A$2:$A$5</c:f>
              <c:strCache>
                <c:ptCount val="3"/>
                <c:pt idx="0">
                  <c:v>старше 60 лет - 26170 чел.</c:v>
                </c:pt>
                <c:pt idx="1">
                  <c:v>21-36 лет - 14271 чел.</c:v>
                </c:pt>
                <c:pt idx="2">
                  <c:v>39-60 лет - 33743 чел.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59-4F56-A393-3D82ECC28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47968684987165E-2"/>
          <c:y val="0.15948449803149606"/>
          <c:w val="0.94510147129987077"/>
          <c:h val="0.6337322834645668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AFABAB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CC-4FF2-B47F-F655FC367F12}"/>
              </c:ext>
            </c:extLst>
          </c:dPt>
          <c:dPt>
            <c:idx val="1"/>
            <c:bubble3D val="0"/>
            <c:spPr>
              <a:solidFill>
                <a:srgbClr val="F9A5A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CC-4FF2-B47F-F655FC367F12}"/>
              </c:ext>
            </c:extLst>
          </c:dPt>
          <c:dPt>
            <c:idx val="2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CC-4FF2-B47F-F655FC367F12}"/>
              </c:ext>
            </c:extLst>
          </c:dPt>
          <c:dPt>
            <c:idx val="3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4.9570203412531162E-2"/>
                  <c:y val="6.74051223001473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1,0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57,9%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3"/>
                <c:pt idx="0">
                  <c:v>учащиеся - 127 чел.</c:v>
                </c:pt>
                <c:pt idx="1">
                  <c:v>неработающие - 4558 чел.</c:v>
                </c:pt>
                <c:pt idx="2">
                  <c:v>работающие - 6448 чел.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1.0999999999999999E-2</c:v>
                </c:pt>
                <c:pt idx="1">
                  <c:v>0.41</c:v>
                </c:pt>
                <c:pt idx="2">
                  <c:v>0.57899999999999996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9A5A1"/>
            </a:solidFill>
          </c:spPr>
          <c:dPt>
            <c:idx val="0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cat>
            <c:strRef>
              <c:f>Лист1!$A$2:$A$5</c:f>
              <c:strCache>
                <c:ptCount val="3"/>
                <c:pt idx="0">
                  <c:v>учащиеся - 127 чел.</c:v>
                </c:pt>
                <c:pt idx="1">
                  <c:v>неработающие - 4558 чел.</c:v>
                </c:pt>
                <c:pt idx="2">
                  <c:v>работающие - 6448 чел.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59-4F56-A393-3D82ECC2878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FABAB"/>
            </a:solidFill>
          </c:spPr>
          <c:dPt>
            <c:idx val="0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59-4F56-A393-3D82ECC28781}"/>
              </c:ext>
            </c:extLst>
          </c:dPt>
          <c:cat>
            <c:strRef>
              <c:f>Лист1!$A$2:$A$5</c:f>
              <c:strCache>
                <c:ptCount val="3"/>
                <c:pt idx="0">
                  <c:v>учащиеся - 127 чел.</c:v>
                </c:pt>
                <c:pt idx="1">
                  <c:v>неработающие - 4558 чел.</c:v>
                </c:pt>
                <c:pt idx="2">
                  <c:v>работающие - 6448 чел.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59-4F56-A393-3D82ECC28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6.2103971299759066E-2"/>
          <c:y val="0.80591215170557884"/>
          <c:w val="0.92785790051618278"/>
          <c:h val="0.194087848294421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4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полу</a:t>
            </a:r>
            <a:endParaRPr lang="ru-RU" sz="14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40737096118712812"/>
          <c:y val="2.774004723884820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747968684987165E-2"/>
          <c:y val="0.15948449803149606"/>
          <c:w val="0.94510147129987077"/>
          <c:h val="0.6337322834645668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AFABAB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CC-4FF2-B47F-F655FC367F12}"/>
              </c:ext>
            </c:extLst>
          </c:dPt>
          <c:dPt>
            <c:idx val="1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CC-4FF2-B47F-F655FC367F12}"/>
              </c:ext>
            </c:extLst>
          </c:dPt>
          <c:dPt>
            <c:idx val="2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CC-4FF2-B47F-F655FC367F12}"/>
              </c:ext>
            </c:extLst>
          </c:dPt>
          <c:dPt>
            <c:idx val="3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3,9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66</a:t>
                    </a:r>
                    <a:r>
                      <a:rPr lang="ru-RU" smtClean="0"/>
                      <a:t>,1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мужчины - 3770 чел.</c:v>
                </c:pt>
                <c:pt idx="1">
                  <c:v>женщины - 7363 чел.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0.33900000000000002</c:v>
                </c:pt>
                <c:pt idx="1">
                  <c:v>0.66100000000000003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9A5A1"/>
            </a:solidFill>
          </c:spPr>
          <c:dPt>
            <c:idx val="0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мужчины - 3770 чел.</c:v>
                </c:pt>
                <c:pt idx="1">
                  <c:v>женщины - 7363 чел.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59-4F56-A393-3D82ECC2878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FABAB"/>
            </a:solidFill>
          </c:spPr>
          <c:dPt>
            <c:idx val="0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59-4F56-A393-3D82ECC28781}"/>
              </c:ext>
            </c:extLst>
          </c:dPt>
          <c:cat>
            <c:strRef>
              <c:f>Лист1!$A$2:$A$3</c:f>
              <c:strCache>
                <c:ptCount val="2"/>
                <c:pt idx="0">
                  <c:v>мужчины - 3770 чел.</c:v>
                </c:pt>
                <c:pt idx="1">
                  <c:v>женщины - 7363 чел.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59-4F56-A393-3D82ECC28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возрасту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36114414557096275"/>
          <c:y val="1.937314631474126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747968684987165E-2"/>
          <c:y val="0.15948449803149606"/>
          <c:w val="0.94510147129987077"/>
          <c:h val="0.6337322834645668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AFABAB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CC-4FF2-B47F-F655FC367F12}"/>
              </c:ext>
            </c:extLst>
          </c:dPt>
          <c:dPt>
            <c:idx val="1"/>
            <c:bubble3D val="0"/>
            <c:spPr>
              <a:solidFill>
                <a:srgbClr val="F9A5A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CC-4FF2-B47F-F655FC367F12}"/>
              </c:ext>
            </c:extLst>
          </c:dPt>
          <c:dPt>
            <c:idx val="2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CC-4FF2-B47F-F655FC367F12}"/>
              </c:ext>
            </c:extLst>
          </c:dPt>
          <c:dPt>
            <c:idx val="3"/>
            <c:bubble3D val="0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44,4%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15,0%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40,6%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3"/>
                <c:pt idx="0">
                  <c:v>старше 60 лет - 4945 чел.</c:v>
                </c:pt>
                <c:pt idx="1">
                  <c:v>21-36 лет - 1674 чел.</c:v>
                </c:pt>
                <c:pt idx="2">
                  <c:v>39-60 лет - 4514 чел.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0.44400000000000001</c:v>
                </c:pt>
                <c:pt idx="1">
                  <c:v>0.15</c:v>
                </c:pt>
                <c:pt idx="2">
                  <c:v>0.40600000000000003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9A5A1"/>
            </a:solidFill>
          </c:spPr>
          <c:dPt>
            <c:idx val="0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9A5A1"/>
              </a:solidFill>
              <a:ln>
                <a:noFill/>
              </a:ln>
              <a:effectLst/>
            </c:spPr>
          </c:dPt>
          <c:cat>
            <c:strRef>
              <c:f>Лист1!$A$2:$A$5</c:f>
              <c:strCache>
                <c:ptCount val="3"/>
                <c:pt idx="0">
                  <c:v>старше 60 лет - 4945 чел.</c:v>
                </c:pt>
                <c:pt idx="1">
                  <c:v>21-36 лет - 1674 чел.</c:v>
                </c:pt>
                <c:pt idx="2">
                  <c:v>39-60 лет - 4514 чел.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59-4F56-A393-3D82ECC2878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FABAB"/>
            </a:solidFill>
          </c:spPr>
          <c:dPt>
            <c:idx val="0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FABA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59-4F56-A393-3D82ECC28781}"/>
              </c:ext>
            </c:extLst>
          </c:dPt>
          <c:cat>
            <c:strRef>
              <c:f>Лист1!$A$2:$A$5</c:f>
              <c:strCache>
                <c:ptCount val="3"/>
                <c:pt idx="0">
                  <c:v>старше 60 лет - 4945 чел.</c:v>
                </c:pt>
                <c:pt idx="1">
                  <c:v>21-36 лет - 1674 чел.</c:v>
                </c:pt>
                <c:pt idx="2">
                  <c:v>39-60 лет - 4514 чел.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59-4F56-A393-3D82ECC28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5.8700192597578534E-2"/>
          <c:y val="0.79909142070507411"/>
          <c:w val="0.93647567642475549"/>
          <c:h val="0.181407215351105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9034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140" y="1604494"/>
            <a:ext cx="8229138" cy="3977120"/>
          </a:xfrm>
          <a:prstGeom prst="rect">
            <a:avLst/>
          </a:prstGeom>
        </p:spPr>
        <p:txBody>
          <a:bodyPr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24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140" y="1604494"/>
            <a:ext cx="8229138" cy="39771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6248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140" y="1604494"/>
            <a:ext cx="4015753" cy="39771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3912" y="1604494"/>
            <a:ext cx="4015753" cy="39771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0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5572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140" y="273564"/>
            <a:ext cx="8229138" cy="5308050"/>
          </a:xfrm>
          <a:prstGeom prst="rect">
            <a:avLst/>
          </a:prstGeom>
        </p:spPr>
        <p:txBody>
          <a:bodyPr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8582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140" y="1604498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140" y="3682011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3912" y="1604494"/>
            <a:ext cx="4015753" cy="39771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1449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140" y="1604494"/>
            <a:ext cx="4015753" cy="39771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912" y="1604498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3912" y="3682011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0542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140" y="1604498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912" y="1604498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140" y="3682011"/>
            <a:ext cx="8229138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1670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140" y="1604498"/>
            <a:ext cx="8229138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140" y="3682011"/>
            <a:ext cx="8229138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0234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140" y="1604498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3912" y="1604498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3912" y="3682011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140" y="3682011"/>
            <a:ext cx="4015753" cy="18969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630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861" y="1603655"/>
            <a:ext cx="4700961" cy="397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861" y="1603655"/>
            <a:ext cx="4700961" cy="397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140" y="273564"/>
            <a:ext cx="8229138" cy="11448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140" y="1604494"/>
            <a:ext cx="8229138" cy="39771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140" y="1604494"/>
            <a:ext cx="8229138" cy="39771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18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91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7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78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7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PlaceHolder 1"/>
          <p:cNvSpPr>
            <a:spLocks noGrp="1"/>
          </p:cNvSpPr>
          <p:nvPr>
            <p:ph type="title"/>
          </p:nvPr>
        </p:nvSpPr>
        <p:spPr bwMode="auto">
          <a:xfrm>
            <a:off x="457492" y="273514"/>
            <a:ext cx="8229057" cy="114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Для правки текста заголовка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492" y="1605095"/>
            <a:ext cx="8229057" cy="3976028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3810172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5pPr>
      <a:lvl6pPr marL="400028"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6pPr>
      <a:lvl7pPr marL="800052"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7pPr>
      <a:lvl8pPr marL="1200078"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8pPr>
      <a:lvl9pPr marL="1600101"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pitchFamily="34" charset="0"/>
        </a:defRPr>
      </a:lvl9pPr>
    </p:titleStyle>
    <p:bodyStyle>
      <a:lvl1pPr marL="430584" indent="-32224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buChar char=""/>
        <a:defRPr>
          <a:solidFill>
            <a:schemeClr val="tx1"/>
          </a:solidFill>
          <a:latin typeface="Arial" pitchFamily="34" charset="0"/>
        </a:defRPr>
      </a:lvl1pPr>
      <a:lvl2pPr marL="650046" indent="-250018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Arial" pitchFamily="34" charset="0"/>
        </a:defRPr>
      </a:lvl2pPr>
      <a:lvl3pPr marL="1000061" indent="-200012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</a:defRPr>
      </a:lvl3pPr>
      <a:lvl4pPr marL="1400087" indent="-200012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" pitchFamily="34" charset="0"/>
        </a:defRPr>
      </a:lvl4pPr>
      <a:lvl5pPr marL="1800111" indent="-200012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</a:defRPr>
      </a:lvl5pPr>
      <a:lvl6pPr marL="2200136" indent="-200012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</a:defRPr>
      </a:lvl6pPr>
      <a:lvl7pPr marL="2600162" indent="-200012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</a:defRPr>
      </a:lvl7pPr>
      <a:lvl8pPr marL="3000185" indent="-200012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</a:defRPr>
      </a:lvl8pPr>
      <a:lvl9pPr marL="3400212" indent="-200012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845820" y="1925132"/>
            <a:ext cx="7532370" cy="2086798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 итогах диспансеризации определенных групп взрослого населения в районах  Новгородской области в 2018 году </a:t>
            </a:r>
          </a:p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и планах на 2019 год</a:t>
            </a:r>
            <a:endParaRPr lang="nb-NO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60470"/>
            <a:ext cx="9144000" cy="347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50" y="1485904"/>
            <a:ext cx="7886700" cy="765809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Статистика впервые выявленных заболеваний за 2018 год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03250" y="275907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0" y="2967362"/>
            <a:ext cx="809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74420" y="2308888"/>
            <a:ext cx="758952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25" y="2651760"/>
            <a:ext cx="75780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Артериальная гипертензия                      701 чел.          0.9%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ИБС                                                           152 чел.           0.2%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Ожирение                                                  718 чел.          0.9%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Сахарный диабет                                      72  чел.           0.1%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Болезни крови                                           65  чел.           0.1%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Новообразования                                      73 чел.            0.1%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В т. ч. злокачественные                            26  чел.         0.04%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018320" y="229745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742950" y="1885951"/>
            <a:ext cx="7886700" cy="4571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altLang="ru-RU" sz="1400" b="1" dirty="0" smtClean="0">
                <a:latin typeface="Calibri" pitchFamily="34" charset="0"/>
              </a:rPr>
              <a:t/>
            </a:r>
            <a:br>
              <a:rPr lang="ru-RU" altLang="ru-RU" sz="1400" b="1" dirty="0" smtClean="0">
                <a:latin typeface="Calibri" pitchFamily="34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03250" y="275907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rgbClr val="E7E6E6">
                  <a:lumMod val="25000"/>
                </a:srgb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1</a:t>
            </a:r>
            <a:r>
              <a:rPr lang="ru-RU" altLang="ru-RU" sz="5000" dirty="0">
                <a:solidFill>
                  <a:srgbClr val="F34840"/>
                </a:solidFill>
              </a:rPr>
              <a:t>1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sz="1400" spc="4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3250" y="2192179"/>
            <a:ext cx="3463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Утверждено протоколом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выездного заседания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Правительства Новгородской области </a:t>
            </a:r>
            <a:endParaRPr lang="ru-RU" altLang="ru-RU" sz="1200" b="1" kern="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 b="1" kern="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№ </a:t>
            </a:r>
            <a:r>
              <a:rPr lang="ru-RU" altLang="ru-RU" sz="12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11 от 17 мая 2018 года</a:t>
            </a:r>
            <a:r>
              <a:rPr lang="ru-RU" altLang="ru-RU" sz="1200" b="1" kern="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altLang="ru-RU" sz="1200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1200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1200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«п.9.1 Организовать центр диспансеризации определенных групп взрослого населения на базе клиники №2 ГОБУЗ «Центральная городская клиническая больница» в срок до 29.12.2018»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23161" y="455771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Финансирование проекта составило: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 млн. 448 тыс. рублей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в том числе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3 млн. 248 тыс. рублей – областной бюджет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68241" y="2189798"/>
            <a:ext cx="32619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Дата открытия отделения: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30 октября 2018 года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Прием 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пациентов организован  </a:t>
            </a: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 смены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7 дней в неделю,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с 08.00 до 18.00 часов</a:t>
            </a:r>
            <a:endParaRPr lang="ru-RU" sz="16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Заголовок 6"/>
          <p:cNvSpPr txBox="1">
            <a:spLocks/>
          </p:cNvSpPr>
          <p:nvPr/>
        </p:nvSpPr>
        <p:spPr>
          <a:xfrm>
            <a:off x="628650" y="1382872"/>
            <a:ext cx="7886700" cy="8093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Отделение диспансеризации в Клинике №2 ГОБУЗ «ЦГКБ»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8" descr="C:\Users\11\Desktop\отд дисп\NmFyjFbgvZ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4" r="7233"/>
          <a:stretch>
            <a:fillRect/>
          </a:stretch>
        </p:blipFill>
        <p:spPr bwMode="auto">
          <a:xfrm>
            <a:off x="6877561" y="4262477"/>
            <a:ext cx="1936997" cy="2288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C:\Users\11\Desktop\отд дисп\KvIA63ilSc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13" b="11328"/>
          <a:stretch>
            <a:fillRect/>
          </a:stretch>
        </p:blipFill>
        <p:spPr bwMode="auto">
          <a:xfrm>
            <a:off x="635498" y="4235330"/>
            <a:ext cx="1897380" cy="2288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s://medbooking.com/images/store/Categories/Category495/f4b4d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540" y="2118575"/>
            <a:ext cx="2160269" cy="171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7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742950" y="1885951"/>
            <a:ext cx="7886700" cy="4571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altLang="ru-RU" sz="1400" b="1" dirty="0" smtClean="0">
                <a:latin typeface="Calibri" pitchFamily="34" charset="0"/>
              </a:rPr>
              <a:t/>
            </a:r>
            <a:br>
              <a:rPr lang="ru-RU" altLang="ru-RU" sz="1400" b="1" dirty="0" smtClean="0">
                <a:latin typeface="Calibri" pitchFamily="34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03250" y="275907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rgbClr val="E7E6E6">
                  <a:lumMod val="25000"/>
                </a:srgb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1</a:t>
            </a:r>
            <a:r>
              <a:rPr lang="ru-RU" altLang="ru-RU" sz="5000" dirty="0">
                <a:solidFill>
                  <a:srgbClr val="F34840"/>
                </a:solidFill>
              </a:rPr>
              <a:t>2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sz="1400" spc="4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0" y="2526058"/>
            <a:ext cx="809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149512"/>
              </p:ext>
            </p:extLst>
          </p:nvPr>
        </p:nvGraphicFramePr>
        <p:xfrm>
          <a:off x="1446489" y="2053826"/>
          <a:ext cx="6685361" cy="1529238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107552"/>
                <a:gridCol w="1875247"/>
                <a:gridCol w="1702562"/>
              </a:tblGrid>
              <a:tr h="3709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ОСМОТРЕНО ПАЦИЕНТОВ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45733" marB="4573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Годовой план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45733" marB="4573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Фактически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45733" marB="45733"/>
                </a:tc>
              </a:tr>
              <a:tr h="3709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С 01 ноября по 31 декабря 2018 года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45733" marB="4573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45733" marB="4573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1025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45733" marB="45733"/>
                </a:tc>
              </a:tr>
              <a:tr h="3709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С 01 января по 18 марта 2019 года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45733" marB="4573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12 000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45733" marB="4573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922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45733" marB="45733"/>
                </a:tc>
              </a:tr>
            </a:tbl>
          </a:graphicData>
        </a:graphic>
      </p:graphicFrame>
      <p:pic>
        <p:nvPicPr>
          <p:cNvPr id="16" name="Picture 10" descr="C:\Users\11\Desktop\отд дисп\sSBP1qRNMs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9" b="10078"/>
          <a:stretch>
            <a:fillRect/>
          </a:stretch>
        </p:blipFill>
        <p:spPr bwMode="auto">
          <a:xfrm>
            <a:off x="2343967" y="3947585"/>
            <a:ext cx="1505641" cy="213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Заголовок 6"/>
          <p:cNvSpPr txBox="1">
            <a:spLocks/>
          </p:cNvSpPr>
          <p:nvPr/>
        </p:nvSpPr>
        <p:spPr>
          <a:xfrm>
            <a:off x="628650" y="1382872"/>
            <a:ext cx="7886700" cy="8093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Результаты работы отделения диспансеризации 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9" descr="C:\Users\11\Desktop\отд дисп\2We2Rm-0TV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38" r="1894" b="9801"/>
          <a:stretch>
            <a:fillRect/>
          </a:stretch>
        </p:blipFill>
        <p:spPr bwMode="auto">
          <a:xfrm>
            <a:off x="3943639" y="3947585"/>
            <a:ext cx="1505641" cy="213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3947585"/>
            <a:ext cx="1505641" cy="213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655" y="3947585"/>
            <a:ext cx="1487487" cy="213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25" y="3947585"/>
            <a:ext cx="1489075" cy="213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7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808990" y="3488115"/>
            <a:ext cx="7886700" cy="142875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План диспансеризации на 2019 год - </a:t>
            </a:r>
            <a:b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80000 человек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03250" y="275907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1</a:t>
            </a:r>
            <a:r>
              <a:rPr lang="ru-RU" altLang="ru-RU" sz="5000" dirty="0">
                <a:solidFill>
                  <a:srgbClr val="F34840"/>
                </a:solidFill>
              </a:rPr>
              <a:t>3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250" y="2958553"/>
            <a:ext cx="809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4407" y="4916893"/>
            <a:ext cx="80352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Охват диспансеризацией на 01.03.2019-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11133 человека –  13.9%</a:t>
            </a:r>
          </a:p>
          <a:p>
            <a:pPr algn="ctr"/>
            <a:endParaRPr lang="ru-RU" sz="2800" dirty="0"/>
          </a:p>
        </p:txBody>
      </p:sp>
      <p:pic>
        <p:nvPicPr>
          <p:cNvPr id="13" name="Picture 8" descr="http://year2018.net/wp-content/uploads/2017/03/dispanserizaciya-2018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812" y="1441165"/>
            <a:ext cx="5125319" cy="194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04906" y="2240943"/>
            <a:ext cx="299720" cy="350078"/>
          </a:xfrm>
          <a:prstGeom prst="rect">
            <a:avLst/>
          </a:prstGeom>
          <a:solidFill>
            <a:srgbClr val="C83846"/>
          </a:solidFill>
          <a:ln>
            <a:solidFill>
              <a:srgbClr val="C83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37594" y="2115900"/>
            <a:ext cx="5257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00" dirty="0">
                <a:solidFill>
                  <a:srgbClr val="FFFF00"/>
                </a:solidFill>
                <a:latin typeface="Batang" pitchFamily="18" charset="-127"/>
                <a:ea typeface="Batang" pitchFamily="18" charset="-127"/>
                <a:cs typeface="Aparajita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50" y="1577346"/>
            <a:ext cx="7886700" cy="765809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Структура лиц, прошедших диспансеризацию, </a:t>
            </a:r>
            <a:b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на 1 марта  2019 года</a:t>
            </a:r>
            <a:b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1898650" y="2759076"/>
            <a:ext cx="534797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 smtClean="0">
                <a:solidFill>
                  <a:srgbClr val="E7E6E6">
                    <a:lumMod val="75000"/>
                  </a:srgbClr>
                </a:solidFill>
              </a:rPr>
              <a:t>1</a:t>
            </a:r>
            <a:r>
              <a:rPr lang="ru-RU" altLang="ru-RU" sz="5000" dirty="0">
                <a:solidFill>
                  <a:srgbClr val="F34840"/>
                </a:solidFill>
              </a:rPr>
              <a:t>4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0" y="2594638"/>
            <a:ext cx="809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77114" y="5527045"/>
            <a:ext cx="33618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I группа – 1945 чел.- 17.5%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II группа – 1484 чел.- 13.3%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III A группа – 6869 чел.- 61.7%</a:t>
            </a:r>
          </a:p>
          <a:p>
            <a:pPr algn="ctr"/>
            <a:endParaRPr lang="ru-RU" sz="2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577114" y="4915146"/>
            <a:ext cx="4089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34840"/>
                </a:solidFill>
                <a:latin typeface="Arial" pitchFamily="34" charset="0"/>
                <a:ea typeface="+mj-ea"/>
                <a:cs typeface="Arial" pitchFamily="34" charset="0"/>
              </a:rPr>
              <a:t>Распределение по группам </a:t>
            </a:r>
            <a:endParaRPr lang="ru-RU" sz="1600" b="1" dirty="0" smtClean="0">
              <a:solidFill>
                <a:srgbClr val="F34840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600" b="1" dirty="0" smtClean="0">
                <a:solidFill>
                  <a:srgbClr val="F34840"/>
                </a:solidFill>
                <a:latin typeface="Arial" pitchFamily="34" charset="0"/>
                <a:ea typeface="+mj-ea"/>
                <a:cs typeface="Arial" pitchFamily="34" charset="0"/>
              </a:rPr>
              <a:t>здоровья 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3250" y="4894869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F34840"/>
                </a:solidFill>
                <a:latin typeface="Arial" pitchFamily="34" charset="0"/>
                <a:ea typeface="+mj-ea"/>
                <a:cs typeface="Arial" pitchFamily="34" charset="0"/>
              </a:rPr>
              <a:t>Распространённость факторов риска 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5150" y="5203880"/>
            <a:ext cx="81495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Повышенный уровень АД - 656 чел.(5,9%)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Гипергликемия неуточненная - 593 чел. (5,3%)</a:t>
            </a:r>
          </a:p>
          <a:p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Избыточная масса тела - 1848 чел. (16,6%)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Курение табака - 912 чел. (8,2%)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Низкая физическая активность -  1111 чел. (10,0%)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Нерациональное питание - 2446 чел. (22,0%)</a:t>
            </a:r>
          </a:p>
          <a:p>
            <a:pPr algn="ctr"/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Диаграмма 17">
            <a:extLst>
              <a:ext uri="{FF2B5EF4-FFF2-40B4-BE49-F238E27FC236}">
                <a16:creationId xmlns="" xmlns:a16="http://schemas.microsoft.com/office/drawing/2014/main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275829"/>
              </p:ext>
            </p:extLst>
          </p:nvPr>
        </p:nvGraphicFramePr>
        <p:xfrm>
          <a:off x="586808" y="2261716"/>
          <a:ext cx="2623683" cy="2633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Диаграмма 18">
            <a:extLst>
              <a:ext uri="{FF2B5EF4-FFF2-40B4-BE49-F238E27FC236}">
                <a16:creationId xmlns="" xmlns:a16="http://schemas.microsoft.com/office/drawing/2014/main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2068869"/>
              </p:ext>
            </p:extLst>
          </p:nvPr>
        </p:nvGraphicFramePr>
        <p:xfrm>
          <a:off x="3103794" y="2292350"/>
          <a:ext cx="2691942" cy="2602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42950" y="2305311"/>
            <a:ext cx="2646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Социальная принадлежность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Диаграмма 20">
            <a:extLst>
              <a:ext uri="{FF2B5EF4-FFF2-40B4-BE49-F238E27FC236}">
                <a16:creationId xmlns="" xmlns:a16="http://schemas.microsoft.com/office/drawing/2014/main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2245732"/>
              </p:ext>
            </p:extLst>
          </p:nvPr>
        </p:nvGraphicFramePr>
        <p:xfrm>
          <a:off x="5832272" y="2336052"/>
          <a:ext cx="2828696" cy="2604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762000" y="3885571"/>
            <a:ext cx="7886700" cy="98075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План диспансеризации на 2018 год - </a:t>
            </a:r>
            <a:b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80 000 человек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03250" y="275907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8590" y="5132098"/>
            <a:ext cx="91782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Охват диспансеризацией составил 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74184 человека, 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что составило 92,7 %  от  плана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 descr="http://year2018.net/wp-content/uploads/2017/03/dispanserizaciya-2018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869" y="1646905"/>
            <a:ext cx="5125319" cy="194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50" y="1577346"/>
            <a:ext cx="8332470" cy="765809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Структура лиц прошедших диспансеризацию </a:t>
            </a:r>
            <a:b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в 2018 году</a:t>
            </a:r>
            <a:r>
              <a:rPr lang="ru-RU" sz="240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03250" y="275907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3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0" y="2594638"/>
            <a:ext cx="809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="" xmlns:a16="http://schemas.microsoft.com/office/drawing/2014/main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9142018"/>
              </p:ext>
            </p:extLst>
          </p:nvPr>
        </p:nvGraphicFramePr>
        <p:xfrm>
          <a:off x="2313128" y="2338098"/>
          <a:ext cx="435518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03250" y="1520194"/>
            <a:ext cx="7886700" cy="765809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Структура лиц прошедших диспансеризацию </a:t>
            </a:r>
            <a:b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в 2018 году</a:t>
            </a:r>
            <a:r>
              <a:rPr lang="ru-RU" sz="240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03250" y="275907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0" y="2594638"/>
            <a:ext cx="809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1110180"/>
              </p:ext>
            </p:extLst>
          </p:nvPr>
        </p:nvGraphicFramePr>
        <p:xfrm>
          <a:off x="2428698" y="2292350"/>
          <a:ext cx="435518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50" y="1577346"/>
            <a:ext cx="7886700" cy="765809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Структура лиц прошедших диспансеризацию </a:t>
            </a:r>
            <a:b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в 2018 году</a:t>
            </a:r>
            <a:r>
              <a:rPr lang="ru-RU" sz="240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603250" y="275907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0" y="2594638"/>
            <a:ext cx="809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="" xmlns:a16="http://schemas.microsoft.com/office/drawing/2014/main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5681714"/>
              </p:ext>
            </p:extLst>
          </p:nvPr>
        </p:nvGraphicFramePr>
        <p:xfrm>
          <a:off x="2313128" y="2292350"/>
          <a:ext cx="435518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80085" y="1533843"/>
            <a:ext cx="7886700" cy="809307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Распределение по группам здоровья  в 2018 году</a:t>
            </a:r>
            <a:b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880111" y="275907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6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0" y="2967362"/>
            <a:ext cx="809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880125" y="2651760"/>
            <a:ext cx="6915149" cy="353187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11530" y="2828836"/>
            <a:ext cx="762381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группа – 14369 человек                 19.4%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II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группа – 12191 человек                 16.4%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III A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группа –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43338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человек             58.4%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III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Б группа – 4286 человек                5.8% 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02722" y="221691"/>
            <a:ext cx="1296396" cy="89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261" tIns="45632" rIns="91261" bIns="4563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456306">
              <a:defRPr/>
            </a:pPr>
            <a:r>
              <a:rPr lang="ru-RU" altLang="ru-RU" sz="5000" kern="0" dirty="0" smtClean="0">
                <a:solidFill>
                  <a:srgbClr val="E7E6E6">
                    <a:lumMod val="75000"/>
                  </a:srgbClr>
                </a:solidFill>
              </a:rPr>
              <a:t>0</a:t>
            </a:r>
            <a:r>
              <a:rPr lang="ru-RU" altLang="ru-RU" sz="5000" kern="0" dirty="0" smtClean="0">
                <a:solidFill>
                  <a:srgbClr val="F34840"/>
                </a:solidFill>
              </a:rPr>
              <a:t>7</a:t>
            </a:r>
            <a:endParaRPr lang="ru-RU" altLang="ru-RU" sz="5000" kern="0" dirty="0">
              <a:solidFill>
                <a:srgbClr val="F34840"/>
              </a:solidFill>
            </a:endParaRPr>
          </a:p>
        </p:txBody>
      </p:sp>
      <p:sp>
        <p:nvSpPr>
          <p:cNvPr id="18438" name="Заголовок 1"/>
          <p:cNvSpPr txBox="1">
            <a:spLocks/>
          </p:cNvSpPr>
          <p:nvPr/>
        </p:nvSpPr>
        <p:spPr bwMode="auto">
          <a:xfrm>
            <a:off x="3476515" y="626204"/>
            <a:ext cx="4638516" cy="26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1" tIns="45632" rIns="91261" bIns="45632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9pPr>
          </a:lstStyle>
          <a:p>
            <a:pPr defTabSz="800052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F34840"/>
                </a:solidFill>
                <a:cs typeface="Arial" pitchFamily="34" charset="0"/>
                <a:sym typeface="Rasa Medium"/>
              </a:rPr>
              <a:t>ПРАВИТЕЛЬСТВО НОВГОРОДСКОЙ ОБЛАСТИ</a:t>
            </a:r>
            <a:endParaRPr lang="ru-RU" sz="1400" dirty="0">
              <a:solidFill>
                <a:srgbClr val="F34840"/>
              </a:solidFill>
              <a:cs typeface="Arial" pitchFamily="34" charset="0"/>
            </a:endParaRPr>
          </a:p>
        </p:txBody>
      </p:sp>
      <p:pic>
        <p:nvPicPr>
          <p:cNvPr id="18439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199" y="263441"/>
            <a:ext cx="711321" cy="82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67"/>
          <p:cNvCxnSpPr/>
          <p:nvPr/>
        </p:nvCxnSpPr>
        <p:spPr>
          <a:xfrm>
            <a:off x="703176" y="1143000"/>
            <a:ext cx="8856214" cy="0"/>
          </a:xfrm>
          <a:prstGeom prst="line">
            <a:avLst/>
          </a:prstGeom>
          <a:ln w="25400">
            <a:solidFill>
              <a:srgbClr val="F3484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Таблица 38">
            <a:extLst>
              <a:ext uri="{FF2B5EF4-FFF2-40B4-BE49-F238E27FC236}">
                <a16:creationId xmlns:a16="http://schemas.microsoft.com/office/drawing/2014/main" xmlns="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528449"/>
              </p:ext>
            </p:extLst>
          </p:nvPr>
        </p:nvGraphicFramePr>
        <p:xfrm>
          <a:off x="968482" y="1882953"/>
          <a:ext cx="7935488" cy="4480690"/>
        </p:xfrm>
        <a:graphic>
          <a:graphicData uri="http://schemas.openxmlformats.org/drawingml/2006/table">
            <a:tbl>
              <a:tblPr firstRow="1"/>
              <a:tblGrid>
                <a:gridCol w="5603768">
                  <a:extLst>
                    <a:ext uri="{9D8B030D-6E8A-4147-A177-3AD203B41FA5}">
                      <a16:colId xmlns:a16="http://schemas.microsoft.com/office/drawing/2014/main" xmlns="" val="887192933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xmlns="" val="1252228530"/>
                    </a:ext>
                  </a:extLst>
                </a:gridCol>
              </a:tblGrid>
              <a:tr h="508561">
                <a:tc>
                  <a:txBody>
                    <a:bodyPr/>
                    <a:lstStyle>
                      <a:lvl1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Медицинские организации</a:t>
                      </a: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 выполнения плана от годового</a:t>
                      </a: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10414502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«Зарубинская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111,7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6643626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Демянская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108,3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8632539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ООО « Медицинский центр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Акрон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107,0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7746654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ОАУЗ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Поддорская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105,3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3945783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Волотовский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филиал ГОБУЗ «Старорусская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103,4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53887387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«Батецкая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102,2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7833559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Чудовская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102,0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40681748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Солецкая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101,9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Маловишерская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 (вместе с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ЦОВПами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101,8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Боровичский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ЦВОП»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101,6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Парфинский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филиал ГОБУЗ «Старорусская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101,5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Маревская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101,2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Хвойнинская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101,2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190515" y="-7689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/>
                <a:ea typeface="Calibri"/>
              </a:rPr>
              <a:t>выполнении плана диспансеризации  в 2018 году в разрезе муниципальных образований.</a:t>
            </a:r>
            <a:endParaRPr lang="ru-RU" dirty="0"/>
          </a:p>
        </p:txBody>
      </p:sp>
      <p:sp>
        <p:nvSpPr>
          <p:cNvPr id="40" name="Заголовок 6"/>
          <p:cNvSpPr>
            <a:spLocks noGrp="1"/>
          </p:cNvSpPr>
          <p:nvPr>
            <p:ph type="title" idx="4294967295"/>
          </p:nvPr>
        </p:nvSpPr>
        <p:spPr>
          <a:xfrm>
            <a:off x="761820" y="1305243"/>
            <a:ext cx="7886700" cy="809307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Выполнение плана диспансеризации в 2018 году </a:t>
            </a:r>
            <a:b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5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02722" y="221691"/>
            <a:ext cx="1296396" cy="89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261" tIns="45632" rIns="91261" bIns="4563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456306">
              <a:defRPr/>
            </a:pPr>
            <a:r>
              <a:rPr lang="ru-RU" altLang="ru-RU" sz="5000" kern="0" dirty="0" smtClean="0">
                <a:solidFill>
                  <a:srgbClr val="E7E6E6">
                    <a:lumMod val="75000"/>
                  </a:srgbClr>
                </a:solidFill>
              </a:rPr>
              <a:t>0</a:t>
            </a:r>
            <a:r>
              <a:rPr lang="ru-RU" altLang="ru-RU" sz="5000" kern="0" dirty="0">
                <a:solidFill>
                  <a:srgbClr val="F34840"/>
                </a:solidFill>
              </a:rPr>
              <a:t>8</a:t>
            </a:r>
          </a:p>
        </p:txBody>
      </p:sp>
      <p:sp>
        <p:nvSpPr>
          <p:cNvPr id="18438" name="Заголовок 1"/>
          <p:cNvSpPr txBox="1">
            <a:spLocks/>
          </p:cNvSpPr>
          <p:nvPr/>
        </p:nvSpPr>
        <p:spPr bwMode="auto">
          <a:xfrm>
            <a:off x="3476515" y="626204"/>
            <a:ext cx="4638516" cy="26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1" tIns="45632" rIns="91261" bIns="45632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 pitchFamily="34" charset="0"/>
                <a:cs typeface="DejaVu Sans" pitchFamily="34" charset="0"/>
              </a:defRPr>
            </a:lvl9pPr>
          </a:lstStyle>
          <a:p>
            <a:pPr defTabSz="800052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F34840"/>
                </a:solidFill>
                <a:cs typeface="Arial" pitchFamily="34" charset="0"/>
                <a:sym typeface="Rasa Medium"/>
              </a:rPr>
              <a:t>ПРАВИТЕЛЬСТВО НОВГОРОДСКОЙ ОБЛАСТИ</a:t>
            </a:r>
            <a:endParaRPr lang="ru-RU" sz="1400" dirty="0">
              <a:solidFill>
                <a:srgbClr val="F34840"/>
              </a:solidFill>
              <a:cs typeface="Arial" pitchFamily="34" charset="0"/>
            </a:endParaRPr>
          </a:p>
        </p:txBody>
      </p:sp>
      <p:pic>
        <p:nvPicPr>
          <p:cNvPr id="18439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199" y="263441"/>
            <a:ext cx="711321" cy="82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67"/>
          <p:cNvCxnSpPr/>
          <p:nvPr/>
        </p:nvCxnSpPr>
        <p:spPr>
          <a:xfrm>
            <a:off x="703176" y="1143000"/>
            <a:ext cx="8856214" cy="0"/>
          </a:xfrm>
          <a:prstGeom prst="line">
            <a:avLst/>
          </a:prstGeom>
          <a:ln w="25400">
            <a:solidFill>
              <a:srgbClr val="F3484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Таблица 38">
            <a:extLst>
              <a:ext uri="{FF2B5EF4-FFF2-40B4-BE49-F238E27FC236}">
                <a16:creationId xmlns:a16="http://schemas.microsoft.com/office/drawing/2014/main" xmlns="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602698"/>
              </p:ext>
            </p:extLst>
          </p:nvPr>
        </p:nvGraphicFramePr>
        <p:xfrm>
          <a:off x="888472" y="1962963"/>
          <a:ext cx="7935488" cy="4175880"/>
        </p:xfrm>
        <a:graphic>
          <a:graphicData uri="http://schemas.openxmlformats.org/drawingml/2006/table">
            <a:tbl>
              <a:tblPr firstRow="1"/>
              <a:tblGrid>
                <a:gridCol w="5603768">
                  <a:extLst>
                    <a:ext uri="{9D8B030D-6E8A-4147-A177-3AD203B41FA5}">
                      <a16:colId xmlns:a16="http://schemas.microsoft.com/office/drawing/2014/main" xmlns="" val="887192933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xmlns="" val="1252228530"/>
                    </a:ext>
                  </a:extLst>
                </a:gridCol>
              </a:tblGrid>
              <a:tr h="508561">
                <a:tc>
                  <a:txBody>
                    <a:bodyPr/>
                    <a:lstStyle>
                      <a:lvl1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Медицинские организации</a:t>
                      </a: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>
                        <a:defRPr b="1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 выполнения плана от годового</a:t>
                      </a:r>
                    </a:p>
                  </a:txBody>
                  <a:tcPr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10414502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Боровичская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100,2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6643626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«Старорусская ЦРБ»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100,2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8632539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Мошенская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100,0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7746654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«Холмская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100,0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3945783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«Клинический госпиталь ветеранов войн»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100,0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53887387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«Новгородская центральная районная больница»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100,0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7833559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Крестецкая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96,8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40681748"/>
                  </a:ext>
                </a:extLst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Шимская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95,5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Окуловская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93,3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«Валдайская ЦРБ»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91,2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Пестовская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 ЦРБ»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jaVu Sans"/>
                        <a:cs typeface="Arial" pitchFamily="34" charset="0"/>
                      </a:endParaRP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86,6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ГОБУЗ «Центральная городская клиническая больница»</a:t>
                      </a:r>
                    </a:p>
                  </a:txBody>
                  <a:tcPr marL="91448" marR="91448" marT="45725" marB="45725" horzOverflow="overflow">
                    <a:lnL>
                      <a:noFill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78,1</a:t>
                      </a:r>
                    </a:p>
                  </a:txBody>
                  <a:tcPr marL="91448" marR="91448" marT="45725" marB="45725" horzOverflow="overflow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9E8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761820" y="1305243"/>
            <a:ext cx="7886700" cy="809307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Выполнение плана диспансеризации в 2018 году </a:t>
            </a:r>
            <a:b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25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03250" y="1510987"/>
            <a:ext cx="7886700" cy="717867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Распространённость факторов риска в </a:t>
            </a:r>
            <a:b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2018 году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1099185" y="2564766"/>
            <a:ext cx="7774940" cy="359727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2600">
              <a:lnSpc>
                <a:spcPct val="100000"/>
              </a:lnSpc>
            </a:pPr>
            <a:endParaRPr lang="ru-RU" sz="1400" spc="-1" dirty="0">
              <a:solidFill>
                <a:schemeClr val="bg2">
                  <a:lumMod val="25000"/>
                </a:schemeClr>
              </a:solidFill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>
                <a:solidFill>
                  <a:srgbClr val="E7E6E6">
                    <a:lumMod val="75000"/>
                  </a:srgb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62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0" y="2967362"/>
            <a:ext cx="809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38275" y="2823210"/>
            <a:ext cx="7096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Повышенный уровень АД                    4488   чел.         6.0%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Гипергликемия неуточнённая             3229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чел.         4.4%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Избыточная масса тела                     16706   чел.       22.5%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Курение табака                                   11232   чел.       15.1%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Низкая физическая активность           8261   чел.       11.1%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Нерациональное питание                  18782   чел.       25.3%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2145</TotalTime>
  <Words>723</Words>
  <Application>Microsoft Office PowerPoint</Application>
  <PresentationFormat>Экран (4:3)</PresentationFormat>
  <Paragraphs>179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Правительство НО</vt:lpstr>
      <vt:lpstr>Специальное оформление</vt:lpstr>
      <vt:lpstr>5_Office Theme</vt:lpstr>
      <vt:lpstr>Презентация PowerPoint</vt:lpstr>
      <vt:lpstr>План диспансеризации на 2018 год -  80 000 человек  </vt:lpstr>
      <vt:lpstr>Структура лиц прошедших диспансеризацию  в 2018 году </vt:lpstr>
      <vt:lpstr>Структура лиц прошедших диспансеризацию  в 2018 году </vt:lpstr>
      <vt:lpstr>Структура лиц прошедших диспансеризацию  в 2018 году </vt:lpstr>
      <vt:lpstr>Распределение по группам здоровья  в 2018 году </vt:lpstr>
      <vt:lpstr>Выполнение плана диспансеризации в 2018 году  </vt:lpstr>
      <vt:lpstr>Выполнение плана диспансеризации в 2018 году  </vt:lpstr>
      <vt:lpstr>Распространённость факторов риска в  2018 году</vt:lpstr>
      <vt:lpstr>Статистика впервые выявленных заболеваний за 2018 год</vt:lpstr>
      <vt:lpstr>  </vt:lpstr>
      <vt:lpstr>  </vt:lpstr>
      <vt:lpstr>План диспансеризации на 2019 год -  80000 человек </vt:lpstr>
      <vt:lpstr>Структура лиц, прошедших диспансеризацию,  на 1 марта  2019 года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Шаляпина Елена Владимировна</cp:lastModifiedBy>
  <cp:revision>157</cp:revision>
  <dcterms:created xsi:type="dcterms:W3CDTF">2018-12-10T13:13:56Z</dcterms:created>
  <dcterms:modified xsi:type="dcterms:W3CDTF">2019-03-20T17:24:44Z</dcterms:modified>
</cp:coreProperties>
</file>