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9" r:id="rId2"/>
    <p:sldId id="316" r:id="rId3"/>
    <p:sldId id="317" r:id="rId4"/>
    <p:sldId id="318" r:id="rId5"/>
    <p:sldId id="319" r:id="rId6"/>
    <p:sldId id="312" r:id="rId7"/>
    <p:sldId id="314" r:id="rId8"/>
    <p:sldId id="320" r:id="rId9"/>
    <p:sldId id="327" r:id="rId10"/>
    <p:sldId id="328" r:id="rId11"/>
    <p:sldId id="329" r:id="rId12"/>
    <p:sldId id="313" r:id="rId13"/>
    <p:sldId id="326" r:id="rId14"/>
    <p:sldId id="311" r:id="rId15"/>
  </p:sldIdLst>
  <p:sldSz cx="9906000" cy="6858000" type="A4"/>
  <p:notesSz cx="10693400" cy="7562850"/>
  <p:defaultTextStyle>
    <a:defPPr>
      <a:defRPr lang="ru-RU"/>
    </a:defPPr>
    <a:lvl1pPr marL="0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19801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39602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59403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79204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099005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518806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938607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358408" algn="l" defTabSz="839602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4941"/>
    <a:srgbClr val="AFABAB"/>
    <a:srgbClr val="DAB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254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37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</a:p>
        </p:txBody>
      </p:sp>
      <p:sp>
        <p:nvSpPr>
          <p:cNvPr id="38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</a:p>
        </p:txBody>
      </p:sp>
      <p:sp>
        <p:nvSpPr>
          <p:cNvPr id="39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</a:p>
        </p:txBody>
      </p:sp>
      <p:sp>
        <p:nvSpPr>
          <p:cNvPr id="40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411D7370-902B-47D3-852B-B788E6529846}" type="slidenum">
              <a:rPr lang="ru-R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46816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19801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39602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59403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79204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99005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518806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938607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358408" algn="l" defTabSz="839602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body"/>
          </p:nvPr>
        </p:nvSpPr>
        <p:spPr>
          <a:xfrm>
            <a:off x="1069920" y="3592440"/>
            <a:ext cx="8551440" cy="3401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6058080" y="7183440"/>
            <a:ext cx="4630320" cy="37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8157ED3E-E098-41C9-8867-C35E17821521}" type="slidenum">
              <a:rPr lang="ru-R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566738"/>
            <a:ext cx="4095750" cy="2836862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07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0413" y="568325"/>
            <a:ext cx="4092575" cy="2835275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905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body"/>
          </p:nvPr>
        </p:nvSpPr>
        <p:spPr>
          <a:xfrm>
            <a:off x="1069920" y="3592440"/>
            <a:ext cx="8551440" cy="3401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6058080" y="7183440"/>
            <a:ext cx="4630320" cy="37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8157ED3E-E098-41C9-8867-C35E17821521}" type="slidenum">
              <a:rPr lang="ru-R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12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0413" y="568325"/>
            <a:ext cx="4092575" cy="2835275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4628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body"/>
          </p:nvPr>
        </p:nvSpPr>
        <p:spPr>
          <a:xfrm>
            <a:off x="1069920" y="3592440"/>
            <a:ext cx="8551440" cy="3401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6058080" y="7183440"/>
            <a:ext cx="4630320" cy="37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8157ED3E-E098-41C9-8867-C35E17821521}" type="slidenum">
              <a:rPr lang="ru-R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14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566738"/>
            <a:ext cx="4095750" cy="2836862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67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566738"/>
            <a:ext cx="4095750" cy="2836862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760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566738"/>
            <a:ext cx="4095750" cy="2836862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790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00413" y="568325"/>
            <a:ext cx="4092575" cy="2835275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835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body"/>
          </p:nvPr>
        </p:nvSpPr>
        <p:spPr>
          <a:xfrm>
            <a:off x="1069920" y="3592440"/>
            <a:ext cx="8551440" cy="3401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6058080" y="7183440"/>
            <a:ext cx="4630320" cy="37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8157ED3E-E098-41C9-8867-C35E17821521}" type="slidenum">
              <a:rPr lang="ru-R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6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body"/>
          </p:nvPr>
        </p:nvSpPr>
        <p:spPr>
          <a:xfrm>
            <a:off x="1069920" y="3592440"/>
            <a:ext cx="8551440" cy="340128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6058080" y="7183440"/>
            <a:ext cx="4630320" cy="375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8157ED3E-E098-41C9-8867-C35E17821521}" type="slidenum">
              <a:rPr lang="ru-R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7</a:t>
            </a:fld>
            <a:endParaRPr lang="ru-RU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566738"/>
            <a:ext cx="4095750" cy="2836862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07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98825" y="566738"/>
            <a:ext cx="4095750" cy="2836862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D54E8-8E57-47E1-B015-A401ABC5617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0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8914900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95235" y="3682011"/>
            <a:ext cx="8914900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63404" y="1604494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63404" y="3682011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95235" y="3682011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8914900" cy="39771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95235" y="1604494"/>
            <a:ext cx="8914900" cy="39771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Рисунок 33"/>
          <p:cNvPicPr/>
          <p:nvPr/>
        </p:nvPicPr>
        <p:blipFill>
          <a:blip r:embed="rId2"/>
          <a:stretch/>
        </p:blipFill>
        <p:spPr>
          <a:xfrm>
            <a:off x="2406476" y="1604167"/>
            <a:ext cx="5092085" cy="3977120"/>
          </a:xfrm>
          <a:prstGeom prst="rect">
            <a:avLst/>
          </a:prstGeom>
          <a:ln>
            <a:noFill/>
          </a:ln>
        </p:spPr>
      </p:pic>
      <p:pic>
        <p:nvPicPr>
          <p:cNvPr id="35" name="Рисунок 34"/>
          <p:cNvPicPr/>
          <p:nvPr/>
        </p:nvPicPr>
        <p:blipFill>
          <a:blip r:embed="rId2"/>
          <a:stretch/>
        </p:blipFill>
        <p:spPr>
          <a:xfrm>
            <a:off x="2406476" y="1604167"/>
            <a:ext cx="5092085" cy="39771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95235" y="1604494"/>
            <a:ext cx="8914900" cy="3977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8914900" cy="39771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4350399" cy="39771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063404" y="1604494"/>
            <a:ext cx="4350399" cy="39771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95235" y="273564"/>
            <a:ext cx="8914900" cy="530805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95235" y="3682011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63404" y="1604494"/>
            <a:ext cx="4350399" cy="39771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4350399" cy="3977120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063404" y="1604494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063404" y="3682011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4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063404" y="1604494"/>
            <a:ext cx="4350399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95235" y="3682011"/>
            <a:ext cx="8914900" cy="1896991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9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95235" y="273564"/>
            <a:ext cx="8914900" cy="1144854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ru-RU" sz="4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95235" y="1604494"/>
            <a:ext cx="8914900" cy="397712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9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</a:p>
          <a:p>
            <a:pPr marL="793325" lvl="1" indent="-297497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</a:p>
          <a:p>
            <a:pPr marL="1189987" lvl="2" indent="-264442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</a:p>
          <a:p>
            <a:pPr marL="1586650" lvl="3" indent="-198331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</a:p>
          <a:p>
            <a:pPr marL="1983312" lvl="4" indent="-198331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</a:p>
          <a:p>
            <a:pPr marL="2379974" lvl="5" indent="-198331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</a:p>
          <a:p>
            <a:pPr marL="2776637" lvl="6" indent="-198331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 dir="r"/>
  </p:transition>
  <p:txStyles>
    <p:titleStyle/>
    <p:bodyStyle>
      <a:lvl1pPr marL="396662" indent="-297497">
        <a:buClr>
          <a:srgbClr val="000000"/>
        </a:buClr>
        <a:buSzPct val="45000"/>
        <a:buFont typeface="Wingdings" charset="2"/>
        <a:buChar char=""/>
        <a:defRPr/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4128"/>
            <a:ext cx="9906000" cy="495300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649812" y="1150513"/>
            <a:ext cx="9272766" cy="0"/>
          </a:xfrm>
          <a:prstGeom prst="line">
            <a:avLst/>
          </a:prstGeom>
          <a:noFill/>
          <a:ln w="38100" cap="flat" cmpd="sng" algn="ctr">
            <a:solidFill>
              <a:srgbClr val="F34840"/>
            </a:solidFill>
            <a:prstDash val="solid"/>
          </a:ln>
          <a:effectLst/>
        </p:spPr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691" y="152636"/>
            <a:ext cx="711200" cy="82392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008784" y="514846"/>
            <a:ext cx="6147708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44488" y="1169457"/>
            <a:ext cx="9253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 оказании содействия  органам местного самоуправления в приведении в порядок воинских захоронений и мемориальных комплексов, а также в поиске и захоронении останков воинов, </a:t>
            </a:r>
          </a:p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погибших при защите Отечества</a:t>
            </a:r>
          </a:p>
        </p:txBody>
      </p:sp>
    </p:spTree>
    <p:extLst>
      <p:ext uri="{BB962C8B-B14F-4D97-AF65-F5344CB8AC3E}">
        <p14:creationId xmlns:p14="http://schemas.microsoft.com/office/powerpoint/2010/main" val="178812804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164886" y="1160748"/>
            <a:ext cx="9648654" cy="6431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900" dirty="0"/>
              <a:t>Федеральная целевая программа </a:t>
            </a:r>
          </a:p>
          <a:p>
            <a:r>
              <a:rPr lang="ru-RU" sz="1900" dirty="0"/>
              <a:t>«Увековечение памяти погибших при защите Отечества на 2019-2024 годы»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29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fld id="{3A0563BE-6BB1-4AF2-9C76-F022463C4161}" type="slidenum">
              <a:rPr lang="ru-RU" sz="5000" b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4468" y="5589240"/>
            <a:ext cx="9547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Требуется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проведение ремонтных (реставрационных) работ на 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572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воинских захоронениях и нанесение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35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652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имен погибших при защите Отечества.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7016" y="1880828"/>
            <a:ext cx="4485717" cy="3456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4" descr="https://pp.userapi.com/c850336/v850336867/bd87/pdWBo0lgyr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880827"/>
            <a:ext cx="4728947" cy="345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62789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21251" y="5076473"/>
            <a:ext cx="24968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оформление права </a:t>
            </a:r>
            <a:r>
              <a:rPr lang="ru-RU" sz="1600" b="1" dirty="0" smtClean="0"/>
              <a:t>собственности</a:t>
            </a:r>
            <a:endParaRPr lang="ru-RU" sz="16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28" y="2069976"/>
            <a:ext cx="5933220" cy="420334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14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fld id="{3A0563BE-6BB1-4AF2-9C76-F022463C4161}" type="slidenum">
              <a:rPr lang="ru-RU" sz="5000" b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164886" y="1160748"/>
            <a:ext cx="9648654" cy="6431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900" dirty="0"/>
              <a:t>Федеральная целевая программа </a:t>
            </a:r>
          </a:p>
          <a:p>
            <a:r>
              <a:rPr lang="ru-RU" sz="1900" dirty="0"/>
              <a:t>«Увековечение памяти погибших при защите Отечества на 2019-2024 годы»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192" y="2542216"/>
            <a:ext cx="260848" cy="24819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875" y="3196529"/>
            <a:ext cx="269038" cy="255989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7221252" y="2492896"/>
            <a:ext cx="2496885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84"/>
              </a:lnSpc>
            </a:pPr>
            <a:r>
              <a:rPr lang="ru-RU" sz="1600" b="1" dirty="0" smtClean="0"/>
              <a:t>паспортизация</a:t>
            </a:r>
            <a:endParaRPr lang="ru" sz="16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221252" y="3104964"/>
            <a:ext cx="2496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постановка воинского захоронения на кадастровый </a:t>
            </a:r>
            <a:r>
              <a:rPr lang="ru-RU" sz="1600" b="1" dirty="0" smtClean="0"/>
              <a:t>учет</a:t>
            </a:r>
            <a:endParaRPr lang="ru-RU" sz="1600" b="1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874" y="5076473"/>
            <a:ext cx="274030" cy="26073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827" y="4180965"/>
            <a:ext cx="247086" cy="235103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 flipH="1">
            <a:off x="7221251" y="4057891"/>
            <a:ext cx="24968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подготовка историко-архивного обеспечения </a:t>
            </a:r>
            <a:r>
              <a:rPr lang="ru-RU" sz="1600" b="1" dirty="0" smtClean="0"/>
              <a:t>паспорта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8600241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718456" y="1160748"/>
            <a:ext cx="9095083" cy="6431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800" dirty="0"/>
              <a:t>Мемориал «Детям, погибшим в годы Великой Отечественной войны» на железнодорожной станции </a:t>
            </a:r>
            <a:r>
              <a:rPr lang="ru-RU" sz="1800" dirty="0" err="1"/>
              <a:t>Лычково</a:t>
            </a:r>
            <a:r>
              <a:rPr lang="ru-RU" sz="1800" dirty="0"/>
              <a:t> Новгородской области</a:t>
            </a:r>
          </a:p>
        </p:txBody>
      </p:sp>
      <p:pic>
        <p:nvPicPr>
          <p:cNvPr id="8" name="Picture 2" descr="https://53news.ru/images/wsscontent/articles/2019/01/v-novgorodskoj-oblasti-memorial-detyam-pogibshim-v-gody-vojny-privedut-v-poryadok-vlasti-peterburga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2" r="1451" b="4829"/>
          <a:stretch/>
        </p:blipFill>
        <p:spPr bwMode="auto">
          <a:xfrm>
            <a:off x="1820652" y="1803910"/>
            <a:ext cx="7092788" cy="4837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83446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6809" y="1340769"/>
            <a:ext cx="75668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prstClr val="whit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lvl="0" algn="ctr"/>
            <a:endParaRPr lang="ru-RU" sz="1400" b="1" dirty="0" smtClean="0">
              <a:solidFill>
                <a:prstClr val="white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ctr"/>
            <a:endParaRPr lang="ru-RU" sz="1400" b="1" dirty="0" smtClean="0">
              <a:solidFill>
                <a:prstClr val="white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algn="just"/>
            <a:endParaRPr lang="ru-RU" sz="1400" b="1" dirty="0">
              <a:solidFill>
                <a:prstClr val="white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6" r="3593" b="10070"/>
          <a:stretch/>
        </p:blipFill>
        <p:spPr>
          <a:xfrm>
            <a:off x="920553" y="1880827"/>
            <a:ext cx="8352927" cy="40793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44487" y="6192597"/>
            <a:ext cx="93736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Встреча </a:t>
            </a:r>
            <a:r>
              <a:rPr lang="ru-RU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Президента </a:t>
            </a:r>
            <a:r>
              <a:rPr lang="ru-RU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РФ </a:t>
            </a:r>
            <a:r>
              <a:rPr lang="ru-RU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Владимира Путина </a:t>
            </a:r>
            <a:r>
              <a:rPr lang="ru-RU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 </a:t>
            </a:r>
            <a:r>
              <a:rPr lang="ru-RU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поисковиками г</a:t>
            </a:r>
            <a:r>
              <a:rPr lang="ru-RU" sz="16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 Курск, август 2018</a:t>
            </a:r>
            <a:endParaRPr lang="ru-RU" sz="16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fld id="{3A0563BE-6BB1-4AF2-9C76-F022463C4161}" type="slidenum">
              <a:rPr lang="ru-RU" sz="5000" b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22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164886" y="1160748"/>
            <a:ext cx="9648654" cy="6431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900" dirty="0"/>
              <a:t>Федеральная целевая программа </a:t>
            </a:r>
          </a:p>
          <a:p>
            <a:r>
              <a:rPr lang="ru-RU" sz="1900" dirty="0"/>
              <a:t>«Увековечение памяти погибших при защите Отечества на 2019-2024 годы»</a:t>
            </a:r>
          </a:p>
        </p:txBody>
      </p:sp>
    </p:spTree>
    <p:extLst>
      <p:ext uri="{BB962C8B-B14F-4D97-AF65-F5344CB8AC3E}">
        <p14:creationId xmlns:p14="http://schemas.microsoft.com/office/powerpoint/2010/main" val="19540586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6"/>
          <a:stretch/>
        </p:blipFill>
        <p:spPr>
          <a:xfrm>
            <a:off x="0" y="1045155"/>
            <a:ext cx="9906000" cy="580051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431873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8564" y="1244186"/>
            <a:ext cx="8082536" cy="460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1696" y="5913276"/>
            <a:ext cx="9553668" cy="632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ts val="216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800000"/>
                </a:solidFill>
                <a:ea typeface="Andale Sans UI"/>
                <a:cs typeface="Tahoma" panose="020B0604030504040204" pitchFamily="34" charset="0"/>
              </a:rPr>
              <a:t>Обращение Губернатора Новгородской области к Президенту РФ о восстановлении и содержании мемориалов и воинских захоронений на территории Российской Федерации</a:t>
            </a:r>
            <a:r>
              <a:rPr lang="ru-RU" sz="1600" b="1" dirty="0" smtClean="0">
                <a:solidFill>
                  <a:srgbClr val="800000"/>
                </a:solidFill>
                <a:ea typeface="Andale Sans UI"/>
                <a:cs typeface="Tahoma" panose="020B0604030504040204" pitchFamily="34" charset="0"/>
              </a:rPr>
              <a:t>:</a:t>
            </a:r>
            <a:endParaRPr lang="ru-RU" sz="1600" b="1" dirty="0">
              <a:solidFill>
                <a:srgbClr val="800000"/>
              </a:solidFill>
              <a:ea typeface="Andale Sans UI"/>
              <a:cs typeface="Tahoma" panose="020B0604030504040204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5494112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633234" y="1160748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2520" y="1223464"/>
            <a:ext cx="9127014" cy="36933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ru-RU" sz="2400" dirty="0"/>
              <a:t>Федеральные нормативно-правовые акты: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664919" y="3062964"/>
            <a:ext cx="9084903" cy="1935596"/>
          </a:xfrm>
          <a:prstGeom prst="homePlate">
            <a:avLst>
              <a:gd name="adj" fmla="val 31753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ea typeface="Times New Roman"/>
                <a:cs typeface="Calibri"/>
              </a:rPr>
              <a:t>Распоряжением Правительства Российской Федерации от 01 декабря 2018 года  </a:t>
            </a:r>
            <a:r>
              <a:rPr lang="ru-RU" sz="1600" b="1" dirty="0" smtClean="0">
                <a:ea typeface="Times New Roman"/>
                <a:cs typeface="Calibri"/>
              </a:rPr>
              <a:t/>
            </a:r>
            <a:br>
              <a:rPr lang="ru-RU" sz="1600" b="1" dirty="0" smtClean="0">
                <a:ea typeface="Times New Roman"/>
                <a:cs typeface="Calibri"/>
              </a:rPr>
            </a:br>
            <a:r>
              <a:rPr lang="ru-RU" sz="1600" b="1" dirty="0" smtClean="0">
                <a:ea typeface="Times New Roman"/>
                <a:cs typeface="Calibri"/>
              </a:rPr>
              <a:t>№</a:t>
            </a:r>
            <a:r>
              <a:rPr lang="ru-RU" sz="1600" b="1" dirty="0">
                <a:ea typeface="Times New Roman"/>
                <a:cs typeface="Calibri"/>
              </a:rPr>
              <a:t>2660-Р, принятым во исполнение  названного выше Указа Президента Российской Федерации от 9 мая 2018 г. № 211, утвержден план основных мероприятий по подготовке и проведению празднования 75-й годовщины Победы в Великой Отечественной войне 1941-1945 </a:t>
            </a:r>
            <a:r>
              <a:rPr lang="ru-RU" sz="1600" b="1" dirty="0" smtClean="0">
                <a:ea typeface="Times New Roman"/>
                <a:cs typeface="Calibri"/>
              </a:rPr>
              <a:t>годов.</a:t>
            </a:r>
            <a:endParaRPr lang="ru-RU" sz="1600" b="1" dirty="0">
              <a:ea typeface="Times New Roman"/>
              <a:cs typeface="Calibri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632520" y="1769818"/>
            <a:ext cx="9117302" cy="1116124"/>
          </a:xfrm>
          <a:prstGeom prst="homePlate">
            <a:avLst>
              <a:gd name="adj" fmla="val 49170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600" b="1" dirty="0" smtClean="0">
                <a:ea typeface="Times New Roman"/>
                <a:cs typeface="Calibri"/>
              </a:rPr>
              <a:t>Указ </a:t>
            </a:r>
            <a:r>
              <a:rPr lang="ru-RU" sz="1600" b="1" dirty="0">
                <a:ea typeface="Times New Roman"/>
                <a:cs typeface="Calibri"/>
              </a:rPr>
              <a:t>Президента Российской Федерации от 9 мая 2018 г. № 211 «О подготовке и проведении празднования 75-й годовщины Победы в Великой Отечественной войне </a:t>
            </a:r>
            <a:r>
              <a:rPr lang="ru-RU" sz="1600" b="1" dirty="0" smtClean="0">
                <a:ea typeface="Times New Roman"/>
                <a:cs typeface="Calibri"/>
              </a:rPr>
              <a:t/>
            </a:r>
            <a:br>
              <a:rPr lang="ru-RU" sz="1600" b="1" dirty="0" smtClean="0">
                <a:ea typeface="Times New Roman"/>
                <a:cs typeface="Calibri"/>
              </a:rPr>
            </a:br>
            <a:r>
              <a:rPr lang="ru-RU" sz="1600" b="1" dirty="0" smtClean="0">
                <a:ea typeface="Times New Roman"/>
                <a:cs typeface="Calibri"/>
              </a:rPr>
              <a:t>1941-1945 </a:t>
            </a:r>
            <a:r>
              <a:rPr lang="ru-RU" sz="1600" b="1" dirty="0">
                <a:ea typeface="Times New Roman"/>
                <a:cs typeface="Calibri"/>
              </a:rPr>
              <a:t>годов»</a:t>
            </a:r>
          </a:p>
        </p:txBody>
      </p:sp>
      <p:sp>
        <p:nvSpPr>
          <p:cNvPr id="22" name="Пятиугольник 21"/>
          <p:cNvSpPr/>
          <p:nvPr/>
        </p:nvSpPr>
        <p:spPr>
          <a:xfrm>
            <a:off x="665371" y="5229200"/>
            <a:ext cx="9084451" cy="1044116"/>
          </a:xfrm>
          <a:prstGeom prst="homePlate">
            <a:avLst>
              <a:gd name="adj" fmla="val 43713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ea typeface="Times New Roman"/>
                <a:cs typeface="Calibri"/>
              </a:rPr>
              <a:t>Федеральная целевая программа </a:t>
            </a:r>
            <a:r>
              <a:rPr lang="ru-RU" sz="1600" b="1" dirty="0">
                <a:ea typeface="Times New Roman"/>
                <a:cs typeface="Calibri"/>
              </a:rPr>
              <a:t>«Увековечение памяти погибших при защите Отечества на 2019-2024 годы» (далее ФЦП</a:t>
            </a:r>
            <a:r>
              <a:rPr lang="ru-RU" sz="1600" b="1" dirty="0" smtClean="0">
                <a:ea typeface="Times New Roman"/>
                <a:cs typeface="Calibri"/>
              </a:rPr>
              <a:t>).</a:t>
            </a:r>
            <a:endParaRPr lang="ru-RU" sz="1600" b="1" dirty="0">
              <a:ea typeface="Times New Roman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4677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118" y="5157192"/>
            <a:ext cx="950441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spcBef>
                <a:spcPts val="600"/>
              </a:spcBef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ходе подготовки и проведения празднования 73-й годовщины Победы в Великой Отечественной войне 1941-1945 годов Администрациями муниципальных районов и городского округа Новгородской области проверено </a:t>
            </a:r>
            <a:r>
              <a:rPr lang="ru-RU" sz="2400" b="1" dirty="0">
                <a:solidFill>
                  <a:srgbClr val="F3494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782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воинских захоронения, мемориальных сооружения и объекта, увековечивающих память погибших при защите Отечества на территории Новгородской области.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8" t="20267" r="4390" b="6899"/>
          <a:stretch/>
        </p:blipFill>
        <p:spPr>
          <a:xfrm>
            <a:off x="200472" y="1264624"/>
            <a:ext cx="6272659" cy="3779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4" t="29654" r="63346" b="36619"/>
          <a:stretch/>
        </p:blipFill>
        <p:spPr>
          <a:xfrm>
            <a:off x="6681192" y="1264624"/>
            <a:ext cx="3024336" cy="37790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858866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968450" y="6381328"/>
            <a:ext cx="3969097" cy="36004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/>
            <a:endParaRPr lang="ru-RU" sz="1200" b="1" dirty="0">
              <a:solidFill>
                <a:srgbClr val="8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0"/>
          <a:stretch/>
        </p:blipFill>
        <p:spPr>
          <a:xfrm>
            <a:off x="5097016" y="1592796"/>
            <a:ext cx="4619532" cy="3358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8" y="1634916"/>
            <a:ext cx="4815573" cy="33338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59399" y="5124961"/>
            <a:ext cx="955213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algn="just">
              <a:spcBef>
                <a:spcPts val="600"/>
              </a:spcBef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целях патриотического воспитания населения, сохранения памяти о подвиге народа в годы Великой Отечественной войны, содержания воинских захоронений органами местного самоуправления  определены  организации и предприятия, шефствующие за памятниками и воинскими захоронениями, расположенными  на территории муниципальных образований.</a:t>
            </a:r>
          </a:p>
        </p:txBody>
      </p:sp>
    </p:spTree>
    <p:extLst>
      <p:ext uri="{BB962C8B-B14F-4D97-AF65-F5344CB8AC3E}">
        <p14:creationId xmlns:p14="http://schemas.microsoft.com/office/powerpoint/2010/main" val="101612433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35000" y="1160748"/>
            <a:ext cx="9271000" cy="6921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Благоустройство воинского захоронения </a:t>
            </a:r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Павший </a:t>
            </a:r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лист» </a:t>
            </a:r>
            <a:b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Давыдово Старорусского </a:t>
            </a:r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района</a:t>
            </a:r>
            <a:endParaRPr lang="ru-RU" sz="20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1" t="26961" r="3403" b="7734"/>
          <a:stretch/>
        </p:blipFill>
        <p:spPr bwMode="auto">
          <a:xfrm>
            <a:off x="137880" y="2024340"/>
            <a:ext cx="4740272" cy="345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53news.ru/images/wsscontent/articles/2018/10/v-starorusskom-rajone-otkryt-voinskij-memorial-pavshij-lis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4"/>
          <a:stretch/>
        </p:blipFill>
        <p:spPr bwMode="auto">
          <a:xfrm>
            <a:off x="5026414" y="2024340"/>
            <a:ext cx="4740272" cy="345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48821" y="5770130"/>
            <a:ext cx="96210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Воинское захоронение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«Павший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лист» д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Давыдово Старорусского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района</a:t>
            </a:r>
          </a:p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(стоимость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благоустройства составила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27 млн. рублей (частные пожертвования).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2392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единительная линия 9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635000" y="1160748"/>
            <a:ext cx="9271000" cy="6921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Благоустройство воинского </a:t>
            </a:r>
            <a:r>
              <a:rPr lang="ru-RU" sz="20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захоронения д</a:t>
            </a:r>
            <a:r>
              <a:rPr lang="ru-RU" sz="20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Белый Бор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9298" r="1655" b="28373"/>
          <a:stretch/>
        </p:blipFill>
        <p:spPr>
          <a:xfrm>
            <a:off x="122464" y="1769482"/>
            <a:ext cx="4890345" cy="2451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2" b="3351"/>
          <a:stretch/>
        </p:blipFill>
        <p:spPr bwMode="auto">
          <a:xfrm>
            <a:off x="5099298" y="4293096"/>
            <a:ext cx="4632460" cy="2487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9"/>
          <a:stretch/>
        </p:blipFill>
        <p:spPr bwMode="auto">
          <a:xfrm>
            <a:off x="5097016" y="1769482"/>
            <a:ext cx="4632460" cy="245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122463" y="4772222"/>
            <a:ext cx="48903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Воинское захоронение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д. Белый Бор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Демянского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района </a:t>
            </a: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(с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тоимость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благоустройства составила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850 тыс. рублей (частные пожертвования).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058080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944" y="2071334"/>
            <a:ext cx="281789" cy="247497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971" y="3523925"/>
            <a:ext cx="301129" cy="264484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6681191" y="1951155"/>
            <a:ext cx="306943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ts val="1584"/>
              </a:lnSpc>
            </a:pPr>
            <a:r>
              <a:rPr lang="ru-RU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бустройство мест захоронения останков, погибших при защите Отечества, обнаруженных в ходе проведения поисковой работы</a:t>
            </a:r>
            <a:endParaRPr lang="ru" sz="1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81192" y="3470122"/>
            <a:ext cx="28475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ts val="1584"/>
              </a:lnSpc>
            </a:pPr>
            <a:r>
              <a:rPr lang="ru-RU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осстановление воинских захоронений на территории РФ</a:t>
            </a:r>
            <a:endParaRPr lang="ru" sz="1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197" y="4674813"/>
            <a:ext cx="322002" cy="2828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flipH="1">
            <a:off x="6753199" y="4604162"/>
            <a:ext cx="300327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ts val="1584"/>
              </a:lnSpc>
            </a:pPr>
            <a:r>
              <a:rPr lang="ru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" sz="1600" b="1" dirty="0" smtClean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анесение имен погибших при защите Отечества на мемориальные сооружения воинских захоронений</a:t>
            </a:r>
            <a:endParaRPr lang="ru" sz="1600" b="1" dirty="0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" y="2017743"/>
            <a:ext cx="6112014" cy="417314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164886" y="1160748"/>
            <a:ext cx="9648654" cy="6431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900" dirty="0"/>
              <a:t>Федеральная целевая программа </a:t>
            </a:r>
          </a:p>
          <a:p>
            <a:r>
              <a:rPr lang="ru-RU" sz="1900" dirty="0"/>
              <a:t>«Увековечение памяти погибших при защите Отечества на 2019-2024 годы»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29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3542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6">
            <a:extLst>
              <a:ext uri="{FF2B5EF4-FFF2-40B4-BE49-F238E27FC236}">
                <a16:creationId xmlns:a16="http://schemas.microsoft.com/office/drawing/2014/main" id="{5D439AE2-0261-4622-8565-10F64BDF42BA}"/>
              </a:ext>
            </a:extLst>
          </p:cNvPr>
          <p:cNvSpPr txBox="1">
            <a:spLocks/>
          </p:cNvSpPr>
          <p:nvPr/>
        </p:nvSpPr>
        <p:spPr>
          <a:xfrm>
            <a:off x="164886" y="1160748"/>
            <a:ext cx="9648654" cy="6431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ctr" defTabSz="914400">
              <a:lnSpc>
                <a:spcPct val="90000"/>
              </a:lnSpc>
              <a:spcBef>
                <a:spcPct val="0"/>
              </a:spcBef>
              <a:buNone/>
              <a:defRPr sz="2000" b="1">
                <a:solidFill>
                  <a:srgbClr val="F3484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sz="1900" dirty="0"/>
              <a:t>Федеральная целевая программа </a:t>
            </a:r>
          </a:p>
          <a:p>
            <a:r>
              <a:rPr lang="ru-RU" sz="1900" dirty="0"/>
              <a:t>«Увековечение памяти погибших при защите Отечества на 2019-2024 годы»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33234" y="1124744"/>
            <a:ext cx="9272766" cy="0"/>
          </a:xfrm>
          <a:prstGeom prst="line">
            <a:avLst/>
          </a:prstGeom>
          <a:ln w="38100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937" y="152636"/>
            <a:ext cx="711200" cy="823920"/>
          </a:xfrm>
          <a:prstGeom prst="rect">
            <a:avLst/>
          </a:prstGeom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3224808" y="514846"/>
            <a:ext cx="5959929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ГУБЕРНАТОРА НОВГОРОДСКОЙ ОБЛАСТИ</a:t>
            </a:r>
          </a:p>
        </p:txBody>
      </p:sp>
      <p:sp>
        <p:nvSpPr>
          <p:cNvPr id="29" name="Номер слайда 1"/>
          <p:cNvSpPr txBox="1">
            <a:spLocks/>
          </p:cNvSpPr>
          <p:nvPr/>
        </p:nvSpPr>
        <p:spPr>
          <a:xfrm>
            <a:off x="633234" y="260574"/>
            <a:ext cx="1104957" cy="775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>
            <a:defPPr>
              <a:defRPr lang="ru-RU"/>
            </a:defPPr>
            <a:lvl1pPr marL="12600">
              <a:lnSpc>
                <a:spcPct val="100000"/>
              </a:lnSpc>
              <a:defRPr sz="1600" b="1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defRPr>
            </a:lvl1pPr>
          </a:lstStyle>
          <a:p>
            <a:r>
              <a:rPr lang="ru-RU" sz="5000" b="0" dirty="0">
                <a:solidFill>
                  <a:srgbClr val="AFAB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fld id="{3A0563BE-6BB1-4AF2-9C76-F022463C4161}" type="slidenum">
              <a:rPr lang="ru-RU" sz="5000" b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ru-RU" sz="5000" b="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6476" y="5841268"/>
            <a:ext cx="936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Потребность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Новгородской области по мероприятиям ФЦП  составляет </a:t>
            </a:r>
            <a:endParaRPr lang="ru-RU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57200" algn="ctr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515 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млн. 722 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тысяч 828 рублей  на 6 лет.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6" y="1903090"/>
            <a:ext cx="4355890" cy="3659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20" y="1903090"/>
            <a:ext cx="4282173" cy="36456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21636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2351</TotalTime>
  <Words>503</Words>
  <Application>Microsoft Office PowerPoint</Application>
  <PresentationFormat>Лист A4 (210x297 мм)</PresentationFormat>
  <Paragraphs>80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Andale Sans UI</vt:lpstr>
      <vt:lpstr>Arial</vt:lpstr>
      <vt:lpstr>Calibri</vt:lpstr>
      <vt:lpstr>DejaVu Sans</vt:lpstr>
      <vt:lpstr>Rasa Medium</vt:lpstr>
      <vt:lpstr>Symbol</vt:lpstr>
      <vt:lpstr>Tahoma</vt:lpstr>
      <vt:lpstr>Times New Roman</vt:lpstr>
      <vt:lpstr>Verdana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Танечка</dc:creator>
  <dc:description/>
  <cp:lastModifiedBy>Пользователь Windows</cp:lastModifiedBy>
  <cp:revision>283</cp:revision>
  <dcterms:created xsi:type="dcterms:W3CDTF">2017-03-10T15:25:40Z</dcterms:created>
  <dcterms:modified xsi:type="dcterms:W3CDTF">2019-03-20T22:42:30Z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Created">
    <vt:filetime>2017-03-03T00:00:00Z</vt:filetime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astSaved">
    <vt:filetime>2017-03-10T00:00:00Z</vt:filetime>
  </property>
  <property fmtid="{D5CDD505-2E9C-101B-9397-08002B2CF9AE}" pid="7" name="LinksUpToDate">
    <vt:bool>false</vt:bool>
  </property>
  <property fmtid="{D5CDD505-2E9C-101B-9397-08002B2CF9AE}" pid="8" name="MMClips">
    <vt:i4>0</vt:i4>
  </property>
  <property fmtid="{D5CDD505-2E9C-101B-9397-08002B2CF9AE}" pid="9" name="Notes">
    <vt:i4>17</vt:i4>
  </property>
  <property fmtid="{D5CDD505-2E9C-101B-9397-08002B2CF9AE}" pid="10" name="PresentationFormat">
    <vt:lpwstr>Произвольный</vt:lpwstr>
  </property>
  <property fmtid="{D5CDD505-2E9C-101B-9397-08002B2CF9AE}" pid="11" name="ScaleCrop">
    <vt:bool>false</vt:bool>
  </property>
  <property fmtid="{D5CDD505-2E9C-101B-9397-08002B2CF9AE}" pid="12" name="ShareDoc">
    <vt:bool>false</vt:bool>
  </property>
  <property fmtid="{D5CDD505-2E9C-101B-9397-08002B2CF9AE}" pid="13" name="Slides">
    <vt:i4>22</vt:i4>
  </property>
</Properties>
</file>