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0"/>
  </p:notesMasterIdLst>
  <p:handoutMasterIdLst>
    <p:handoutMasterId r:id="rId11"/>
  </p:handoutMasterIdLst>
  <p:sldIdLst>
    <p:sldId id="259" r:id="rId3"/>
    <p:sldId id="263" r:id="rId4"/>
    <p:sldId id="267" r:id="rId5"/>
    <p:sldId id="265" r:id="rId6"/>
    <p:sldId id="266" r:id="rId7"/>
    <p:sldId id="268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840"/>
    <a:srgbClr val="F9A5A1"/>
    <a:srgbClr val="FEE9E8"/>
    <a:srgbClr val="AFABAB"/>
    <a:srgbClr val="EE6017"/>
    <a:srgbClr val="F04942"/>
    <a:srgbClr val="E45B17"/>
    <a:srgbClr val="004B57"/>
    <a:srgbClr val="6DCFF6"/>
    <a:srgbClr val="198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83" d="100"/>
          <a:sy n="83" d="100"/>
        </p:scale>
        <p:origin x="-2430" y="-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768099771932637E-2"/>
          <c:y val="3.4103421505299956E-2"/>
          <c:w val="0.87298187364401492"/>
          <c:h val="0.679424526293890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3484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34840"/>
              </a:solidFill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в школе (%)</c:v>
                </c:pt>
                <c:pt idx="1">
                  <c:v>организации дополнительного образования (%)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58.7</c:v>
                </c:pt>
                <c:pt idx="1">
                  <c:v>37.85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962944"/>
        <c:axId val="42964480"/>
        <c:axId val="0"/>
      </c:bar3DChart>
      <c:catAx>
        <c:axId val="42962944"/>
        <c:scaling>
          <c:orientation val="minMax"/>
        </c:scaling>
        <c:delete val="0"/>
        <c:axPos val="b"/>
        <c:majorTickMark val="in"/>
        <c:minorTickMark val="none"/>
        <c:tickLblPos val="nextTo"/>
        <c:crossAx val="42964480"/>
        <c:crossesAt val="0"/>
        <c:auto val="0"/>
        <c:lblAlgn val="ctr"/>
        <c:lblOffset val="100"/>
        <c:noMultiLvlLbl val="0"/>
      </c:catAx>
      <c:valAx>
        <c:axId val="42964480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962944"/>
        <c:crosses val="autoZero"/>
        <c:crossBetween val="between"/>
        <c:majorUnit val="100"/>
        <c:minorUnit val="5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692332" y="1395730"/>
            <a:ext cx="6250652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«Об исполнении пункта 2, подпункта «б» Перечня поручений Президента РФ от 02.01.2016 № Пр-15 ГС»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762000" y="1305243"/>
            <a:ext cx="7886700" cy="132556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Воспитание учащихся на основе их профессиональной ориентации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en-US" altLang="ru-RU" sz="5000" dirty="0">
                <a:solidFill>
                  <a:srgbClr val="F34840"/>
                </a:solidFill>
              </a:rPr>
              <a:t>2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stomShape 5"/>
          <p:cNvSpPr/>
          <p:nvPr/>
        </p:nvSpPr>
        <p:spPr>
          <a:xfrm>
            <a:off x="159821" y="2180732"/>
            <a:ext cx="3477657" cy="12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>
              <a:lnSpc>
                <a:spcPct val="100000"/>
              </a:lnSpc>
            </a:pPr>
            <a:r>
              <a:rPr lang="ru-RU" b="1" spc="-1" dirty="0" smtClean="0">
                <a:solidFill>
                  <a:srgbClr val="231F2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Мониторинг «Определение готовности обучающихся 9, 11 классов к выбору образовательной и профессиональной </a:t>
            </a:r>
          </a:p>
          <a:p>
            <a:pPr marL="12600">
              <a:lnSpc>
                <a:spcPct val="100000"/>
              </a:lnSpc>
            </a:pPr>
            <a:r>
              <a:rPr lang="ru-RU" b="1" spc="-1" dirty="0" smtClean="0">
                <a:solidFill>
                  <a:srgbClr val="231F2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траектории»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CustomShape 5"/>
          <p:cNvSpPr/>
          <p:nvPr/>
        </p:nvSpPr>
        <p:spPr>
          <a:xfrm>
            <a:off x="159821" y="4123008"/>
            <a:ext cx="3477657" cy="12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>
              <a:lnSpc>
                <a:spcPct val="100000"/>
              </a:lnSpc>
            </a:pPr>
            <a:r>
              <a:rPr lang="ru-RU" b="1" spc="-1" dirty="0" smtClean="0">
                <a:solidFill>
                  <a:srgbClr val="231F2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Проведение</a:t>
            </a:r>
          </a:p>
          <a:p>
            <a:pPr marL="12600">
              <a:lnSpc>
                <a:spcPct val="100000"/>
              </a:lnSpc>
            </a:pPr>
            <a:r>
              <a:rPr lang="ru-RU" b="1" spc="-1" dirty="0" smtClean="0">
                <a:solidFill>
                  <a:srgbClr val="231F2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профессиональных проб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CustomShape 5"/>
          <p:cNvSpPr/>
          <p:nvPr/>
        </p:nvSpPr>
        <p:spPr>
          <a:xfrm>
            <a:off x="160622" y="5059291"/>
            <a:ext cx="3477657" cy="127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>
              <a:lnSpc>
                <a:spcPct val="100000"/>
              </a:lnSpc>
            </a:pPr>
            <a:r>
              <a:rPr lang="ru-RU" b="1" spc="-1" dirty="0" smtClean="0">
                <a:solidFill>
                  <a:srgbClr val="231F2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Производственная практика и экскурсии на промышленные предприятия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6" descr="http://edu53.ru/np-includes/upload/2015/04/15/78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051" y="1974560"/>
            <a:ext cx="3140477" cy="241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edu53.ru/np-includes/upload/2015/04/15/78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050" y="4389120"/>
            <a:ext cx="3140477" cy="235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:\билет в будущее\13575_origin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736" y="3218133"/>
            <a:ext cx="3273233" cy="218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67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en-US" altLang="ru-RU" sz="5000" dirty="0">
                <a:solidFill>
                  <a:srgbClr val="F34840"/>
                </a:solidFill>
              </a:rPr>
              <a:t>3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762000" y="1438428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 добровольческой (волонтёрской) деятельности</a:t>
            </a:r>
          </a:p>
        </p:txBody>
      </p:sp>
      <p:sp>
        <p:nvSpPr>
          <p:cNvPr id="8" name="CustomShape 3"/>
          <p:cNvSpPr/>
          <p:nvPr/>
        </p:nvSpPr>
        <p:spPr>
          <a:xfrm>
            <a:off x="350714" y="2101209"/>
            <a:ext cx="7251859" cy="40828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>
              <a:lnSpc>
                <a:spcPct val="100000"/>
              </a:lnSpc>
            </a:pPr>
            <a:r>
              <a:rPr lang="ru-RU" sz="2400" dirty="0" smtClean="0"/>
              <a:t>- помощь </a:t>
            </a:r>
            <a:r>
              <a:rPr lang="ru-RU" sz="2400" dirty="0"/>
              <a:t>ветеранам, пожилым и </a:t>
            </a:r>
            <a:endParaRPr lang="ru-RU" sz="2400" dirty="0" smtClean="0"/>
          </a:p>
          <a:p>
            <a:pPr marL="12600">
              <a:lnSpc>
                <a:spcPct val="100000"/>
              </a:lnSpc>
            </a:pPr>
            <a:r>
              <a:rPr lang="ru-RU" sz="2400" dirty="0" smtClean="0"/>
              <a:t>одиноким </a:t>
            </a:r>
            <a:r>
              <a:rPr lang="ru-RU" sz="2400" dirty="0"/>
              <a:t>людям, детям-сиротам, </a:t>
            </a:r>
            <a:endParaRPr lang="ru-RU" sz="2400" dirty="0" smtClean="0"/>
          </a:p>
          <a:p>
            <a:pPr marL="12600">
              <a:lnSpc>
                <a:spcPct val="100000"/>
              </a:lnSpc>
            </a:pPr>
            <a:r>
              <a:rPr lang="ru-RU" sz="2400" dirty="0" smtClean="0"/>
              <a:t>инвалидам</a:t>
            </a:r>
          </a:p>
          <a:p>
            <a:pPr marL="12600">
              <a:lnSpc>
                <a:spcPct val="100000"/>
              </a:lnSpc>
            </a:pPr>
            <a:r>
              <a:rPr lang="ru-RU" sz="2400" dirty="0" smtClean="0"/>
              <a:t>- патриотическое направление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профилактика </a:t>
            </a:r>
            <a:r>
              <a:rPr lang="ru-RU" sz="2400" dirty="0"/>
              <a:t>негативных явлений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молодёжной среде;</a:t>
            </a:r>
          </a:p>
          <a:p>
            <a:r>
              <a:rPr lang="ru-RU" sz="2400" dirty="0" smtClean="0"/>
              <a:t>- пропаганда </a:t>
            </a:r>
            <a:r>
              <a:rPr lang="ru-RU" sz="2400" dirty="0"/>
              <a:t>здорового образа жизни;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добровольное </a:t>
            </a:r>
            <a:r>
              <a:rPr lang="ru-RU" sz="2400" dirty="0"/>
              <a:t>донорство крови </a:t>
            </a:r>
            <a:endParaRPr lang="ru-RU" sz="2400" dirty="0" smtClean="0"/>
          </a:p>
          <a:p>
            <a:r>
              <a:rPr lang="ru-RU" sz="2400" dirty="0" smtClean="0"/>
              <a:t>и </a:t>
            </a:r>
            <a:r>
              <a:rPr lang="ru-RU" sz="2400" dirty="0"/>
              <a:t>её компонентов;</a:t>
            </a:r>
          </a:p>
          <a:p>
            <a:r>
              <a:rPr lang="ru-RU" sz="2400" dirty="0" smtClean="0"/>
              <a:t>- экологическое </a:t>
            </a:r>
            <a:r>
              <a:rPr lang="ru-RU" sz="2400" dirty="0"/>
              <a:t>направление;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организация </a:t>
            </a:r>
            <a:r>
              <a:rPr lang="ru-RU" sz="2400" dirty="0"/>
              <a:t>культурно-массовой </a:t>
            </a:r>
            <a:endParaRPr lang="ru-RU" sz="2400" dirty="0" smtClean="0"/>
          </a:p>
          <a:p>
            <a:r>
              <a:rPr lang="ru-RU" sz="2400" dirty="0"/>
              <a:t>работы; спортивное </a:t>
            </a:r>
            <a:r>
              <a:rPr lang="ru-RU" sz="2400" dirty="0" err="1"/>
              <a:t>волонтёрство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9" name="Picture 2" descr="J:\Ильина И.А\Фото добровольцев от Прокофьевой Е.В. 20.11.14\pLNBiF6P2V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206" y="1923324"/>
            <a:ext cx="2914928" cy="218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J:\Ильина И.А\Фото добровольцев от Прокофьевой Е.В. 20.11.14\3JSci-Cs7L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206" y="4302631"/>
            <a:ext cx="2965569" cy="218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86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 стрелкой 21"/>
          <p:cNvCxnSpPr/>
          <p:nvPr/>
        </p:nvCxnSpPr>
        <p:spPr>
          <a:xfrm>
            <a:off x="6716482" y="3019236"/>
            <a:ext cx="0" cy="1907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4843058" y="2987040"/>
            <a:ext cx="1384661" cy="20993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en-US" altLang="ru-RU" sz="5000" dirty="0">
                <a:solidFill>
                  <a:srgbClr val="F34840"/>
                </a:solidFill>
              </a:rPr>
              <a:t>4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762000" y="1350963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подготовка одновременно с получением среднего общего образования</a:t>
            </a:r>
          </a:p>
        </p:txBody>
      </p:sp>
      <p:sp>
        <p:nvSpPr>
          <p:cNvPr id="7" name="CustomShape 3"/>
          <p:cNvSpPr/>
          <p:nvPr/>
        </p:nvSpPr>
        <p:spPr>
          <a:xfrm>
            <a:off x="156020" y="2269045"/>
            <a:ext cx="4248473" cy="20414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 algn="ctr">
              <a:lnSpc>
                <a:spcPct val="100000"/>
              </a:lnSpc>
            </a:pPr>
            <a:r>
              <a:rPr lang="ru-RU" sz="2400" dirty="0" smtClean="0"/>
              <a:t>В 53% школ подписаны соглашения о сотрудничестве </a:t>
            </a:r>
          </a:p>
          <a:p>
            <a:pPr marL="12600" algn="ctr">
              <a:lnSpc>
                <a:spcPct val="100000"/>
              </a:lnSpc>
            </a:pPr>
            <a:r>
              <a:rPr lang="ru-RU" sz="2400" dirty="0" smtClean="0"/>
              <a:t>с профессиональными образовательными организациями</a:t>
            </a:r>
          </a:p>
        </p:txBody>
      </p:sp>
      <p:sp>
        <p:nvSpPr>
          <p:cNvPr id="8" name="CustomShape 3"/>
          <p:cNvSpPr/>
          <p:nvPr/>
        </p:nvSpPr>
        <p:spPr>
          <a:xfrm>
            <a:off x="4843057" y="2269257"/>
            <a:ext cx="4221659" cy="9540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 algn="ctr">
              <a:lnSpc>
                <a:spcPct val="100000"/>
              </a:lnSpc>
            </a:pPr>
            <a:r>
              <a:rPr lang="ru-RU" sz="2400" dirty="0" smtClean="0"/>
              <a:t>Внедрена модель сетевого взаимодействия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6227719" y="3223260"/>
            <a:ext cx="2836997" cy="14184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дистанционного обучения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670707" y="5086350"/>
            <a:ext cx="3125029" cy="154210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Пополнение пакета типовых дополнительных общеразвивающих программ 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6124850" y="4844240"/>
            <a:ext cx="2836997" cy="14184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квалификации педагогов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286851" y="3375660"/>
            <a:ext cx="2836997" cy="14184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Эффективное использование материально-технической базы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843058" y="2834640"/>
            <a:ext cx="860512" cy="541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212330" y="2987040"/>
            <a:ext cx="537210" cy="236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9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en-US" altLang="ru-RU" sz="5000" dirty="0">
                <a:solidFill>
                  <a:srgbClr val="F34840"/>
                </a:solidFill>
              </a:rPr>
              <a:t>5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762000" y="1339533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Охвачены дополнительным образованием: </a:t>
            </a:r>
            <a:endParaRPr lang="ru-RU" sz="2400" b="1" dirty="0" smtClean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77194 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обучающихся</a:t>
            </a:r>
          </a:p>
        </p:txBody>
      </p:sp>
      <p:sp>
        <p:nvSpPr>
          <p:cNvPr id="8" name="CustomShape 3"/>
          <p:cNvSpPr/>
          <p:nvPr/>
        </p:nvSpPr>
        <p:spPr>
          <a:xfrm>
            <a:off x="1095566" y="2002314"/>
            <a:ext cx="6552727" cy="40828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>
              <a:lnSpc>
                <a:spcPct val="100000"/>
              </a:lnSpc>
            </a:pPr>
            <a:r>
              <a:rPr lang="ru-RU" sz="2400" dirty="0" smtClean="0"/>
              <a:t>- 163 спортивных зала</a:t>
            </a:r>
          </a:p>
          <a:p>
            <a:pPr marL="12600">
              <a:lnSpc>
                <a:spcPct val="100000"/>
              </a:lnSpc>
            </a:pPr>
            <a:r>
              <a:rPr lang="ru-RU" sz="2400" dirty="0" smtClean="0"/>
              <a:t>- 334 </a:t>
            </a:r>
            <a:r>
              <a:rPr lang="ru-RU" sz="2400" dirty="0"/>
              <a:t>плоскостных спортивных </a:t>
            </a:r>
            <a:r>
              <a:rPr lang="ru-RU" sz="2400" dirty="0" smtClean="0"/>
              <a:t>сооружения</a:t>
            </a:r>
          </a:p>
          <a:p>
            <a:pPr marL="12600">
              <a:lnSpc>
                <a:spcPct val="100000"/>
              </a:lnSpc>
            </a:pPr>
            <a:r>
              <a:rPr lang="ru-RU" sz="2400" dirty="0" smtClean="0"/>
              <a:t>- 7 </a:t>
            </a:r>
            <a:r>
              <a:rPr lang="ru-RU" sz="2400" dirty="0"/>
              <a:t>плавательных бассейнов</a:t>
            </a:r>
            <a:endParaRPr lang="ru-RU" sz="2400" dirty="0" smtClean="0"/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361937816"/>
              </p:ext>
            </p:extLst>
          </p:nvPr>
        </p:nvGraphicFramePr>
        <p:xfrm>
          <a:off x="1221544" y="3001913"/>
          <a:ext cx="6300770" cy="374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1823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6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762000" y="1339533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Наиболее значимые мероприятия 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года</a:t>
            </a:r>
          </a:p>
        </p:txBody>
      </p:sp>
      <p:sp>
        <p:nvSpPr>
          <p:cNvPr id="10" name="CustomShape 3"/>
          <p:cNvSpPr/>
          <p:nvPr/>
        </p:nvSpPr>
        <p:spPr>
          <a:xfrm>
            <a:off x="72394" y="2082324"/>
            <a:ext cx="3330516" cy="19524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 algn="ctr">
              <a:lnSpc>
                <a:spcPct val="100000"/>
              </a:lnSpc>
            </a:pPr>
            <a:r>
              <a:rPr lang="ru-RU" sz="2000" dirty="0" smtClean="0"/>
              <a:t>Первый молодежный образовательный форум «Молодые профессионалы» (</a:t>
            </a:r>
            <a:r>
              <a:rPr lang="ru-RU" sz="2000" dirty="0" err="1"/>
              <a:t>WorldSkills</a:t>
            </a:r>
            <a:r>
              <a:rPr lang="ru-RU" sz="2000" dirty="0"/>
              <a:t> </a:t>
            </a:r>
            <a:r>
              <a:rPr lang="ru-RU" sz="2000" dirty="0" err="1" smtClean="0"/>
              <a:t>Russia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pPr marL="12600" algn="ctr">
              <a:lnSpc>
                <a:spcPct val="100000"/>
              </a:lnSpc>
            </a:pPr>
            <a:r>
              <a:rPr lang="ru-RU" sz="2000" dirty="0"/>
              <a:t>500 ребят </a:t>
            </a:r>
            <a:endParaRPr lang="ru-RU" sz="2000" dirty="0" smtClean="0"/>
          </a:p>
          <a:p>
            <a:pPr marL="12600" algn="ctr">
              <a:lnSpc>
                <a:spcPct val="100000"/>
              </a:lnSpc>
            </a:pPr>
            <a:r>
              <a:rPr lang="ru-RU" sz="2000" dirty="0" smtClean="0"/>
              <a:t>из </a:t>
            </a:r>
            <a:r>
              <a:rPr lang="ru-RU" sz="2000" dirty="0"/>
              <a:t>41 региона страны </a:t>
            </a:r>
            <a:endParaRPr lang="ru-RU" sz="2000" dirty="0" smtClean="0"/>
          </a:p>
        </p:txBody>
      </p:sp>
      <p:sp>
        <p:nvSpPr>
          <p:cNvPr id="13" name="CustomShape 3"/>
          <p:cNvSpPr/>
          <p:nvPr/>
        </p:nvSpPr>
        <p:spPr>
          <a:xfrm>
            <a:off x="3138985" y="2082324"/>
            <a:ext cx="3296105" cy="12666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 algn="ctr">
              <a:lnSpc>
                <a:spcPct val="100000"/>
              </a:lnSpc>
            </a:pPr>
            <a:r>
              <a:rPr lang="ru-RU" sz="2000" dirty="0" smtClean="0"/>
              <a:t>Фестиваль профессиональных проб</a:t>
            </a:r>
            <a:r>
              <a:rPr lang="en-US" sz="2000" dirty="0" smtClean="0"/>
              <a:t> </a:t>
            </a:r>
            <a:r>
              <a:rPr lang="ru-RU" sz="2000" dirty="0" smtClean="0"/>
              <a:t>«Билет в будущее»</a:t>
            </a:r>
          </a:p>
          <a:p>
            <a:pPr marL="12600" algn="ctr">
              <a:lnSpc>
                <a:spcPct val="100000"/>
              </a:lnSpc>
            </a:pPr>
            <a:r>
              <a:rPr lang="ru-RU" sz="2000" dirty="0"/>
              <a:t>4760 школьников</a:t>
            </a:r>
            <a:endParaRPr lang="ru-RU" sz="2000" dirty="0" smtClean="0"/>
          </a:p>
        </p:txBody>
      </p:sp>
      <p:sp>
        <p:nvSpPr>
          <p:cNvPr id="16" name="CustomShape 3"/>
          <p:cNvSpPr/>
          <p:nvPr/>
        </p:nvSpPr>
        <p:spPr>
          <a:xfrm>
            <a:off x="5957370" y="2082324"/>
            <a:ext cx="3175926" cy="16324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12600" algn="ctr">
              <a:lnSpc>
                <a:spcPct val="100000"/>
              </a:lnSpc>
            </a:pPr>
            <a:r>
              <a:rPr lang="ru-RU" sz="2000" dirty="0" smtClean="0"/>
              <a:t>Старт стратегической инициативы </a:t>
            </a:r>
          </a:p>
          <a:p>
            <a:pPr marL="12600" algn="ctr">
              <a:lnSpc>
                <a:spcPct val="100000"/>
              </a:lnSpc>
            </a:pPr>
            <a:r>
              <a:rPr lang="ru-RU" sz="2000" dirty="0" smtClean="0"/>
              <a:t>«Кадры будущего для регионов» </a:t>
            </a:r>
          </a:p>
          <a:p>
            <a:pPr marL="12600" algn="ctr">
              <a:lnSpc>
                <a:spcPct val="100000"/>
              </a:lnSpc>
            </a:pPr>
            <a:r>
              <a:rPr lang="ru-RU" sz="2000" dirty="0" smtClean="0"/>
              <a:t>200 участников</a:t>
            </a:r>
            <a:r>
              <a:rPr lang="ru-RU" sz="2400" dirty="0" smtClean="0"/>
              <a:t> </a:t>
            </a:r>
          </a:p>
        </p:txBody>
      </p:sp>
      <p:pic>
        <p:nvPicPr>
          <p:cNvPr id="17" name="Picture 2" descr="E:\форум мол.проф\13658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08" y="4146299"/>
            <a:ext cx="3475883" cy="231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E:\кадры\132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845" y="4103257"/>
            <a:ext cx="3611439" cy="240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E:\билет в будущее\13577_origin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892" y="3348991"/>
            <a:ext cx="3206115" cy="213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5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1873</TotalTime>
  <Words>240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Правительство НО</vt:lpstr>
      <vt:lpstr>Специальное оформление</vt:lpstr>
      <vt:lpstr>Презентация PowerPoint</vt:lpstr>
      <vt:lpstr>Воспитание учащихся на основе их профессиональной ориентации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Шаляпина Елена Владимировна</cp:lastModifiedBy>
  <cp:revision>89</cp:revision>
  <dcterms:created xsi:type="dcterms:W3CDTF">2018-12-10T13:13:56Z</dcterms:created>
  <dcterms:modified xsi:type="dcterms:W3CDTF">2019-03-19T08:24:57Z</dcterms:modified>
</cp:coreProperties>
</file>