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10"/>
  </p:notesMasterIdLst>
  <p:handoutMasterIdLst>
    <p:handoutMasterId r:id="rId11"/>
  </p:handoutMasterIdLst>
  <p:sldIdLst>
    <p:sldId id="259" r:id="rId3"/>
    <p:sldId id="300" r:id="rId4"/>
    <p:sldId id="329" r:id="rId5"/>
    <p:sldId id="332" r:id="rId6"/>
    <p:sldId id="331" r:id="rId7"/>
    <p:sldId id="303" r:id="rId8"/>
    <p:sldId id="264" r:id="rId9"/>
  </p:sldIdLst>
  <p:sldSz cx="9144000" cy="6858000" type="screen4x3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ity" initials="C" lastIdx="1" clrIdx="0">
    <p:extLst>
      <p:ext uri="{19B8F6BF-5375-455C-9EA6-DF929625EA0E}">
        <p15:presenceInfo xmlns:p15="http://schemas.microsoft.com/office/powerpoint/2012/main" userId="Charit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E8"/>
    <a:srgbClr val="F9A5A1"/>
    <a:srgbClr val="AFABAB"/>
    <a:srgbClr val="F34840"/>
    <a:srgbClr val="EE6017"/>
    <a:srgbClr val="F04942"/>
    <a:srgbClr val="E45B17"/>
    <a:srgbClr val="004B57"/>
    <a:srgbClr val="6DCFF6"/>
    <a:srgbClr val="1989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6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27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0.12929767543935353"/>
          <c:w val="0.98269152361382084"/>
          <c:h val="0.58590099911349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Высшее образование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7.6577807785346434E-5"/>
                  <c:y val="-2.0289454090691578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sz="2000" b="0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735-4881-A4F4-E74C713278EE}"/>
                </c:ext>
              </c:extLst>
            </c:dLbl>
            <c:dLbl>
              <c:idx val="1"/>
              <c:layout>
                <c:manualLayout>
                  <c:x val="8.2678541523373565E-4"/>
                  <c:y val="-1.3402548720891048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sz="2000" b="0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735-4881-A4F4-E74C713278EE}"/>
                </c:ext>
              </c:extLst>
            </c:dLbl>
            <c:dLbl>
              <c:idx val="2"/>
              <c:layout>
                <c:manualLayout>
                  <c:x val="3.2006868706631076E-4"/>
                  <c:y val="-1.6117476097770141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sz="2000" b="0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735-4881-A4F4-E74C713278EE}"/>
                </c:ext>
              </c:extLst>
            </c:dLbl>
            <c:numFmt formatCode="General" sourceLinked="0"/>
            <c:spPr>
              <a:noFill/>
              <a:ln w="25375">
                <a:noFill/>
              </a:ln>
            </c:spPr>
            <c:txPr>
              <a:bodyPr/>
              <a:lstStyle/>
              <a:p>
                <a:pPr>
                  <a:defRPr sz="2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Sheet1!$B$1:$M$1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3"/>
                <c:pt idx="0">
                  <c:v>16</c:v>
                </c:pt>
                <c:pt idx="1">
                  <c:v>16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735-4881-A4F4-E74C713278E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Среднее специальное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dLbl>
              <c:idx val="0"/>
              <c:layout>
                <c:manualLayout>
                  <c:x val="-4.4958574136450104E-3"/>
                  <c:y val="-1.916399980143600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sz="2000" b="0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735-4881-A4F4-E74C713278EE}"/>
                </c:ext>
              </c:extLst>
            </c:dLbl>
            <c:dLbl>
              <c:idx val="1"/>
              <c:layout>
                <c:manualLayout>
                  <c:x val="-5.396466181422685E-3"/>
                  <c:y val="-1.6890676005413201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sz="2000" b="0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735-4881-A4F4-E74C713278EE}"/>
                </c:ext>
              </c:extLst>
            </c:dLbl>
            <c:dLbl>
              <c:idx val="2"/>
              <c:layout>
                <c:manualLayout>
                  <c:x val="6.5296981129002625E-4"/>
                  <c:y val="-8.8155884829593564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sz="2000" b="0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735-4881-A4F4-E74C713278EE}"/>
                </c:ext>
              </c:extLst>
            </c:dLbl>
            <c:numFmt formatCode="General" sourceLinked="0"/>
            <c:spPr>
              <a:noFill/>
              <a:ln w="25375">
                <a:noFill/>
              </a:ln>
            </c:spPr>
            <c:txPr>
              <a:bodyPr/>
              <a:lstStyle/>
              <a:p>
                <a:pPr>
                  <a:defRPr sz="2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Sheet1!$B$1:$M$1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3"/>
                <c:pt idx="0">
                  <c:v>14</c:v>
                </c:pt>
                <c:pt idx="1">
                  <c:v>10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735-4881-A4F4-E74C713278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2112175599"/>
        <c:axId val="1"/>
      </c:barChart>
      <c:catAx>
        <c:axId val="211217559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 sz="1396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1"/>
      </c:catAx>
      <c:valAx>
        <c:axId val="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12175599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8140629178436228E-2"/>
          <c:y val="0.88561519360653351"/>
          <c:w val="0.88052828788092596"/>
          <c:h val="0.10763083205314408"/>
        </c:manualLayout>
      </c:layout>
      <c:overlay val="0"/>
      <c:txPr>
        <a:bodyPr/>
        <a:lstStyle/>
        <a:p>
          <a:pPr>
            <a:defRPr sz="1400" b="0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effectLst>
      <a:glow rad="127000">
        <a:schemeClr val="bg1"/>
      </a:glow>
      <a:outerShdw sx="1000" sy="1000" algn="ctr" rotWithShape="0">
        <a:schemeClr val="bg1"/>
      </a:outerShdw>
    </a:effectLst>
  </c:spPr>
  <c:txPr>
    <a:bodyPr/>
    <a:lstStyle/>
    <a:p>
      <a:pPr>
        <a:defRPr sz="1795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3527083333333334"/>
          <c:y val="3.14552901440916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view3D>
      <c:rotX val="40"/>
      <c:rotY val="212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5592995406824148"/>
          <c:y val="0.10135593490873976"/>
          <c:w val="0.5506402559055118"/>
          <c:h val="0.898644065091260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 государственной ветеринарной службы в 2018 году, млн. руб.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explosion val="9"/>
          <c:dPt>
            <c:idx val="0"/>
            <c:bubble3D val="0"/>
            <c:spPr>
              <a:solidFill>
                <a:schemeClr val="accent5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F6E5-459E-8A63-964A916A47CB}"/>
              </c:ext>
            </c:extLst>
          </c:dPt>
          <c:dPt>
            <c:idx val="1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F6E5-459E-8A63-964A916A47CB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F6E5-459E-8A63-964A916A47C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Бюджет</c:v>
                </c:pt>
                <c:pt idx="1">
                  <c:v>От приносящей доход деятельности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174128</c:v>
                </c:pt>
                <c:pt idx="1">
                  <c:v>168302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6E5-459E-8A63-964A916A47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170"/>
      <c:rAngAx val="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403788599481983"/>
          <c:y val="7.4994312895334636E-4"/>
          <c:w val="0.83304354065545927"/>
          <c:h val="0.60625549169467097"/>
        </c:manualLayout>
      </c:layout>
      <c:pie3DChart>
        <c:varyColors val="1"/>
        <c:ser>
          <c:idx val="1"/>
          <c:order val="0"/>
          <c:tx>
            <c:strRef>
              <c:f>Sheet1!$A$2</c:f>
              <c:strCache>
                <c:ptCount val="1"/>
                <c:pt idx="0">
                  <c:v>2012 год</c:v>
                </c:pt>
              </c:strCache>
            </c:strRef>
          </c:tx>
          <c:dLbls>
            <c:dLbl>
              <c:idx val="5"/>
              <c:numFmt formatCode="0.0%" sourceLinked="0"/>
              <c:spPr>
                <a:noFill/>
                <a:ln w="25200">
                  <a:noFill/>
                </a:ln>
              </c:spPr>
              <c:txPr>
                <a:bodyPr/>
                <a:lstStyle/>
                <a:p>
                  <a:pPr algn="ctr" rtl="0">
                    <a:defRPr sz="1596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962-42C2-820A-1FA3DDFC3856}"/>
                </c:ext>
              </c:extLst>
            </c:dLbl>
            <c:numFmt formatCode="0.0%" sourceLinked="0"/>
            <c:spPr>
              <a:noFill/>
              <a:ln w="25200">
                <a:noFill/>
              </a:ln>
            </c:spPr>
            <c:txPr>
              <a:bodyPr/>
              <a:lstStyle/>
              <a:p>
                <a:pPr>
                  <a:defRPr sz="1596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Заработная плата с начислениями</c:v>
                </c:pt>
                <c:pt idx="1">
                  <c:v>Материальные затраты и коммунальные услуги</c:v>
                </c:pt>
                <c:pt idx="2">
                  <c:v>Прочие расходы</c:v>
                </c:pt>
              </c:strCache>
            </c:strRef>
          </c:cat>
          <c:val>
            <c:numRef>
              <c:f>Sheet1!$B$2:$D$2</c:f>
            </c:numRef>
          </c:val>
          <c:extLst>
            <c:ext xmlns:c16="http://schemas.microsoft.com/office/drawing/2014/chart" uri="{C3380CC4-5D6E-409C-BE32-E72D297353CC}">
              <c16:uniqueId val="{00000001-B962-42C2-820A-1FA3DDFC3856}"/>
            </c:ext>
          </c:extLst>
        </c:ser>
        <c:ser>
          <c:idx val="0"/>
          <c:order val="1"/>
          <c:tx>
            <c:strRef>
              <c:f>Sheet1!$A$3</c:f>
              <c:strCache>
                <c:ptCount val="1"/>
                <c:pt idx="0">
                  <c:v>2013 год</c:v>
                </c:pt>
              </c:strCache>
            </c:strRef>
          </c:tx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Заработная плата с начислениями</c:v>
                </c:pt>
                <c:pt idx="1">
                  <c:v>Материальные затраты и коммунальные услуги</c:v>
                </c:pt>
                <c:pt idx="2">
                  <c:v>Прочие расходы</c:v>
                </c:pt>
              </c:strCache>
            </c:strRef>
          </c:cat>
          <c:val>
            <c:numRef>
              <c:f>Sheet1!$B$3:$D$3</c:f>
            </c:numRef>
          </c:val>
          <c:extLst>
            <c:ext xmlns:c16="http://schemas.microsoft.com/office/drawing/2014/chart" uri="{C3380CC4-5D6E-409C-BE32-E72D297353CC}">
              <c16:uniqueId val="{00000002-B962-42C2-820A-1FA3DDFC3856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2015 год</c:v>
                </c:pt>
              </c:strCache>
            </c:strRef>
          </c:tx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Заработная плата с начислениями</c:v>
                </c:pt>
                <c:pt idx="1">
                  <c:v>Материальные затраты и коммунальные услуги</c:v>
                </c:pt>
                <c:pt idx="2">
                  <c:v>Прочие расходы</c:v>
                </c:pt>
              </c:strCache>
            </c:strRef>
          </c:cat>
          <c:val>
            <c:numRef>
              <c:f>Sheet1!$B$4:$D$4</c:f>
            </c:numRef>
          </c:val>
          <c:extLst>
            <c:ext xmlns:c16="http://schemas.microsoft.com/office/drawing/2014/chart" uri="{C3380CC4-5D6E-409C-BE32-E72D297353CC}">
              <c16:uniqueId val="{00000003-B962-42C2-820A-1FA3DDFC3856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Областной бюджет</c:v>
                </c:pt>
              </c:strCache>
            </c:strRef>
          </c:tx>
          <c:explosion val="13"/>
          <c:dPt>
            <c:idx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6-B962-42C2-820A-1FA3DDFC3856}"/>
              </c:ext>
            </c:extLst>
          </c:dPt>
          <c:dPt>
            <c:idx val="1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B962-42C2-820A-1FA3DDFC3856}"/>
              </c:ext>
            </c:extLst>
          </c:dPt>
          <c:dLbls>
            <c:dLbl>
              <c:idx val="0"/>
              <c:layout>
                <c:manualLayout>
                  <c:x val="5.5852214992836192E-2"/>
                  <c:y val="7.941462173476637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962-42C2-820A-1FA3DDFC3856}"/>
                </c:ext>
              </c:extLst>
            </c:dLbl>
            <c:dLbl>
              <c:idx val="1"/>
              <c:layout>
                <c:manualLayout>
                  <c:x val="2.3516722102246819E-2"/>
                  <c:y val="-1.643061139340003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962-42C2-820A-1FA3DDFC3856}"/>
                </c:ext>
              </c:extLst>
            </c:dLbl>
            <c:dLbl>
              <c:idx val="2"/>
              <c:layout>
                <c:manualLayout>
                  <c:x val="3.8214673416151083E-2"/>
                  <c:y val="8.2153056966999694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962-42C2-820A-1FA3DDFC38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Заработная плата с начислениями</c:v>
                </c:pt>
                <c:pt idx="1">
                  <c:v>Материальные затраты и коммунальные услуги</c:v>
                </c:pt>
                <c:pt idx="2">
                  <c:v>Прочие расходы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0.91</c:v>
                </c:pt>
                <c:pt idx="1">
                  <c:v>4.7E-2</c:v>
                </c:pt>
                <c:pt idx="2">
                  <c:v>4.1000000000000002E-2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962-42C2-820A-1FA3DDFC3856}"/>
            </c:ext>
          </c:extLst>
        </c:ser>
        <c:ser>
          <c:idx val="4"/>
          <c:order val="4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Заработная плата с начислениями</c:v>
                </c:pt>
                <c:pt idx="1">
                  <c:v>Материальные затраты и коммунальные услуги</c:v>
                </c:pt>
                <c:pt idx="2">
                  <c:v>Прочие расходы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962-42C2-820A-1FA3DDFC38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3.3896253295465854E-2"/>
          <c:y val="0.73119606010326277"/>
          <c:w val="0.96610374670453414"/>
          <c:h val="0.26462124961052763"/>
        </c:manualLayout>
      </c:layout>
      <c:overlay val="0"/>
      <c:spPr>
        <a:noFill/>
        <a:ln w="25200">
          <a:noFill/>
        </a:ln>
      </c:spPr>
      <c:txPr>
        <a:bodyPr/>
        <a:lstStyle/>
        <a:p>
          <a:pPr>
            <a:defRPr sz="1000" b="0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20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44081707908903756"/>
          <c:w val="0.5934933758815818"/>
          <c:h val="0.39877117631154263"/>
        </c:manualLayout>
      </c:layout>
      <c:pie3DChart>
        <c:varyColors val="1"/>
        <c:ser>
          <c:idx val="1"/>
          <c:order val="0"/>
          <c:tx>
            <c:strRef>
              <c:f>Sheet1!$A$2</c:f>
              <c:strCache>
                <c:ptCount val="1"/>
                <c:pt idx="0">
                  <c:v>Тыс. рубрей </c:v>
                </c:pt>
              </c:strCache>
            </c:strRef>
          </c:tx>
          <c:spPr>
            <a:solidFill>
              <a:schemeClr val="accent2"/>
            </a:solidFill>
            <a:ln w="9898">
              <a:noFill/>
              <a:prstDash val="solid"/>
            </a:ln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9898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5D8C-47B5-9F91-D9E3B75BB01F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9898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5D8C-47B5-9F91-D9E3B75BB01F}"/>
              </c:ext>
            </c:extLst>
          </c:dPt>
          <c:dPt>
            <c:idx val="2"/>
            <c:bubble3D val="0"/>
            <c:spPr>
              <a:solidFill>
                <a:schemeClr val="hlink"/>
              </a:solidFill>
              <a:ln w="9898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5D8C-47B5-9F91-D9E3B75BB01F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9898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5D8C-47B5-9F91-D9E3B75BB01F}"/>
              </c:ext>
            </c:extLst>
          </c:dPt>
          <c:dLbls>
            <c:dLbl>
              <c:idx val="2"/>
              <c:layout>
                <c:manualLayout>
                  <c:x val="-4.1512583384777672E-3"/>
                  <c:y val="-1.26681126487507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D8C-47B5-9F91-D9E3B75BB01F}"/>
                </c:ext>
              </c:extLst>
            </c:dLbl>
            <c:numFmt formatCode="0.0%" sourceLinked="0"/>
            <c:spPr>
              <a:noFill/>
              <a:ln w="25366">
                <a:noFill/>
              </a:ln>
              <a:effectLst>
                <a:outerShdw sx="1000" sy="1000" algn="ctr" rotWithShape="0">
                  <a:srgbClr val="000000"/>
                </a:outerShdw>
              </a:effectLst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текущий и капитальный ремонт зданий ОБУ</c:v>
                </c:pt>
                <c:pt idx="1">
                  <c:v>аккредитация ветеринарных учреждений</c:v>
                </c:pt>
                <c:pt idx="2">
                  <c:v>приобретение автотранспорта</c:v>
                </c:pt>
                <c:pt idx="3">
                  <c:v>ФГИС «Меркурий»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4100</c:v>
                </c:pt>
                <c:pt idx="1">
                  <c:v>3754</c:v>
                </c:pt>
                <c:pt idx="2">
                  <c:v>350</c:v>
                </c:pt>
                <c:pt idx="3">
                  <c:v>740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D8C-47B5-9F91-D9E3B75BB01F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hlink"/>
            </a:solidFill>
            <a:ln w="9898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9898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E-5D8C-47B5-9F91-D9E3B75BB01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9898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0-5D8C-47B5-9F91-D9E3B75BB01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5D8C-47B5-9F91-D9E3B75BB01F}"/>
              </c:ext>
            </c:extLst>
          </c:dPt>
          <c:dPt>
            <c:idx val="3"/>
            <c:bubble3D val="0"/>
            <c:spPr>
              <a:solidFill>
                <a:schemeClr val="folHlink"/>
              </a:solidFill>
              <a:ln w="9898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3-5D8C-47B5-9F91-D9E3B75BB01F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текущий и капитальный ремонт зданий ОБУ</c:v>
                </c:pt>
                <c:pt idx="1">
                  <c:v>аккредитация ветеринарных учреждений</c:v>
                </c:pt>
                <c:pt idx="2">
                  <c:v>приобретение автотранспорта</c:v>
                </c:pt>
                <c:pt idx="3">
                  <c:v>ФГИС «Меркурий»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17-5D8C-47B5-9F91-D9E3B75BB01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66">
          <a:noFill/>
        </a:ln>
      </c:spPr>
    </c:plotArea>
    <c:legend>
      <c:legendPos val="b"/>
      <c:layout>
        <c:manualLayout>
          <c:xMode val="edge"/>
          <c:yMode val="edge"/>
          <c:x val="0.15482212531754927"/>
          <c:y val="0.89085143239010312"/>
          <c:w val="0.83307632570130552"/>
          <c:h val="7.3338423407490305E-2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2" b="1" i="0" u="none" strike="noStrike" baseline="0">
          <a:solidFill>
            <a:schemeClr val="accent5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198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581391587458123"/>
          <c:y val="0.34435371328931158"/>
          <c:w val="0.79418608412541891"/>
          <c:h val="0.58848824676949374"/>
        </c:manualLayout>
      </c:layout>
      <c:pie3DChart>
        <c:varyColors val="1"/>
        <c:ser>
          <c:idx val="1"/>
          <c:order val="0"/>
          <c:tx>
            <c:strRef>
              <c:f>Sheet1!$A$2</c:f>
              <c:strCache>
                <c:ptCount val="1"/>
                <c:pt idx="0">
                  <c:v>Тыс. рубрей </c:v>
                </c:pt>
              </c:strCache>
            </c:strRef>
          </c:tx>
          <c:spPr>
            <a:solidFill>
              <a:schemeClr val="accent2"/>
            </a:solidFill>
            <a:ln w="993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993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1B7E-407F-89F8-FF9C89284242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993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1B7E-407F-89F8-FF9C89284242}"/>
              </c:ext>
            </c:extLst>
          </c:dPt>
          <c:dPt>
            <c:idx val="2"/>
            <c:bubble3D val="0"/>
            <c:spPr>
              <a:solidFill>
                <a:schemeClr val="hlink"/>
              </a:solidFill>
              <a:ln w="9930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1B7E-407F-89F8-FF9C89284242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993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1B7E-407F-89F8-FF9C89284242}"/>
              </c:ext>
            </c:extLst>
          </c:dPt>
          <c:dLbls>
            <c:numFmt formatCode="0.0%" sourceLinked="0"/>
            <c:spPr>
              <a:noFill/>
              <a:ln w="25358">
                <a:noFill/>
              </a:ln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текущий и капитальный ремонт шести зданий ОБУ</c:v>
                </c:pt>
                <c:pt idx="1">
                  <c:v>аккредитации ветеринарных учреждений</c:v>
                </c:pt>
                <c:pt idx="2">
                  <c:v>Приобретение автотранспорта</c:v>
                </c:pt>
                <c:pt idx="3">
                  <c:v>ФГИС «Меркурий»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1500</c:v>
                </c:pt>
                <c:pt idx="1">
                  <c:v>1500</c:v>
                </c:pt>
                <c:pt idx="2">
                  <c:v>4200</c:v>
                </c:pt>
                <c:pt idx="3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B7E-407F-89F8-FF9C89284242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hlink"/>
            </a:solidFill>
            <a:ln w="993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9930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E-1B7E-407F-89F8-FF9C8928424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9930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0-1B7E-407F-89F8-FF9C89284242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1B7E-407F-89F8-FF9C89284242}"/>
              </c:ext>
            </c:extLst>
          </c:dPt>
          <c:dPt>
            <c:idx val="3"/>
            <c:bubble3D val="0"/>
            <c:spPr>
              <a:solidFill>
                <a:schemeClr val="folHlink"/>
              </a:solidFill>
              <a:ln w="9930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3-1B7E-407F-89F8-FF9C89284242}"/>
              </c:ext>
            </c:extLst>
          </c:dPt>
          <c:cat>
            <c:strRef>
              <c:f>Sheet1!$B$1:$E$1</c:f>
              <c:strCache>
                <c:ptCount val="4"/>
                <c:pt idx="0">
                  <c:v>текущий и капитальный ремонт шести зданий ОБУ</c:v>
                </c:pt>
                <c:pt idx="1">
                  <c:v>аккредитации ветеринарных учреждений</c:v>
                </c:pt>
                <c:pt idx="2">
                  <c:v>Приобретение автотранспорта</c:v>
                </c:pt>
                <c:pt idx="3">
                  <c:v>ФГИС «Меркурий»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17-1B7E-407F-89F8-FF9C892842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5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0.39105</cdr:x>
      <cdr:y>0.27601</cdr:y>
    </cdr:from>
    <cdr:to>
      <cdr:x>0.83097</cdr:x>
      <cdr:y>0.3519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454CD25-E7FF-4B2B-89C2-C73FEC0BCDE7}"/>
            </a:ext>
          </a:extLst>
        </cdr:cNvPr>
        <cdr:cNvSpPr txBox="1"/>
      </cdr:nvSpPr>
      <cdr:spPr>
        <a:xfrm xmlns:a="http://schemas.openxmlformats.org/drawingml/2006/main">
          <a:off x="1789164" y="1287380"/>
          <a:ext cx="2012730" cy="35394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700" b="1" dirty="0">
              <a:latin typeface="Arial" panose="020B0604020202020204" pitchFamily="34" charset="0"/>
              <a:cs typeface="Arial" panose="020B0604020202020204" pitchFamily="34" charset="0"/>
            </a:rPr>
            <a:t>План на 2019 год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852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852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t>19.03.2019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852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852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t>19.03.2019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4"/>
            <a:ext cx="5408930" cy="3914865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45720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355272" y="1925132"/>
            <a:ext cx="650856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 ходе исполнения </a:t>
            </a: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поручений Президента Российской Федерации по итогам рабочей поездки в Ставропольский край от 09.10.2018 </a:t>
            </a:r>
            <a:endParaRPr lang="ru-RU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accent3"/>
                </a:solidFill>
              </a:rPr>
              <a:t>0</a:t>
            </a:r>
            <a:r>
              <a:rPr lang="ru-RU" altLang="ru-RU" sz="5000" dirty="0">
                <a:solidFill>
                  <a:schemeClr val="accent5"/>
                </a:solidFill>
              </a:rPr>
              <a:t>2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49" y="1335454"/>
            <a:ext cx="8358939" cy="8239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Обеспеченность ветеринарными специалистами в Новгородской области</a:t>
            </a: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3F811C4F-6ADA-441A-BC82-0E4202EE2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49" y="2521943"/>
            <a:ext cx="2259012" cy="6540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ahoma" panose="020B0604030504040204" pitchFamily="34" charset="0"/>
              <a:buNone/>
            </a:pPr>
            <a:r>
              <a:rPr lang="ru-RU" altLang="ru-RU" sz="1800" dirty="0">
                <a:solidFill>
                  <a:srgbClr val="000000"/>
                </a:solidFill>
                <a:latin typeface="Arial" panose="020B0604020202020204" pitchFamily="34" charset="0"/>
              </a:rPr>
              <a:t>Государственная </a:t>
            </a:r>
          </a:p>
          <a:p>
            <a:pPr algn="ctr" eaLnBrk="1" hangingPunct="1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ahoma" panose="020B0604030504040204" pitchFamily="34" charset="0"/>
              <a:buNone/>
            </a:pPr>
            <a:r>
              <a:rPr lang="ru-RU" altLang="ru-RU" sz="1800" dirty="0">
                <a:solidFill>
                  <a:srgbClr val="000000"/>
                </a:solidFill>
                <a:latin typeface="Arial" panose="020B0604020202020204" pitchFamily="34" charset="0"/>
              </a:rPr>
              <a:t>ветслужба</a:t>
            </a:r>
            <a:endParaRPr lang="en-GB" altLang="ru-RU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21DD24BF-7E5E-4654-8270-B1ABB0DD7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539" y="3196342"/>
            <a:ext cx="2725737" cy="3730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ahoma" panose="020B0604030504040204" pitchFamily="34" charset="0"/>
              <a:buNone/>
            </a:pPr>
            <a:r>
              <a:rPr lang="en-GB" altLang="ru-RU" sz="1800" dirty="0">
                <a:solidFill>
                  <a:srgbClr val="000000"/>
                </a:solidFill>
                <a:latin typeface="Arial" panose="020B0604020202020204" pitchFamily="34" charset="0"/>
              </a:rPr>
              <a:t>% </a:t>
            </a:r>
            <a:r>
              <a:rPr lang="en-GB" altLang="ru-RU" sz="1800" dirty="0" err="1">
                <a:solidFill>
                  <a:srgbClr val="000000"/>
                </a:solidFill>
                <a:latin typeface="Arial" panose="020B0604020202020204" pitchFamily="34" charset="0"/>
              </a:rPr>
              <a:t>укомплектованности</a:t>
            </a:r>
            <a:endParaRPr lang="en-GB" altLang="ru-RU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6">
            <a:extLst>
              <a:ext uri="{FF2B5EF4-FFF2-40B4-BE49-F238E27FC236}">
                <a16:creationId xmlns:a16="http://schemas.microsoft.com/office/drawing/2014/main" id="{871CDEE6-A6F9-4D4B-A6B7-2C041D571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4689" y="3187963"/>
            <a:ext cx="1217611" cy="35695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ahoma" panose="020B0604030504040204" pitchFamily="34" charset="0"/>
              <a:buNone/>
            </a:pPr>
            <a:r>
              <a:rPr lang="ru-RU" altLang="ru-RU" sz="1800" b="1" dirty="0">
                <a:solidFill>
                  <a:srgbClr val="000000"/>
                </a:solidFill>
                <a:latin typeface="Arial" panose="020B0604020202020204" pitchFamily="34" charset="0"/>
              </a:rPr>
              <a:t>96,7%</a:t>
            </a:r>
            <a:endParaRPr lang="en-GB" altLang="ru-RU" sz="1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Box 8">
            <a:extLst>
              <a:ext uri="{FF2B5EF4-FFF2-40B4-BE49-F238E27FC236}">
                <a16:creationId xmlns:a16="http://schemas.microsoft.com/office/drawing/2014/main" id="{9CC7744C-05CE-408B-97D6-989E15900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539" y="2164985"/>
            <a:ext cx="2725736" cy="35695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ahoma" panose="020B0604030504040204" pitchFamily="34" charset="0"/>
              <a:buNone/>
            </a:pPr>
            <a:r>
              <a:rPr lang="en-GB" altLang="ru-RU" sz="1800" dirty="0">
                <a:solidFill>
                  <a:srgbClr val="000000"/>
                </a:solidFill>
                <a:latin typeface="Arial" panose="020B0604020202020204" pitchFamily="34" charset="0"/>
              </a:rPr>
              <a:t>по </a:t>
            </a:r>
            <a:r>
              <a:rPr lang="en-GB" altLang="ru-RU" sz="1800" dirty="0" err="1">
                <a:solidFill>
                  <a:srgbClr val="000000"/>
                </a:solidFill>
                <a:latin typeface="Arial" panose="020B0604020202020204" pitchFamily="34" charset="0"/>
              </a:rPr>
              <a:t>штату</a:t>
            </a:r>
            <a:endParaRPr lang="en-GB" altLang="ru-RU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9">
            <a:extLst>
              <a:ext uri="{FF2B5EF4-FFF2-40B4-BE49-F238E27FC236}">
                <a16:creationId xmlns:a16="http://schemas.microsoft.com/office/drawing/2014/main" id="{B7CA21DA-7EEC-45FF-9C24-EBF2A6B82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538" y="2660661"/>
            <a:ext cx="2725737" cy="35695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ahoma" panose="020B0604030504040204" pitchFamily="34" charset="0"/>
              <a:buNone/>
            </a:pPr>
            <a:r>
              <a:rPr lang="en-GB" altLang="ru-RU" sz="1800">
                <a:solidFill>
                  <a:srgbClr val="000000"/>
                </a:solidFill>
                <a:latin typeface="Arial" panose="020B0604020202020204" pitchFamily="34" charset="0"/>
              </a:rPr>
              <a:t>фактически</a:t>
            </a:r>
          </a:p>
        </p:txBody>
      </p:sp>
      <p:sp>
        <p:nvSpPr>
          <p:cNvPr id="18" name="Text Box 10">
            <a:extLst>
              <a:ext uri="{FF2B5EF4-FFF2-40B4-BE49-F238E27FC236}">
                <a16:creationId xmlns:a16="http://schemas.microsoft.com/office/drawing/2014/main" id="{277099DC-1AE1-4DDE-852A-5D3480BE5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4689" y="2168204"/>
            <a:ext cx="1219199" cy="35695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ahoma" panose="020B0604030504040204" pitchFamily="34" charset="0"/>
              <a:buNone/>
            </a:pPr>
            <a:r>
              <a:rPr lang="ru-RU" altLang="ru-RU" sz="1800" b="1" dirty="0">
                <a:solidFill>
                  <a:srgbClr val="000000"/>
                </a:solidFill>
                <a:latin typeface="Arial" panose="020B0604020202020204" pitchFamily="34" charset="0"/>
              </a:rPr>
              <a:t>429,5</a:t>
            </a:r>
            <a:endParaRPr lang="en-GB" altLang="ru-RU" sz="1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 Box 12">
            <a:extLst>
              <a:ext uri="{FF2B5EF4-FFF2-40B4-BE49-F238E27FC236}">
                <a16:creationId xmlns:a16="http://schemas.microsoft.com/office/drawing/2014/main" id="{44D60A7C-FD5D-4B15-B39E-0EBD254C5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4689" y="2664983"/>
            <a:ext cx="1217611" cy="35695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Tahoma" panose="020B0604030504040204" pitchFamily="34" charset="0"/>
              <a:buNone/>
            </a:pPr>
            <a:r>
              <a:rPr lang="ru-RU" altLang="ru-RU" sz="1800" b="1" dirty="0">
                <a:solidFill>
                  <a:srgbClr val="000000"/>
                </a:solidFill>
                <a:latin typeface="Arial" panose="020B0604020202020204" pitchFamily="34" charset="0"/>
              </a:rPr>
              <a:t>415</a:t>
            </a:r>
            <a:endParaRPr lang="en-GB" altLang="ru-RU" sz="1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7380BB80-2A4C-4367-B17B-316AA8F316EE}"/>
              </a:ext>
            </a:extLst>
          </p:cNvPr>
          <p:cNvCxnSpPr>
            <a:cxnSpLocks/>
          </p:cNvCxnSpPr>
          <p:nvPr/>
        </p:nvCxnSpPr>
        <p:spPr>
          <a:xfrm>
            <a:off x="3433627" y="2357716"/>
            <a:ext cx="231911" cy="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2B350397-095B-40B1-B552-1BD868A6BFFB}"/>
              </a:ext>
            </a:extLst>
          </p:cNvPr>
          <p:cNvCxnSpPr>
            <a:cxnSpLocks/>
          </p:cNvCxnSpPr>
          <p:nvPr/>
        </p:nvCxnSpPr>
        <p:spPr>
          <a:xfrm>
            <a:off x="2927350" y="2841419"/>
            <a:ext cx="731564" cy="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9F687958-CFD6-4AED-8AEC-4F89812D1D34}"/>
              </a:ext>
            </a:extLst>
          </p:cNvPr>
          <p:cNvCxnSpPr>
            <a:cxnSpLocks/>
          </p:cNvCxnSpPr>
          <p:nvPr/>
        </p:nvCxnSpPr>
        <p:spPr>
          <a:xfrm>
            <a:off x="3433627" y="3391389"/>
            <a:ext cx="218663" cy="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C75F95F-A906-4643-B711-92A5A3EB7248}"/>
              </a:ext>
            </a:extLst>
          </p:cNvPr>
          <p:cNvCxnSpPr/>
          <p:nvPr/>
        </p:nvCxnSpPr>
        <p:spPr>
          <a:xfrm>
            <a:off x="3436968" y="2357716"/>
            <a:ext cx="0" cy="103367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61F430CB-5983-427D-A069-6AE8D98F02F1}"/>
              </a:ext>
            </a:extLst>
          </p:cNvPr>
          <p:cNvCxnSpPr>
            <a:cxnSpLocks/>
          </p:cNvCxnSpPr>
          <p:nvPr/>
        </p:nvCxnSpPr>
        <p:spPr>
          <a:xfrm>
            <a:off x="6445284" y="2861068"/>
            <a:ext cx="731564" cy="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>
            <a:extLst>
              <a:ext uri="{FF2B5EF4-FFF2-40B4-BE49-F238E27FC236}">
                <a16:creationId xmlns:a16="http://schemas.microsoft.com/office/drawing/2014/main" id="{20FDEEF4-FB96-4298-A07F-06F61758C81C}"/>
              </a:ext>
            </a:extLst>
          </p:cNvPr>
          <p:cNvCxnSpPr>
            <a:cxnSpLocks/>
          </p:cNvCxnSpPr>
          <p:nvPr/>
        </p:nvCxnSpPr>
        <p:spPr>
          <a:xfrm>
            <a:off x="6445284" y="3361253"/>
            <a:ext cx="731564" cy="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952B59F8-C0A1-487D-A2DD-7C86C533EC24}"/>
              </a:ext>
            </a:extLst>
          </p:cNvPr>
          <p:cNvCxnSpPr>
            <a:cxnSpLocks/>
          </p:cNvCxnSpPr>
          <p:nvPr/>
        </p:nvCxnSpPr>
        <p:spPr>
          <a:xfrm>
            <a:off x="6445284" y="2360065"/>
            <a:ext cx="731564" cy="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Box 8">
            <a:extLst>
              <a:ext uri="{FF2B5EF4-FFF2-40B4-BE49-F238E27FC236}">
                <a16:creationId xmlns:a16="http://schemas.microsoft.com/office/drawing/2014/main" id="{D162285B-F5D9-41CA-ABDC-E5A01F453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3" y="3750055"/>
            <a:ext cx="2259008" cy="5763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None/>
            </a:pP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Нехватка кадрового потенциала</a:t>
            </a:r>
            <a:endParaRPr lang="en-GB" altLang="ru-RU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Прямая со стрелкой 48">
            <a:extLst>
              <a:ext uri="{FF2B5EF4-FFF2-40B4-BE49-F238E27FC236}">
                <a16:creationId xmlns:a16="http://schemas.microsoft.com/office/drawing/2014/main" id="{2DECDBBD-F8C4-4B05-B5FC-6BD9477F7A84}"/>
              </a:ext>
            </a:extLst>
          </p:cNvPr>
          <p:cNvCxnSpPr>
            <a:cxnSpLocks/>
            <a:endCxn id="40" idx="0"/>
          </p:cNvCxnSpPr>
          <p:nvPr/>
        </p:nvCxnSpPr>
        <p:spPr>
          <a:xfrm>
            <a:off x="1753697" y="3175993"/>
            <a:ext cx="4460" cy="574062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Box 8">
            <a:extLst>
              <a:ext uri="{FF2B5EF4-FFF2-40B4-BE49-F238E27FC236}">
                <a16:creationId xmlns:a16="http://schemas.microsoft.com/office/drawing/2014/main" id="{6E8834B3-7D85-4234-B075-9B119017EF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4346" y="4083905"/>
            <a:ext cx="1467654" cy="2986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None/>
            </a:pPr>
            <a:r>
              <a:rPr lang="ru-RU" alt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Чудовский р-он</a:t>
            </a:r>
            <a:endParaRPr lang="en-GB" altLang="ru-RU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60" name="Прямая со стрелкой 59">
            <a:extLst>
              <a:ext uri="{FF2B5EF4-FFF2-40B4-BE49-F238E27FC236}">
                <a16:creationId xmlns:a16="http://schemas.microsoft.com/office/drawing/2014/main" id="{B45B0F78-9421-4F55-838C-1C64D807845C}"/>
              </a:ext>
            </a:extLst>
          </p:cNvPr>
          <p:cNvCxnSpPr>
            <a:cxnSpLocks/>
          </p:cNvCxnSpPr>
          <p:nvPr/>
        </p:nvCxnSpPr>
        <p:spPr>
          <a:xfrm rot="5400000">
            <a:off x="7999344" y="3957938"/>
            <a:ext cx="231911" cy="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id="{AA1F1248-E9AD-4C09-977B-BB96A0DCA6E2}"/>
              </a:ext>
            </a:extLst>
          </p:cNvPr>
          <p:cNvCxnSpPr>
            <a:cxnSpLocks/>
          </p:cNvCxnSpPr>
          <p:nvPr/>
        </p:nvCxnSpPr>
        <p:spPr>
          <a:xfrm>
            <a:off x="6685752" y="3852688"/>
            <a:ext cx="0" cy="210499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>
            <a:extLst>
              <a:ext uri="{FF2B5EF4-FFF2-40B4-BE49-F238E27FC236}">
                <a16:creationId xmlns:a16="http://schemas.microsoft.com/office/drawing/2014/main" id="{5FE448E3-9D6E-404A-89F6-B8E67B143B9B}"/>
              </a:ext>
            </a:extLst>
          </p:cNvPr>
          <p:cNvCxnSpPr>
            <a:cxnSpLocks/>
          </p:cNvCxnSpPr>
          <p:nvPr/>
        </p:nvCxnSpPr>
        <p:spPr>
          <a:xfrm rot="5400000">
            <a:off x="3728841" y="3951314"/>
            <a:ext cx="218663" cy="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DCCA803E-D916-43E7-9924-89FB1DF87C6B}"/>
              </a:ext>
            </a:extLst>
          </p:cNvPr>
          <p:cNvCxnSpPr>
            <a:cxnSpLocks/>
          </p:cNvCxnSpPr>
          <p:nvPr/>
        </p:nvCxnSpPr>
        <p:spPr>
          <a:xfrm flipH="1">
            <a:off x="3020037" y="3843811"/>
            <a:ext cx="5095263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Box 8">
            <a:extLst>
              <a:ext uri="{FF2B5EF4-FFF2-40B4-BE49-F238E27FC236}">
                <a16:creationId xmlns:a16="http://schemas.microsoft.com/office/drawing/2014/main" id="{5F34C704-C3CA-4B53-A969-1E8647D8F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7714" y="4084874"/>
            <a:ext cx="1340080" cy="2986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None/>
            </a:pPr>
            <a:r>
              <a:rPr lang="ru-RU" alt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Шимский р-он</a:t>
            </a:r>
            <a:endParaRPr lang="en-GB" altLang="ru-RU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5" name="Text Box 8">
            <a:extLst>
              <a:ext uri="{FF2B5EF4-FFF2-40B4-BE49-F238E27FC236}">
                <a16:creationId xmlns:a16="http://schemas.microsoft.com/office/drawing/2014/main" id="{87EC22F3-BCCA-4A04-A00D-D72A9217C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508" y="4083905"/>
            <a:ext cx="1404488" cy="2986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None/>
            </a:pPr>
            <a:r>
              <a:rPr lang="ru-RU" alt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Холмский р-он</a:t>
            </a:r>
            <a:endParaRPr lang="en-GB" altLang="ru-RU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6" name="Text Box 8">
            <a:extLst>
              <a:ext uri="{FF2B5EF4-FFF2-40B4-BE49-F238E27FC236}">
                <a16:creationId xmlns:a16="http://schemas.microsoft.com/office/drawing/2014/main" id="{451FC994-F39F-4BD5-ADD0-6E061BCAC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7688" y="4069022"/>
            <a:ext cx="1404488" cy="2986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227">
            <a:solidFill>
              <a:srgbClr val="FFFFFF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6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ct val="101000"/>
              </a:lnSpc>
              <a:spcBef>
                <a:spcPct val="0"/>
              </a:spcBef>
              <a:buClr>
                <a:srgbClr val="000000"/>
              </a:buClr>
              <a:buSzPct val="100000"/>
              <a:buNone/>
            </a:pPr>
            <a:r>
              <a:rPr lang="ru-RU" altLang="ru-RU" sz="1400" dirty="0">
                <a:solidFill>
                  <a:srgbClr val="000000"/>
                </a:solidFill>
                <a:latin typeface="Arial" panose="020B0604020202020204" pitchFamily="34" charset="0"/>
              </a:rPr>
              <a:t>Батецкий р-он</a:t>
            </a:r>
            <a:endParaRPr lang="en-GB" altLang="ru-RU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id="{6D2D13FE-D59A-4F03-A3CD-98BD36B86BAD}"/>
              </a:ext>
            </a:extLst>
          </p:cNvPr>
          <p:cNvCxnSpPr>
            <a:cxnSpLocks/>
          </p:cNvCxnSpPr>
          <p:nvPr/>
        </p:nvCxnSpPr>
        <p:spPr>
          <a:xfrm rot="5400000">
            <a:off x="5128255" y="3944267"/>
            <a:ext cx="218663" cy="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B3C69480-FB73-4691-9AF4-98A6DFF1C66D}"/>
              </a:ext>
            </a:extLst>
          </p:cNvPr>
          <p:cNvSpPr/>
          <p:nvPr/>
        </p:nvSpPr>
        <p:spPr>
          <a:xfrm>
            <a:off x="412217" y="3343139"/>
            <a:ext cx="14010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Проблема</a:t>
            </a:r>
          </a:p>
        </p:txBody>
      </p:sp>
      <p:graphicFrame>
        <p:nvGraphicFramePr>
          <p:cNvPr id="82" name="Object 4">
            <a:extLst>
              <a:ext uri="{FF2B5EF4-FFF2-40B4-BE49-F238E27FC236}">
                <a16:creationId xmlns:a16="http://schemas.microsoft.com/office/drawing/2014/main" id="{5388E1AC-51E2-4546-975B-EC9D959829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375321"/>
              </p:ext>
            </p:extLst>
          </p:nvPr>
        </p:nvGraphicFramePr>
        <p:xfrm>
          <a:off x="419893" y="5028666"/>
          <a:ext cx="8724107" cy="179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3" name="Заголовок 6">
            <a:extLst>
              <a:ext uri="{FF2B5EF4-FFF2-40B4-BE49-F238E27FC236}">
                <a16:creationId xmlns:a16="http://schemas.microsoft.com/office/drawing/2014/main" id="{F957E78B-E704-4B61-84A4-4EA525D49B00}"/>
              </a:ext>
            </a:extLst>
          </p:cNvPr>
          <p:cNvSpPr txBox="1">
            <a:spLocks/>
          </p:cNvSpPr>
          <p:nvPr/>
        </p:nvSpPr>
        <p:spPr>
          <a:xfrm>
            <a:off x="463237" y="4702056"/>
            <a:ext cx="8358939" cy="34385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Закрепление ветеринарных специалистов в Новгородской области (человек)</a:t>
            </a:r>
          </a:p>
        </p:txBody>
      </p:sp>
      <p:cxnSp>
        <p:nvCxnSpPr>
          <p:cNvPr id="84" name="Прямая со стрелкой 83">
            <a:extLst>
              <a:ext uri="{FF2B5EF4-FFF2-40B4-BE49-F238E27FC236}">
                <a16:creationId xmlns:a16="http://schemas.microsoft.com/office/drawing/2014/main" id="{8FC3ED79-FD48-4AD0-8F97-6830D82B9484}"/>
              </a:ext>
            </a:extLst>
          </p:cNvPr>
          <p:cNvCxnSpPr>
            <a:cxnSpLocks/>
          </p:cNvCxnSpPr>
          <p:nvPr/>
        </p:nvCxnSpPr>
        <p:spPr>
          <a:xfrm>
            <a:off x="2855972" y="5069546"/>
            <a:ext cx="3432056" cy="182479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917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F8B02BB-2689-47B3-AAD9-EC7F8BD2BBE3}"/>
              </a:ext>
            </a:extLst>
          </p:cNvPr>
          <p:cNvSpPr/>
          <p:nvPr/>
        </p:nvSpPr>
        <p:spPr>
          <a:xfrm>
            <a:off x="436228" y="4044818"/>
            <a:ext cx="8358939" cy="2591135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124F716-F21C-4497-A03E-40BB2A5C53DE}"/>
              </a:ext>
            </a:extLst>
          </p:cNvPr>
          <p:cNvSpPr/>
          <p:nvPr/>
        </p:nvSpPr>
        <p:spPr>
          <a:xfrm>
            <a:off x="436228" y="2601757"/>
            <a:ext cx="8358939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accent3"/>
                </a:solidFill>
              </a:rPr>
              <a:t>0</a:t>
            </a:r>
            <a:r>
              <a:rPr lang="ru-RU" altLang="ru-RU" sz="5000" dirty="0">
                <a:solidFill>
                  <a:schemeClr val="accent5"/>
                </a:solidFill>
              </a:rPr>
              <a:t>3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Заголовок 6">
            <a:extLst>
              <a:ext uri="{FF2B5EF4-FFF2-40B4-BE49-F238E27FC236}">
                <a16:creationId xmlns:a16="http://schemas.microsoft.com/office/drawing/2014/main" id="{AB1ED6B0-8C59-48AD-8B8D-24319ED498C1}"/>
              </a:ext>
            </a:extLst>
          </p:cNvPr>
          <p:cNvSpPr txBox="1">
            <a:spLocks/>
          </p:cNvSpPr>
          <p:nvPr/>
        </p:nvSpPr>
        <p:spPr>
          <a:xfrm>
            <a:off x="1129831" y="5283451"/>
            <a:ext cx="7581003" cy="89421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Разработан и внедрен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ведомственный проект «Организация ежегодного областного конкурса среди юридических лиц, индивидуальных предпринимателей и физических лиц, осуществляющих деятельность  в области ветеринарии на территории Новгородской области»</a:t>
            </a:r>
          </a:p>
        </p:txBody>
      </p:sp>
      <p:sp>
        <p:nvSpPr>
          <p:cNvPr id="22" name="Заголовок 6">
            <a:extLst>
              <a:ext uri="{FF2B5EF4-FFF2-40B4-BE49-F238E27FC236}">
                <a16:creationId xmlns:a16="http://schemas.microsoft.com/office/drawing/2014/main" id="{67558FDA-389A-49DD-8BCA-FACE04F790F4}"/>
              </a:ext>
            </a:extLst>
          </p:cNvPr>
          <p:cNvSpPr txBox="1">
            <a:spLocks/>
          </p:cNvSpPr>
          <p:nvPr/>
        </p:nvSpPr>
        <p:spPr>
          <a:xfrm>
            <a:off x="628649" y="1335454"/>
            <a:ext cx="8358939" cy="8239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Причина и решение недостатка кадрового потенциала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0E54DD-F751-47BE-9DAD-DF80C7D7B3EA}"/>
              </a:ext>
            </a:extLst>
          </p:cNvPr>
          <p:cNvSpPr/>
          <p:nvPr/>
        </p:nvSpPr>
        <p:spPr>
          <a:xfrm>
            <a:off x="1067697" y="4227381"/>
            <a:ext cx="75077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Разработка и реализация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проекта аналогичного программе «Земский доктор»;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Повышение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заработной платы;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7214DAD-D23A-4E7B-8B34-1963D6D7AF7F}"/>
              </a:ext>
            </a:extLst>
          </p:cNvPr>
          <p:cNvSpPr/>
          <p:nvPr/>
        </p:nvSpPr>
        <p:spPr>
          <a:xfrm>
            <a:off x="506761" y="5340385"/>
            <a:ext cx="5693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en-US" sz="4000" b="1" dirty="0">
                <a:solidFill>
                  <a:schemeClr val="accent5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  <a:sym typeface="Arial Unicode MS"/>
              </a:rPr>
              <a:t>✓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A3941D5-4B64-422E-84F3-C90E71036D65}"/>
              </a:ext>
            </a:extLst>
          </p:cNvPr>
          <p:cNvSpPr/>
          <p:nvPr/>
        </p:nvSpPr>
        <p:spPr>
          <a:xfrm>
            <a:off x="550333" y="2678701"/>
            <a:ext cx="3722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en-US" sz="4400" b="1" dirty="0">
                <a:solidFill>
                  <a:schemeClr val="accent5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  <a:sym typeface="Arial Unicode MS"/>
              </a:rPr>
              <a:t>!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3EC1228-3B65-43D0-AA5D-98A5E1907038}"/>
              </a:ext>
            </a:extLst>
          </p:cNvPr>
          <p:cNvSpPr/>
          <p:nvPr/>
        </p:nvSpPr>
        <p:spPr>
          <a:xfrm>
            <a:off x="1076148" y="2626056"/>
            <a:ext cx="7572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 Отсутствие льготных программ  в сельской местности;</a:t>
            </a:r>
          </a:p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 Недостаточно высокий уровень заработной платы;</a:t>
            </a:r>
          </a:p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 Снижение престижа и привлекательности профессии «Ветеринарный врач»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9EBDBD5-5D3A-4C4C-8E62-C839720C446E}"/>
              </a:ext>
            </a:extLst>
          </p:cNvPr>
          <p:cNvSpPr/>
          <p:nvPr/>
        </p:nvSpPr>
        <p:spPr>
          <a:xfrm>
            <a:off x="538385" y="4237009"/>
            <a:ext cx="5293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4400" b="1" dirty="0">
                <a:solidFill>
                  <a:schemeClr val="accent5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  <a:sym typeface="Arial Unicode MS"/>
              </a:rPr>
              <a:t>?</a:t>
            </a:r>
            <a:endParaRPr lang="en-US" sz="4400" b="1" dirty="0">
              <a:solidFill>
                <a:schemeClr val="accent5"/>
              </a:solidFill>
              <a:latin typeface="Arial" panose="020B0604020202020204" pitchFamily="34" charset="0"/>
              <a:ea typeface="Arial Unicode MS"/>
              <a:cs typeface="Arial" panose="020B0604020202020204" pitchFamily="34" charset="0"/>
              <a:sym typeface="Arial Unicode M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467045DB-2A8E-4786-A2FF-B50256F9FFE2}"/>
              </a:ext>
            </a:extLst>
          </p:cNvPr>
          <p:cNvSpPr/>
          <p:nvPr/>
        </p:nvSpPr>
        <p:spPr>
          <a:xfrm>
            <a:off x="506761" y="2197060"/>
            <a:ext cx="1507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Причина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0B943533-EDF2-43A5-98BD-EA577F9F532E}"/>
              </a:ext>
            </a:extLst>
          </p:cNvPr>
          <p:cNvSpPr/>
          <p:nvPr/>
        </p:nvSpPr>
        <p:spPr>
          <a:xfrm>
            <a:off x="550333" y="3682173"/>
            <a:ext cx="1528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</a:p>
        </p:txBody>
      </p:sp>
    </p:spTree>
    <p:extLst>
      <p:ext uri="{BB962C8B-B14F-4D97-AF65-F5344CB8AC3E}">
        <p14:creationId xmlns:p14="http://schemas.microsoft.com/office/powerpoint/2010/main" val="464871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B39307D-0436-4E7F-A30F-E806A13B9640}"/>
              </a:ext>
            </a:extLst>
          </p:cNvPr>
          <p:cNvSpPr/>
          <p:nvPr/>
        </p:nvSpPr>
        <p:spPr>
          <a:xfrm>
            <a:off x="520118" y="5712903"/>
            <a:ext cx="4161697" cy="587229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accent3"/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4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4974672" y="1334812"/>
            <a:ext cx="4085437" cy="8277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расходов государственной ветеринарной службой Новгородской области (%)</a:t>
            </a: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DA58EF75-EAB4-4D45-8E58-8282082172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2575102"/>
              </p:ext>
            </p:extLst>
          </p:nvPr>
        </p:nvGraphicFramePr>
        <p:xfrm>
          <a:off x="-164654" y="1468030"/>
          <a:ext cx="5449718" cy="3565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Object 1024">
            <a:extLst>
              <a:ext uri="{FF2B5EF4-FFF2-40B4-BE49-F238E27FC236}">
                <a16:creationId xmlns:a16="http://schemas.microsoft.com/office/drawing/2014/main" id="{7ED64A42-29A5-4CC6-842F-EB272B2EB5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934819"/>
              </p:ext>
            </p:extLst>
          </p:nvPr>
        </p:nvGraphicFramePr>
        <p:xfrm>
          <a:off x="4823670" y="2123842"/>
          <a:ext cx="4320330" cy="4637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B8E3A6E-B559-4C0D-B704-297D8B7498D4}"/>
              </a:ext>
            </a:extLst>
          </p:cNvPr>
          <p:cNvSpPr txBox="1"/>
          <p:nvPr/>
        </p:nvSpPr>
        <p:spPr>
          <a:xfrm>
            <a:off x="603250" y="5796352"/>
            <a:ext cx="4161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Средняя заработная плата 25,6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29976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1028">
            <a:extLst>
              <a:ext uri="{FF2B5EF4-FFF2-40B4-BE49-F238E27FC236}">
                <a16:creationId xmlns:a16="http://schemas.microsoft.com/office/drawing/2014/main" id="{C012394C-23EF-4EDB-A82D-251FC80DA6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307423"/>
              </p:ext>
            </p:extLst>
          </p:nvPr>
        </p:nvGraphicFramePr>
        <p:xfrm>
          <a:off x="-451910" y="492389"/>
          <a:ext cx="9343432" cy="6383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accent3"/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5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Object 1028">
            <a:extLst>
              <a:ext uri="{FF2B5EF4-FFF2-40B4-BE49-F238E27FC236}">
                <a16:creationId xmlns:a16="http://schemas.microsoft.com/office/drawing/2014/main" id="{2E4E5EC7-59A6-4812-8CB6-154E2D3E30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236193"/>
              </p:ext>
            </p:extLst>
          </p:nvPr>
        </p:nvGraphicFramePr>
        <p:xfrm>
          <a:off x="4412324" y="1617634"/>
          <a:ext cx="4575264" cy="4664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454CD25-E7FF-4B2B-89C2-C73FEC0BCDE7}"/>
              </a:ext>
            </a:extLst>
          </p:cNvPr>
          <p:cNvSpPr txBox="1"/>
          <p:nvPr/>
        </p:nvSpPr>
        <p:spPr>
          <a:xfrm>
            <a:off x="1455365" y="2957963"/>
            <a:ext cx="210442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Расходы 2018 год</a:t>
            </a: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03250" y="1317559"/>
            <a:ext cx="8540749" cy="12159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2018 году на укрепление материально-технической базы направлено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9 350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руб.: </a:t>
            </a:r>
          </a:p>
          <a:p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5 850 тыс. руб.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областной бюджет,</a:t>
            </a:r>
          </a:p>
          <a:p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3 400 тыс. руб.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оптимизация заработной платы АУП,</a:t>
            </a:r>
          </a:p>
          <a:p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тыс. руб.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оптимизация расходов на содержание отдела </a:t>
            </a:r>
            <a:r>
              <a:rPr lang="ru-RU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госветнадзора</a:t>
            </a:r>
            <a:endParaRPr lang="ru-RU" sz="16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829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accent3"/>
                </a:solidFill>
              </a:rPr>
              <a:t>0</a:t>
            </a:r>
            <a:r>
              <a:rPr lang="ru-RU" altLang="ru-RU" sz="5000" dirty="0">
                <a:solidFill>
                  <a:srgbClr val="FF0000"/>
                </a:solidFill>
              </a:rPr>
              <a:t>6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49" y="1578735"/>
            <a:ext cx="8358939" cy="8239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Обеспеченность ветеринарной службы автотранспортом 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7D809D5C-03DD-4EB2-BD89-30F8C63365F1}"/>
              </a:ext>
            </a:extLst>
          </p:cNvPr>
          <p:cNvGrpSpPr/>
          <p:nvPr/>
        </p:nvGrpSpPr>
        <p:grpSpPr>
          <a:xfrm>
            <a:off x="503237" y="2402655"/>
            <a:ext cx="8145463" cy="1533525"/>
            <a:chOff x="0" y="0"/>
            <a:chExt cx="8137525" cy="1533525"/>
          </a:xfrm>
          <a:solidFill>
            <a:schemeClr val="accent5"/>
          </a:solidFill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23E5273-3230-45B7-B6F2-FDEDA3FB8437}"/>
                </a:ext>
              </a:extLst>
            </p:cNvPr>
            <p:cNvSpPr/>
            <p:nvPr/>
          </p:nvSpPr>
          <p:spPr>
            <a:xfrm>
              <a:off x="0" y="0"/>
              <a:ext cx="8137525" cy="1533525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3DD226-4048-4BA4-AEF9-E031C8F8E128}"/>
                </a:ext>
              </a:extLst>
            </p:cNvPr>
            <p:cNvSpPr txBox="1"/>
            <p:nvPr/>
          </p:nvSpPr>
          <p:spPr>
            <a:xfrm>
              <a:off x="0" y="0"/>
              <a:ext cx="8137525" cy="1533525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Общая обеспеченность составляет 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2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83% </a:t>
              </a:r>
              <a:r>
                <a:rPr lang="ru-RU" sz="2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износ которого - </a:t>
              </a:r>
              <a:r>
                <a:rPr lang="ru-RU" sz="32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94%</a:t>
              </a:r>
              <a:endParaRPr lang="ru-RU" sz="28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4D5DCF97-40E9-418C-822B-C0080E27E830}"/>
              </a:ext>
            </a:extLst>
          </p:cNvPr>
          <p:cNvGrpSpPr/>
          <p:nvPr/>
        </p:nvGrpSpPr>
        <p:grpSpPr>
          <a:xfrm>
            <a:off x="503237" y="3936180"/>
            <a:ext cx="4068763" cy="2713222"/>
            <a:chOff x="310" y="1533525"/>
            <a:chExt cx="4146622" cy="3220402"/>
          </a:xfrm>
          <a:noFill/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ABBDC21A-18D8-46E5-BEE6-6AB20BCC600A}"/>
                </a:ext>
              </a:extLst>
            </p:cNvPr>
            <p:cNvSpPr/>
            <p:nvPr/>
          </p:nvSpPr>
          <p:spPr>
            <a:xfrm>
              <a:off x="310" y="1533525"/>
              <a:ext cx="4146622" cy="3220402"/>
            </a:xfrm>
            <a:prstGeom prst="rect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BC2782C-7902-44E9-9990-F762B9B9D6C4}"/>
                </a:ext>
              </a:extLst>
            </p:cNvPr>
            <p:cNvSpPr txBox="1"/>
            <p:nvPr/>
          </p:nvSpPr>
          <p:spPr>
            <a:xfrm>
              <a:off x="310" y="1533525"/>
              <a:ext cx="4146622" cy="3220402"/>
            </a:xfrm>
            <a:prstGeom prst="rect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Обеспеченность спецавтотранспортом (ДУК) – </a:t>
              </a:r>
              <a:r>
                <a:rPr lang="ru-RU" sz="2800" b="1" kern="1200" dirty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69 %</a:t>
              </a:r>
              <a:r>
                <a:rPr lang="ru-RU" sz="24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износ которых </a:t>
              </a:r>
              <a:r>
                <a:rPr lang="ru-RU" sz="28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</a:t>
              </a:r>
              <a:r>
                <a:rPr lang="ru-RU" sz="2800" b="1" kern="1200" dirty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100 %</a:t>
              </a:r>
              <a:endParaRPr lang="ru-RU" sz="2000" b="1" kern="12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31B9E198-906C-45CD-A618-81817097E37A}"/>
              </a:ext>
            </a:extLst>
          </p:cNvPr>
          <p:cNvGrpSpPr/>
          <p:nvPr/>
        </p:nvGrpSpPr>
        <p:grpSpPr>
          <a:xfrm>
            <a:off x="4571999" y="3936178"/>
            <a:ext cx="4076702" cy="2713223"/>
            <a:chOff x="4146932" y="1533525"/>
            <a:chExt cx="3990282" cy="3220402"/>
          </a:xfrm>
          <a:noFill/>
        </p:grpSpPr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AEDF47B0-3121-490E-B8F5-ED43A93DBA3C}"/>
                </a:ext>
              </a:extLst>
            </p:cNvPr>
            <p:cNvSpPr/>
            <p:nvPr/>
          </p:nvSpPr>
          <p:spPr>
            <a:xfrm>
              <a:off x="4146932" y="1533525"/>
              <a:ext cx="3990282" cy="3220402"/>
            </a:xfrm>
            <a:prstGeom prst="rect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2BE8181-C93C-4A9B-B54C-835C0CAE939C}"/>
                </a:ext>
              </a:extLst>
            </p:cNvPr>
            <p:cNvSpPr txBox="1"/>
            <p:nvPr/>
          </p:nvSpPr>
          <p:spPr>
            <a:xfrm>
              <a:off x="4146932" y="1533525"/>
              <a:ext cx="3990282" cy="3220402"/>
            </a:xfrm>
            <a:prstGeom prst="rect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2018 году приобретено </a:t>
              </a:r>
              <a:r>
                <a:rPr lang="ru-RU" sz="2800" b="1" kern="1200" dirty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ru-RU" sz="24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транспортных средства </a:t>
              </a:r>
            </a:p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sz="1600" i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ОБУ «Любытинская райветстанция», </a:t>
              </a:r>
            </a:p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i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ОБУ «</a:t>
              </a:r>
              <a:r>
                <a:rPr lang="ru-RU" sz="1600" i="1" kern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Мошенская</a:t>
              </a:r>
              <a:r>
                <a:rPr lang="ru-RU" sz="1600" i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райветстанция»,</a:t>
              </a:r>
            </a:p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i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ОБУ «Новгородская райветстанция</a:t>
              </a:r>
              <a:r>
                <a:rPr lang="ru-RU" sz="16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»)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4417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</p:sld>
</file>

<file path=ppt/theme/theme1.xml><?xml version="1.0" encoding="utf-8"?>
<a:theme xmlns:a="http://schemas.openxmlformats.org/drawingml/2006/main" name="Правительство НО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F34840"/>
      </a:accent5>
      <a:accent6>
        <a:srgbClr val="70AD47"/>
      </a:accent6>
      <a:hlink>
        <a:srgbClr val="AFABAB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3773</TotalTime>
  <Words>307</Words>
  <Application>Microsoft Office PowerPoint</Application>
  <PresentationFormat>Экран (4:3)</PresentationFormat>
  <Paragraphs>70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Arial</vt:lpstr>
      <vt:lpstr>Calibri</vt:lpstr>
      <vt:lpstr>Calibri Light</vt:lpstr>
      <vt:lpstr>Fedra Sans Pro Book</vt:lpstr>
      <vt:lpstr>Fedra Sans Pro Medium</vt:lpstr>
      <vt:lpstr>Tahoma</vt:lpstr>
      <vt:lpstr>Wingdings 2</vt:lpstr>
      <vt:lpstr>Правительство НО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Андрей</cp:lastModifiedBy>
  <cp:revision>348</cp:revision>
  <cp:lastPrinted>2019-03-19T06:11:58Z</cp:lastPrinted>
  <dcterms:created xsi:type="dcterms:W3CDTF">2018-12-10T13:13:56Z</dcterms:created>
  <dcterms:modified xsi:type="dcterms:W3CDTF">2019-03-19T06:57:13Z</dcterms:modified>
</cp:coreProperties>
</file>