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8"/>
  </p:notesMasterIdLst>
  <p:handoutMasterIdLst>
    <p:handoutMasterId r:id="rId9"/>
  </p:handoutMasterIdLst>
  <p:sldIdLst>
    <p:sldId id="259" r:id="rId3"/>
    <p:sldId id="263" r:id="rId4"/>
    <p:sldId id="266" r:id="rId5"/>
    <p:sldId id="273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CBC9"/>
    <a:srgbClr val="F04942"/>
    <a:srgbClr val="F34840"/>
    <a:srgbClr val="F89590"/>
    <a:srgbClr val="EE6017"/>
    <a:srgbClr val="AFABAB"/>
    <a:srgbClr val="D8180E"/>
    <a:srgbClr val="9E110A"/>
    <a:srgbClr val="FEE9E8"/>
    <a:srgbClr val="F9A5A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148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lang="ru-RU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инфицированных</a:t>
            </a:r>
            <a:r>
              <a:rPr lang="ru-RU" sz="14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лейкозом КРС животных на территории области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2.107580299707203E-2"/>
          <c:y val="6.2500000000000047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9680534343356182"/>
          <c:y val="0.21950923983957077"/>
          <c:w val="0.39955553553038631"/>
          <c:h val="0.780490760160429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34840"/>
            </a:solidFill>
            <a:ln w="19050">
              <a:noFill/>
            </a:ln>
          </c:spPr>
          <c:dPt>
            <c:idx val="0"/>
            <c:explosion val="9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CC-4FF2-B47F-F655FC367F12}"/>
              </c:ext>
            </c:extLst>
          </c:dPt>
          <c:dPt>
            <c:idx val="1"/>
            <c:spPr>
              <a:solidFill>
                <a:srgbClr val="F3484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CCC-4FF2-B47F-F655FC367F12}"/>
              </c:ext>
            </c:extLst>
          </c:dPt>
          <c:dPt>
            <c:idx val="2"/>
            <c:spPr>
              <a:solidFill>
                <a:srgbClr val="F3484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CCC-4FF2-B47F-F655FC367F12}"/>
              </c:ext>
            </c:extLst>
          </c:dPt>
          <c:dPt>
            <c:idx val="3"/>
            <c:spPr>
              <a:solidFill>
                <a:srgbClr val="F3484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151-4DF9-9103-8B2886701029}"/>
              </c:ext>
            </c:extLst>
          </c:dPt>
          <c:dLbls>
            <c:dLbl>
              <c:idx val="1"/>
              <c:layout/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/>
                      <a:t>0,3%</a:t>
                    </a:r>
                  </a:p>
                </c:rich>
              </c:tx>
              <c:spPr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CCC-4FF2-B47F-F655FC367F1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Здоровые животные</c:v>
                </c:pt>
                <c:pt idx="1">
                  <c:v>Инфицированные вирусом лейкоза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31000</c:v>
                </c:pt>
                <c:pt idx="1">
                  <c:v>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59-4F56-A393-3D82ECC28781}"/>
            </c:ext>
          </c:extLst>
        </c:ser>
        <c:dLbls/>
        <c:firstSliceAng val="76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798706167525409"/>
          <c:y val="0.41368242989901743"/>
          <c:w val="0.31779351010753576"/>
          <c:h val="0.45599443028422448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>
      <a:noFill/>
    </a:ln>
    <a:effectLst/>
  </c:spPr>
  <c:txPr>
    <a:bodyPr/>
    <a:lstStyle/>
    <a:p>
      <a:pPr>
        <a:defRPr lang="ru-RU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lang="ru-RU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инфицированных животных, голов</a:t>
            </a:r>
          </a:p>
        </c:rich>
      </c:tx>
      <c:layout>
        <c:manualLayout>
          <c:xMode val="edge"/>
          <c:yMode val="edge"/>
          <c:x val="2.7576977145677861E-2"/>
          <c:y val="2.0973101411347274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40473814753431625"/>
          <c:y val="0.15948435906431674"/>
          <c:w val="0.47269646909372615"/>
          <c:h val="0.6721127000334344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34840"/>
            </a:solidFill>
            <a:ln w="19050">
              <a:noFill/>
            </a:ln>
          </c:spPr>
          <c:dPt>
            <c:idx val="0"/>
            <c:spPr>
              <a:solidFill>
                <a:srgbClr val="AFABA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7AD-459A-B2B3-2AA0CFA69659}"/>
              </c:ext>
            </c:extLst>
          </c:dPt>
          <c:dPt>
            <c:idx val="1"/>
            <c:spPr>
              <a:solidFill>
                <a:srgbClr val="FBCBC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7AD-459A-B2B3-2AA0CFA69659}"/>
              </c:ext>
            </c:extLst>
          </c:dPt>
          <c:dPt>
            <c:idx val="2"/>
            <c:spPr>
              <a:solidFill>
                <a:srgbClr val="F8959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7AD-459A-B2B3-2AA0CFA69659}"/>
              </c:ext>
            </c:extLst>
          </c:dPt>
          <c:dPt>
            <c:idx val="3"/>
            <c:spPr>
              <a:solidFill>
                <a:srgbClr val="D8180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7AD-459A-B2B3-2AA0CFA69659}"/>
              </c:ext>
            </c:extLst>
          </c:dPt>
          <c:dPt>
            <c:idx val="4"/>
            <c:spPr>
              <a:solidFill>
                <a:srgbClr val="9E110A"/>
              </a:solidFill>
              <a:ln w="1905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260-4319-A2E5-FF3AAA242C34}"/>
              </c:ext>
            </c:extLst>
          </c:dPt>
          <c:dLbls>
            <c:dLbl>
              <c:idx val="1"/>
              <c:layout>
                <c:manualLayout>
                  <c:x val="-3.7649385192451154E-3"/>
                  <c:y val="-6.379675196850402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7AD-459A-B2B3-2AA0CFA69659}"/>
                </c:ext>
              </c:extLst>
            </c:dLbl>
            <c:dLbl>
              <c:idx val="2"/>
              <c:layout>
                <c:manualLayout>
                  <c:x val="-2.1591510255364659E-3"/>
                  <c:y val="-1.01109744094488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7AD-459A-B2B3-2AA0CFA69659}"/>
                </c:ext>
              </c:extLst>
            </c:dLbl>
            <c:dLbl>
              <c:idx val="3"/>
              <c:layout>
                <c:manualLayout>
                  <c:x val="1.8529641916392064E-4"/>
                  <c:y val="-6.651082677165354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7AD-459A-B2B3-2AA0CFA69659}"/>
                </c:ext>
              </c:extLst>
            </c:dLbl>
            <c:dLbl>
              <c:idx val="4"/>
              <c:layout>
                <c:manualLayout>
                  <c:x val="-3.1604864455784192E-2"/>
                  <c:y val="1.604404527559056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260-4319-A2E5-FF3AAA242C34}"/>
                </c:ext>
              </c:extLst>
            </c:dLbl>
            <c:dLbl>
              <c:idx val="5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795-4CCD-B197-EDD708BF2A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5"/>
                <c:pt idx="0">
                  <c:v>Волотовский</c:v>
                </c:pt>
                <c:pt idx="1">
                  <c:v>Парфинский</c:v>
                </c:pt>
                <c:pt idx="2">
                  <c:v>Холмский</c:v>
                </c:pt>
                <c:pt idx="3">
                  <c:v>Поддорский</c:v>
                </c:pt>
                <c:pt idx="4">
                  <c:v>Солецкий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  <c:pt idx="1">
                  <c:v>8</c:v>
                </c:pt>
                <c:pt idx="2">
                  <c:v>18</c:v>
                </c:pt>
                <c:pt idx="3">
                  <c:v>23</c:v>
                </c:pt>
                <c:pt idx="4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7AD-459A-B2B3-2AA0CFA69659}"/>
            </c:ext>
          </c:extLst>
        </c:ser>
        <c:dLbls/>
        <c:firstSliceAng val="4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3.3146245945062262E-2"/>
          <c:y val="0.26530623810312393"/>
          <c:w val="0.38327625121947401"/>
          <c:h val="0.51602264806278086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>
      <a:noFill/>
    </a:ln>
    <a:effectLst/>
  </c:spPr>
  <c:txPr>
    <a:bodyPr/>
    <a:lstStyle/>
    <a:p>
      <a:pPr>
        <a:defRPr lang="ru-RU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0"/>
      <c:rotY val="0"/>
      <c:perspective val="50"/>
    </c:view3D>
    <c:sideWall>
      <c:spPr>
        <a:noFill/>
        <a:ln>
          <a:noFill/>
        </a:ln>
        <a:effectLst/>
      </c:spPr>
    </c:sideWall>
    <c:backWall>
      <c:spPr>
        <a:noFill/>
        <a:ln>
          <a:noFill/>
        </a:ln>
        <a:effectLst/>
      </c:spPr>
    </c:backWall>
    <c:plotArea>
      <c:layout>
        <c:manualLayout>
          <c:layoutTarget val="inner"/>
          <c:xMode val="edge"/>
          <c:yMode val="edge"/>
          <c:x val="0.10350555876932668"/>
          <c:y val="7.6184343804194407E-2"/>
          <c:w val="0.82878033108769411"/>
          <c:h val="0.7282040320314141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Лист1!$A$1</c:f>
              <c:strCache>
                <c:ptCount val="1"/>
                <c:pt idx="0">
                  <c:v>Ленинградская</c:v>
                </c:pt>
              </c:strCache>
            </c:strRef>
          </c:tx>
          <c:spPr>
            <a:solidFill>
              <a:srgbClr val="FBCBC9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1.8223009749597206E-2"/>
                  <c:y val="-3.9100245728990887E-2"/>
                </c:manualLayout>
              </c:layout>
              <c:tx>
                <c:rich>
                  <a:bodyPr/>
                  <a:lstStyle/>
                  <a:p>
                    <a:r>
                      <a:rPr sz="1100" b="1" dirty="0"/>
                      <a:t>0</a:t>
                    </a:r>
                    <a:endParaRPr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990-44E8-8306-E285A9E966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Лист1!$A$2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59-4F56-A393-3D82ECC28781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Вологодская</c:v>
                </c:pt>
              </c:strCache>
            </c:strRef>
          </c:tx>
          <c:spPr>
            <a:solidFill>
              <a:srgbClr val="F9A5A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5.4669029248791603E-3"/>
                  <c:y val="-3.9100245728990887E-2"/>
                </c:manualLayout>
              </c:layout>
              <c:tx>
                <c:rich>
                  <a:bodyPr/>
                  <a:lstStyle/>
                  <a:p>
                    <a:r>
                      <a:rPr sz="1100" b="1"/>
                      <a:t>0</a:t>
                    </a:r>
                    <a:endParaRPr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90-44E8-8306-E285A9E966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59-4F56-A393-3D82ECC28781}"/>
            </c:ext>
          </c:extLst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Новгородская</c:v>
                </c:pt>
              </c:strCache>
            </c:strRef>
          </c:tx>
          <c:spPr>
            <a:solidFill>
              <a:srgbClr val="AFABAB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6.6816930540306554E-17"/>
                  <c:y val="-3.9100245728990887E-2"/>
                </c:manualLayout>
              </c:layout>
              <c:tx>
                <c:rich>
                  <a:bodyPr/>
                  <a:lstStyle/>
                  <a:p>
                    <a:pPr>
                      <a:defRPr sz="1100" b="1"/>
                    </a:pPr>
                    <a:r>
                      <a:rPr sz="1100" b="1" dirty="0"/>
                      <a:t>75</a:t>
                    </a:r>
                  </a:p>
                </c:rich>
              </c:tx>
              <c:spPr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990-44E8-8306-E285A9E966E4}"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180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59-4F56-A393-3D82ECC28781}"/>
            </c:ext>
          </c:extLst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Тверская</c:v>
                </c:pt>
              </c:strCache>
            </c:strRef>
          </c:tx>
          <c:spPr>
            <a:solidFill>
              <a:srgbClr val="F89590"/>
            </a:solidFill>
          </c:spPr>
          <c:dLbls>
            <c:dLbl>
              <c:idx val="0"/>
              <c:spPr/>
              <c:txPr>
                <a:bodyPr/>
                <a:lstStyle/>
                <a:p>
                  <a:pPr>
                    <a:defRPr sz="1100" b="1"/>
                  </a:pPr>
                  <a:endParaRPr lang="ru-RU"/>
                </a:p>
              </c:txPr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Лист1!$D$2</c:f>
              <c:numCache>
                <c:formatCode>General</c:formatCode>
                <c:ptCount val="1"/>
                <c:pt idx="0">
                  <c:v>4600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990-44E8-8306-E285A9E966E4}"/>
            </c:ext>
          </c:extLst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Псковская</c:v>
                </c:pt>
              </c:strCache>
            </c:strRef>
          </c:tx>
          <c:spPr>
            <a:solidFill>
              <a:srgbClr val="F34840"/>
            </a:solidFill>
          </c:spPr>
          <c:dLbls>
            <c:dLbl>
              <c:idx val="0"/>
              <c:spPr/>
              <c:txPr>
                <a:bodyPr/>
                <a:lstStyle/>
                <a:p>
                  <a:pPr>
                    <a:defRPr sz="1100" b="1"/>
                  </a:pPr>
                  <a:endParaRPr lang="ru-RU"/>
                </a:p>
              </c:txPr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Лист1!$E$2</c:f>
              <c:numCache>
                <c:formatCode>General</c:formatCode>
                <c:ptCount val="1"/>
                <c:pt idx="0">
                  <c:v>8879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990-44E8-8306-E285A9E966E4}"/>
            </c:ext>
          </c:extLst>
        </c:ser>
        <c:dLbls/>
        <c:gapWidth val="219"/>
        <c:shape val="box"/>
        <c:axId val="131018112"/>
        <c:axId val="131048576"/>
        <c:axId val="0"/>
      </c:bar3DChart>
      <c:catAx>
        <c:axId val="13101811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31048576"/>
        <c:crosses val="autoZero"/>
        <c:auto val="1"/>
        <c:lblAlgn val="ctr"/>
        <c:lblOffset val="100"/>
      </c:catAx>
      <c:valAx>
        <c:axId val="13104857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10181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6826272188680283E-2"/>
          <c:y val="0.91730019685039366"/>
          <c:w val="0.98317382291239952"/>
          <c:h val="8.269987856492865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ru-RU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инфицированных животных в частном</a:t>
            </a:r>
            <a:r>
              <a:rPr lang="ru-RU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секторе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4355053655597574"/>
          <c:y val="2.5000000000000001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3.747968684987165E-2"/>
          <c:y val="0.15948449803149697"/>
          <c:w val="0.94510147129987299"/>
          <c:h val="0.63373228346456822"/>
        </c:manualLayout>
      </c:layout>
      <c:pieChart>
        <c:varyColors val="1"/>
        <c:dLbls/>
        <c:firstSliceAng val="4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>
      <a:noFill/>
    </a:ln>
    <a:effectLst/>
  </c:spPr>
  <c:txPr>
    <a:bodyPr/>
    <a:lstStyle/>
    <a:p>
      <a:pPr>
        <a:defRPr lang="ru-RU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0.11517</cdr:x>
      <cdr:y>0.68142</cdr:y>
    </cdr:from>
    <cdr:to>
      <cdr:x>0.39386</cdr:x>
      <cdr:y>0.76825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54014" y="1889317"/>
          <a:ext cx="1098702" cy="2407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0" dirty="0"/>
            <a:t>Поддорский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0.01905</cdr:x>
      <cdr:y>0.1413</cdr:y>
    </cdr:from>
    <cdr:to>
      <cdr:x>0.4681</cdr:x>
      <cdr:y>0.3913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2763" y="321265"/>
          <a:ext cx="3129525" cy="5684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Количество инфицированных животных</a:t>
          </a:r>
        </a:p>
        <a:p xmlns:a="http://schemas.openxmlformats.org/drawingml/2006/main">
          <a:r>
            <a: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в соседних регионах, голов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4700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1533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2054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0297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6352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0604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487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9806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1526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4557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056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9349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635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7344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12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753909" y="1307294"/>
            <a:ext cx="6250652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 ходе исполнения Плана мероприятий по профилактике и борьбе с лейкозом крупного рогатого скота на территории Новгородской области до 2020 года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667000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4920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8649" y="1415453"/>
            <a:ext cx="7894565" cy="452530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Нормативные документы</a:t>
            </a: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4572001" y="2022211"/>
            <a:ext cx="4420998" cy="92654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r>
              <a:rPr lang="ru-RU" sz="1800" b="1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Письмо Министерства сельского хозяйства Российской Федерации от 27 апреля 2016 года № ДХ-25-27/4786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3854" t="13333" r="43021" b="4444"/>
          <a:stretch>
            <a:fillRect/>
          </a:stretch>
        </p:blipFill>
        <p:spPr bwMode="auto">
          <a:xfrm>
            <a:off x="6155621" y="3027991"/>
            <a:ext cx="2424430" cy="3385053"/>
          </a:xfrm>
          <a:prstGeom prst="rect">
            <a:avLst/>
          </a:prstGeom>
          <a:noFill/>
          <a:ln w="9525">
            <a:solidFill>
              <a:srgbClr val="F34840"/>
            </a:solidFill>
            <a:miter lim="800000"/>
            <a:headEnd/>
            <a:tailEnd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C8A171B-48DB-49AA-BB23-12843ECE5B76}"/>
              </a:ext>
            </a:extLst>
          </p:cNvPr>
          <p:cNvSpPr/>
          <p:nvPr/>
        </p:nvSpPr>
        <p:spPr>
          <a:xfrm>
            <a:off x="261371" y="2022210"/>
            <a:ext cx="43693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Поручение Правительства Российской Федерации от 07 апреля 2016 года № АД-П11-1935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34839" t="21111" r="19183" b="36463"/>
          <a:stretch>
            <a:fillRect/>
          </a:stretch>
        </p:blipFill>
        <p:spPr bwMode="auto">
          <a:xfrm>
            <a:off x="320699" y="2958490"/>
            <a:ext cx="4124325" cy="2140732"/>
          </a:xfrm>
          <a:prstGeom prst="rect">
            <a:avLst/>
          </a:prstGeom>
          <a:noFill/>
          <a:ln w="9525">
            <a:solidFill>
              <a:srgbClr val="F34840"/>
            </a:solidFill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47135" y="5231026"/>
            <a:ext cx="60465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Будет потеряно субсидий из федерального бюджета: </a:t>
            </a:r>
          </a:p>
          <a:p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«На 1 кг реализованного молока» – 20,5 млн.руб.,</a:t>
            </a:r>
          </a:p>
          <a:p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«На поддержку племенных хозяйств» – 12 млн.руб.,</a:t>
            </a:r>
          </a:p>
          <a:p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«На строительство, реконструкцию и модернизацию молочных комплексов и ферм» – 45 млн.руб.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626674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3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AEBC3954-C7C6-42AE-ABAC-4329492C4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916808"/>
              </p:ext>
            </p:extLst>
          </p:nvPr>
        </p:nvGraphicFramePr>
        <p:xfrm>
          <a:off x="281702" y="2219530"/>
          <a:ext cx="4628050" cy="2121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03250" y="1446031"/>
            <a:ext cx="8045450" cy="8239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инфицированного лейкозом КРС животных в 5 районах области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402A2168-6375-4559-B17C-2A456AF0FB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402229726"/>
              </p:ext>
            </p:extLst>
          </p:nvPr>
        </p:nvGraphicFramePr>
        <p:xfrm>
          <a:off x="5016844" y="2211293"/>
          <a:ext cx="3942274" cy="2772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AEBC3954-C7C6-42AE-ABAC-4329492C4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106278489"/>
              </p:ext>
            </p:extLst>
          </p:nvPr>
        </p:nvGraphicFramePr>
        <p:xfrm>
          <a:off x="189471" y="4464909"/>
          <a:ext cx="6969211" cy="2273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818236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4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34314" y="1550988"/>
            <a:ext cx="8204886" cy="45904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инфицированных лейкозом животных, голов 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402A2168-6375-4559-B17C-2A456AF0FB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597096398"/>
              </p:ext>
            </p:extLst>
          </p:nvPr>
        </p:nvGraphicFramePr>
        <p:xfrm>
          <a:off x="8982075" y="2483141"/>
          <a:ext cx="6765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xmlns="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4668081"/>
              </p:ext>
            </p:extLst>
          </p:nvPr>
        </p:nvGraphicFramePr>
        <p:xfrm>
          <a:off x="647391" y="2240063"/>
          <a:ext cx="7916356" cy="3492703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979089">
                  <a:extLst>
                    <a:ext uri="{9D8B030D-6E8A-4147-A177-3AD203B41FA5}">
                      <a16:colId xmlns:a16="http://schemas.microsoft.com/office/drawing/2014/main" xmlns="" val="887192933"/>
                    </a:ext>
                  </a:extLst>
                </a:gridCol>
                <a:gridCol w="1979089">
                  <a:extLst>
                    <a:ext uri="{9D8B030D-6E8A-4147-A177-3AD203B41FA5}">
                      <a16:colId xmlns:a16="http://schemas.microsoft.com/office/drawing/2014/main" xmlns="" val="1252228530"/>
                    </a:ext>
                  </a:extLst>
                </a:gridCol>
                <a:gridCol w="1979089">
                  <a:extLst>
                    <a:ext uri="{9D8B030D-6E8A-4147-A177-3AD203B41FA5}">
                      <a16:colId xmlns:a16="http://schemas.microsoft.com/office/drawing/2014/main" xmlns="" val="3218862256"/>
                    </a:ext>
                  </a:extLst>
                </a:gridCol>
                <a:gridCol w="1979089">
                  <a:extLst>
                    <a:ext uri="{9D8B030D-6E8A-4147-A177-3AD203B41FA5}">
                      <a16:colId xmlns:a16="http://schemas.microsoft.com/office/drawing/2014/main" xmlns="" val="851952998"/>
                    </a:ext>
                  </a:extLst>
                </a:gridCol>
              </a:tblGrid>
              <a:tr h="46757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Наименование района</a:t>
                      </a: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ЛПХ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КФХ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ООО «Шелонь»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10414502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r>
                        <a:rPr lang="ru-RU" dirty="0"/>
                        <a:t>Волотовский</a:t>
                      </a: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643626"/>
                  </a:ext>
                </a:extLst>
              </a:tr>
              <a:tr h="514743">
                <a:tc>
                  <a:txBody>
                    <a:bodyPr/>
                    <a:lstStyle/>
                    <a:p>
                      <a:r>
                        <a:rPr lang="ru-RU" dirty="0"/>
                        <a:t>Парфинский</a:t>
                      </a: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8632539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r>
                        <a:rPr lang="ru-RU" dirty="0"/>
                        <a:t>Поддорский</a:t>
                      </a: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23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7746654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r>
                        <a:rPr lang="ru-RU" dirty="0"/>
                        <a:t>Солецкий</a:t>
                      </a: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22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3945783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r>
                        <a:rPr lang="ru-RU" dirty="0"/>
                        <a:t>Холмский</a:t>
                      </a: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15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53887387"/>
                  </a:ext>
                </a:extLst>
              </a:tr>
              <a:tr h="467576">
                <a:tc>
                  <a:txBody>
                    <a:bodyPr/>
                    <a:lstStyle/>
                    <a:p>
                      <a:r>
                        <a:rPr lang="ru-RU" b="1" dirty="0"/>
                        <a:t>Итого</a:t>
                      </a:r>
                    </a:p>
                  </a:txBody>
                  <a:tcPr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50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22</a:t>
                      </a:r>
                    </a:p>
                  </a:txBody>
                  <a:tcPr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7833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18236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194680751"/>
      </p:ext>
    </p:extLst>
  </p:cSld>
  <p:clrMapOvr>
    <a:masterClrMapping/>
  </p:clrMapOvr>
</p:sld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2136</TotalTime>
  <Words>195</Words>
  <Application>Microsoft Office PowerPoint</Application>
  <PresentationFormat>Экран (4:3)</PresentationFormat>
  <Paragraphs>55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Правительство НО</vt:lpstr>
      <vt:lpstr>Специальное оформление</vt:lpstr>
      <vt:lpstr>Слайд 1</vt:lpstr>
      <vt:lpstr>Нормативные документы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Ganina</cp:lastModifiedBy>
  <cp:revision>97</cp:revision>
  <cp:lastPrinted>2019-03-14T07:24:22Z</cp:lastPrinted>
  <dcterms:created xsi:type="dcterms:W3CDTF">2018-12-10T13:13:56Z</dcterms:created>
  <dcterms:modified xsi:type="dcterms:W3CDTF">2019-03-20T10:13:02Z</dcterms:modified>
</cp:coreProperties>
</file>