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13"/>
  </p:notesMasterIdLst>
  <p:handoutMasterIdLst>
    <p:handoutMasterId r:id="rId14"/>
  </p:handoutMasterIdLst>
  <p:sldIdLst>
    <p:sldId id="259" r:id="rId3"/>
    <p:sldId id="263" r:id="rId4"/>
    <p:sldId id="267" r:id="rId5"/>
    <p:sldId id="265" r:id="rId6"/>
    <p:sldId id="266" r:id="rId7"/>
    <p:sldId id="268" r:id="rId8"/>
    <p:sldId id="269" r:id="rId9"/>
    <p:sldId id="270" r:id="rId10"/>
    <p:sldId id="271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9E8"/>
    <a:srgbClr val="F9A5A1"/>
    <a:srgbClr val="AFABAB"/>
    <a:srgbClr val="F34840"/>
    <a:srgbClr val="EE6017"/>
    <a:srgbClr val="F04942"/>
    <a:srgbClr val="E45B17"/>
    <a:srgbClr val="004B57"/>
    <a:srgbClr val="6DCFF6"/>
    <a:srgbClr val="1989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>
        <p:scale>
          <a:sx n="83" d="100"/>
          <a:sy n="83" d="100"/>
        </p:scale>
        <p:origin x="-2430" y="-8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t>19.03.2019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t>19.03.2019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00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33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54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97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52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04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7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06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26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57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56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49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5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44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457200" y="1464310"/>
            <a:ext cx="5521416" cy="470789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 ходе строительства зданий дошкольных образовательных организаций и своевременности освоения денежных средств, выделенных из федерального бюджета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74820"/>
            <a:ext cx="9144000" cy="296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468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03249" y="1371283"/>
            <a:ext cx="8415021" cy="2318067"/>
          </a:xfrm>
          <a:prstGeom prst="rect">
            <a:avLst/>
          </a:prstGeom>
        </p:spPr>
        <p:txBody>
          <a:bodyPr/>
          <a:lstStyle/>
          <a:p>
            <a:pPr lvl="0" algn="just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Распоряжением Правительства Российской Федерации 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от 23.02.2018 № 306-р Новгородской области предусмотрен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иной межбюджетный трансферт 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на 2018-2019 годы на реализацию мероприятий по созданию дополнительных мест для детей в возрасте от 2 месяцев до 3 лет, и региону необходимо учесть расходные обязательства для реализации запланированных мероприятий: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935044"/>
              </p:ext>
            </p:extLst>
          </p:nvPr>
        </p:nvGraphicFramePr>
        <p:xfrm>
          <a:off x="720090" y="3661013"/>
          <a:ext cx="8236088" cy="256540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184940"/>
                <a:gridCol w="1874684"/>
                <a:gridCol w="2088232"/>
                <a:gridCol w="208823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Средства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2018 год, тыс. рублей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2019 год, тыс. рублей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2018-2019,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тыс. рублей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Федеральный бюджет (77 %)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330 460,2</a:t>
                      </a:r>
                    </a:p>
                  </a:txBody>
                  <a:tcP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125 486,3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455 946,5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EE9E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Областной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и муниципальный бюджеты 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(23 %)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98 708,9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37 482,9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136 191,8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Итого,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тыс. рублей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9A5A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429 169,1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9A5A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162 969,2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9A5A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592 138,3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9A5A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33953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Объекты,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реализуемые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на территории </a:t>
            </a:r>
            <a:endParaRPr lang="ru-RU" sz="2000" b="1" dirty="0" smtClean="0">
              <a:solidFill>
                <a:srgbClr val="FF0000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Новгородской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области в 2018-2019 годах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40" y="2240121"/>
            <a:ext cx="4941572" cy="4014302"/>
          </a:xfrm>
          <a:prstGeom prst="rect">
            <a:avLst/>
          </a:prstGeom>
        </p:spPr>
      </p:pic>
      <p:sp>
        <p:nvSpPr>
          <p:cNvPr id="3" name="Блок-схема: узел 2"/>
          <p:cNvSpPr/>
          <p:nvPr/>
        </p:nvSpPr>
        <p:spPr>
          <a:xfrm>
            <a:off x="2990808" y="3845215"/>
            <a:ext cx="358182" cy="39263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097649" y="3791573"/>
            <a:ext cx="144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chemeClr val="bg1"/>
                </a:solidFill>
              </a:rPr>
              <a:t>1</a:t>
            </a:r>
          </a:p>
          <a:p>
            <a:pPr marL="342900" indent="-342900" algn="just">
              <a:buAutoNum type="arabicPeriod" startAt="3"/>
            </a:pPr>
            <a:endParaRPr lang="ru-RU" sz="1400" b="1" dirty="0" smtClean="0"/>
          </a:p>
          <a:p>
            <a:pPr algn="just"/>
            <a:endParaRPr lang="ru-RU" sz="1400" b="1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788628" y="3196386"/>
            <a:ext cx="358182" cy="39263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1540468" y="3183153"/>
            <a:ext cx="358182" cy="39263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542158" y="3129511"/>
            <a:ext cx="144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3</a:t>
            </a:r>
            <a:endParaRPr lang="ru-RU" sz="2400" b="1" dirty="0">
              <a:solidFill>
                <a:schemeClr val="bg1"/>
              </a:solidFill>
            </a:endParaRPr>
          </a:p>
          <a:p>
            <a:pPr marL="342900" indent="-342900" algn="just">
              <a:buAutoNum type="arabicPeriod" startAt="3"/>
            </a:pPr>
            <a:endParaRPr lang="ru-RU" sz="1400" b="1" dirty="0" smtClean="0"/>
          </a:p>
          <a:p>
            <a:pPr algn="just"/>
            <a:endParaRPr lang="ru-RU" sz="1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23219" y="3153598"/>
            <a:ext cx="144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  <a:p>
            <a:pPr marL="342900" indent="-342900" algn="just">
              <a:buAutoNum type="arabicPeriod" startAt="3"/>
            </a:pPr>
            <a:endParaRPr lang="ru-RU" sz="1400" b="1" dirty="0" smtClean="0"/>
          </a:p>
          <a:p>
            <a:pPr algn="just"/>
            <a:endParaRPr lang="ru-RU" sz="1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476635" y="2011318"/>
            <a:ext cx="34563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endParaRPr lang="ru-RU" sz="1400" b="1" dirty="0" smtClean="0"/>
          </a:p>
          <a:p>
            <a:pPr marL="342900" indent="-342900" algn="just">
              <a:buAutoNum type="arabicPeriod"/>
            </a:pPr>
            <a:endParaRPr lang="ru-RU" sz="1400" b="1" dirty="0"/>
          </a:p>
          <a:p>
            <a:pPr algn="just"/>
            <a:r>
              <a:rPr lang="ru-RU" sz="1400" dirty="0" smtClean="0">
                <a:latin typeface="Arial" pitchFamily="34" charset="0"/>
                <a:cs typeface="Arial" pitchFamily="34" charset="0"/>
              </a:rPr>
              <a:t>1. СТРОИТЕЛЬСТВО ДЕТСКОГО  САДА НА 140 МЕСТ В ГОРОДЕ ОКУЛОВКА НОВГОРОДСКОЙ ОБЛАСТИ</a:t>
            </a:r>
          </a:p>
          <a:p>
            <a:pPr marL="342900" indent="-342900" algn="just">
              <a:buAutoNum type="arabicPeriod" startAt="2"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Arial" pitchFamily="34" charset="0"/>
                <a:cs typeface="Arial" pitchFamily="34" charset="0"/>
              </a:rPr>
              <a:t>2. СТРОИТЕЛЬСТВО ДЕТСКОГО САДА НА 60 МЕСТ В ПОСЕЛКЕ МОЙКА БАТЕЦКОГО РАЙОНА НОВГОРОДСКОЙ ОБЛАСТИ</a:t>
            </a:r>
          </a:p>
          <a:p>
            <a:pPr marL="342900" indent="-342900" algn="just">
              <a:buAutoNum type="arabicPeriod" startAt="3"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AutoNum type="arabicPeriod" startAt="3"/>
            </a:pP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Arial" pitchFamily="34" charset="0"/>
                <a:cs typeface="Arial" pitchFamily="34" charset="0"/>
              </a:rPr>
              <a:t>3. СТРОИТЕЛЬСТВО 3 ДЕТСКИХ САДОВ НА 190 МЕСТ КАЖДЫЙ В ГОРОДЕ ВЕЛИКИЙ НОВГОРОД </a:t>
            </a:r>
          </a:p>
          <a:p>
            <a:pPr marL="342900" indent="-342900" algn="just">
              <a:buAutoNum type="arabicPeriod" startAt="3"/>
            </a:pPr>
            <a:endParaRPr lang="ru-RU" sz="1400" b="1" dirty="0" smtClean="0"/>
          </a:p>
          <a:p>
            <a:pPr algn="just"/>
            <a:endParaRPr lang="ru-RU" sz="1400" b="1" dirty="0"/>
          </a:p>
          <a:p>
            <a:pPr algn="just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99686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35096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spc="-100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Детский сад в Батецком </a:t>
            </a:r>
            <a:r>
              <a:rPr lang="ru-RU" sz="2000" b="1" spc="-100" dirty="0" smtClean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муниципальном </a:t>
            </a:r>
            <a:r>
              <a:rPr lang="ru-RU" sz="2000" b="1" spc="-100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районе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61344"/>
              </p:ext>
            </p:extLst>
          </p:nvPr>
        </p:nvGraphicFramePr>
        <p:xfrm>
          <a:off x="506408" y="1808262"/>
          <a:ext cx="8496944" cy="2241024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4216"/>
                <a:gridCol w="1440160"/>
                <a:gridCol w="1368152"/>
                <a:gridCol w="1823076"/>
                <a:gridCol w="1921340"/>
              </a:tblGrid>
              <a:tr h="648072"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Объект</a:t>
                      </a: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Средства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на строительство 2018/2019, млн.рублей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Контракт на строительство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(да/нет)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Расход средств в 2018 году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4807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Строительство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детского сада на 60 мест дер. Мойка Батецкого района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ФБ –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0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 –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0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МБ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– 0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ФБ – 30,9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 – 7,7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МБ –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Нет.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Запланирован в 2019 году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Нет.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Запланировано в 2019 году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6" r="8569"/>
          <a:stretch/>
        </p:blipFill>
        <p:spPr>
          <a:xfrm>
            <a:off x="628650" y="4299962"/>
            <a:ext cx="3535890" cy="224945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0" y="4336534"/>
            <a:ext cx="4392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Получены положительные заключения государственной экспертизы проекта.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19.02.2019 проект внесен в реестр Минстроя России. В настоящее время идет подготовка документации на проведение аукциона на строительство объекта.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92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36239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spc="-100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Детский сад в Великом Новгороде по ул. Якова Павлова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412326"/>
              </p:ext>
            </p:extLst>
          </p:nvPr>
        </p:nvGraphicFramePr>
        <p:xfrm>
          <a:off x="420988" y="1865482"/>
          <a:ext cx="8496944" cy="2592217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4216"/>
                <a:gridCol w="1440160"/>
                <a:gridCol w="1368152"/>
                <a:gridCol w="1823076"/>
                <a:gridCol w="1921340"/>
              </a:tblGrid>
              <a:tr h="610474"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Объект</a:t>
                      </a: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Средства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на строительство 2018/2019, млн.рублей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Контракт на строительство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(да/нет)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Расход средств в 2018 году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2412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761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Строительство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детского сада на 190 мест в микрорайоне «Ивушки»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ФБ -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103,3 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 -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22,7 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МБ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– 6,2 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ФБ - 16,2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 - 0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МБ – 14,2</a:t>
                      </a: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ДА 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от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08.11.2018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48,5 млн. рублей - аванс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77" b="10351"/>
          <a:stretch/>
        </p:blipFill>
        <p:spPr>
          <a:xfrm>
            <a:off x="603250" y="4662294"/>
            <a:ext cx="3776023" cy="209213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212080" y="4800600"/>
            <a:ext cx="3436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Строительства готовность объекта на 18.03.2019 – 6 %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23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6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36239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spc="-100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Детский сад в Великом Новгороде по ул. Речная</a:t>
            </a:r>
          </a:p>
          <a:p>
            <a:pPr lvl="0" algn="ctr">
              <a:lnSpc>
                <a:spcPct val="100000"/>
              </a:lnSpc>
              <a:spcBef>
                <a:spcPts val="0"/>
              </a:spcBef>
            </a:pPr>
            <a:endParaRPr lang="ru-RU" sz="2000" b="1" dirty="0">
              <a:solidFill>
                <a:prstClr val="black"/>
              </a:solidFill>
              <a:latin typeface="Palatino Linotype"/>
              <a:ea typeface="+mn-ea"/>
              <a:cs typeface="+mn-c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70922"/>
              </p:ext>
            </p:extLst>
          </p:nvPr>
        </p:nvGraphicFramePr>
        <p:xfrm>
          <a:off x="445860" y="1831192"/>
          <a:ext cx="8496944" cy="2592217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4216"/>
                <a:gridCol w="1440160"/>
                <a:gridCol w="1368152"/>
                <a:gridCol w="1823076"/>
                <a:gridCol w="1921340"/>
              </a:tblGrid>
              <a:tr h="610474"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Объект</a:t>
                      </a: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Средства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на строительство 2018/2019, млн.рублей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Контракт на строительство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(да/нет)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Расход средств в 2018 году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2412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761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Строительство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детского сада на 190 мест в микрорайоне </a:t>
                      </a:r>
                      <a:r>
                        <a:rPr lang="ru-RU" sz="1400" b="1" baseline="0" dirty="0" smtClean="0">
                          <a:latin typeface="Arial" pitchFamily="34" charset="0"/>
                          <a:cs typeface="Arial" pitchFamily="34" charset="0"/>
                        </a:rPr>
                        <a:t>«Псковский»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ФБ -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103,3 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 -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22,7 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МБ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– 6,2 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ФБ - 16,2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 - 0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МБ – 14,2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ДА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от 17.12.2018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46,5 млн. рублей - аванс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77" b="10351"/>
          <a:stretch/>
        </p:blipFill>
        <p:spPr>
          <a:xfrm>
            <a:off x="603250" y="4662294"/>
            <a:ext cx="3776023" cy="209213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12080" y="4800600"/>
            <a:ext cx="3436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Строительства готовность объекта на 18.03.2019 – 4 %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17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7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36239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spc="-100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Детский сад в Великом Новгороде по ул. Вересова</a:t>
            </a:r>
          </a:p>
          <a:p>
            <a:pPr lvl="0" algn="ctr">
              <a:lnSpc>
                <a:spcPct val="100000"/>
              </a:lnSpc>
              <a:spcBef>
                <a:spcPts val="0"/>
              </a:spcBef>
            </a:pPr>
            <a:endParaRPr lang="ru-RU" sz="2000" b="1" dirty="0">
              <a:solidFill>
                <a:prstClr val="black"/>
              </a:solidFill>
              <a:latin typeface="Palatino Linotype"/>
              <a:ea typeface="+mn-ea"/>
              <a:cs typeface="+mn-c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161617"/>
              </p:ext>
            </p:extLst>
          </p:nvPr>
        </p:nvGraphicFramePr>
        <p:xfrm>
          <a:off x="445860" y="1831192"/>
          <a:ext cx="8496944" cy="2592217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4216"/>
                <a:gridCol w="1440160"/>
                <a:gridCol w="1368152"/>
                <a:gridCol w="1823076"/>
                <a:gridCol w="1921340"/>
              </a:tblGrid>
              <a:tr h="610474"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Объект</a:t>
                      </a: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Средства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на строительство 2018/2019, млн.рублей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Контракт на строительство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(да/нет)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Расход средств в 2018 году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2412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761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Строительство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детского сада на 190 мест в микрорайоне </a:t>
                      </a:r>
                      <a:r>
                        <a:rPr lang="ru-RU" sz="1400" b="1" baseline="0" dirty="0" smtClean="0">
                          <a:latin typeface="Arial" pitchFamily="34" charset="0"/>
                          <a:cs typeface="Arial" pitchFamily="34" charset="0"/>
                        </a:rPr>
                        <a:t>«Северный»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ФБ -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103,3 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 -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22,7 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МБ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– 6,2 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ФБ - 16,2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 - 0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МБ – 14,2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ДА</a:t>
                      </a:r>
                    </a:p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от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27.12.2018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45,8 млн. рублей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- аванс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77" b="10351"/>
          <a:stretch/>
        </p:blipFill>
        <p:spPr>
          <a:xfrm>
            <a:off x="603250" y="4662294"/>
            <a:ext cx="3776023" cy="209213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12080" y="4800600"/>
            <a:ext cx="3436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Строительства готовность объекта на 18.03.2019 – 3 %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18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8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36239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spc="-100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Детский сад </a:t>
            </a:r>
            <a:r>
              <a:rPr lang="ru-RU" sz="2000" b="1" spc="-100" dirty="0" smtClean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в </a:t>
            </a:r>
            <a:r>
              <a:rPr lang="ru-RU" sz="2000" b="1" spc="-100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Окуловском муниципальном районе</a:t>
            </a:r>
          </a:p>
          <a:p>
            <a:pPr lvl="0" algn="ctr">
              <a:lnSpc>
                <a:spcPct val="100000"/>
              </a:lnSpc>
              <a:spcBef>
                <a:spcPts val="0"/>
              </a:spcBef>
            </a:pPr>
            <a:endParaRPr lang="ru-RU" sz="2000" b="1" dirty="0">
              <a:solidFill>
                <a:prstClr val="black"/>
              </a:solidFill>
              <a:latin typeface="Palatino Linotype"/>
              <a:ea typeface="+mn-ea"/>
              <a:cs typeface="+mn-cs"/>
            </a:endParaRPr>
          </a:p>
          <a:p>
            <a:pPr lvl="0" algn="ctr">
              <a:lnSpc>
                <a:spcPct val="100000"/>
              </a:lnSpc>
              <a:spcBef>
                <a:spcPts val="0"/>
              </a:spcBef>
            </a:pPr>
            <a:endParaRPr lang="ru-RU" sz="2000" b="1" dirty="0">
              <a:solidFill>
                <a:prstClr val="black"/>
              </a:solidFill>
              <a:latin typeface="Palatino Linotype"/>
              <a:ea typeface="+mn-ea"/>
              <a:cs typeface="+mn-c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736070"/>
              </p:ext>
            </p:extLst>
          </p:nvPr>
        </p:nvGraphicFramePr>
        <p:xfrm>
          <a:off x="445860" y="1831193"/>
          <a:ext cx="8496944" cy="2390144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44216"/>
                <a:gridCol w="1440160"/>
                <a:gridCol w="1368152"/>
                <a:gridCol w="1823076"/>
                <a:gridCol w="1921340"/>
              </a:tblGrid>
              <a:tr h="553947"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Объект</a:t>
                      </a: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Средства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на строительство 2018/2019, млн.рублей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Контракт на строительство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(да/нет)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Расход средств в 2018 году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6633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3190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Строительство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детского сада на 140 мест г. Окуловка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ФБ –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20,3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 –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4,4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МБ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– 7,4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ФБ – 46,1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ОБ - 0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МБ – 13,7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НЕТ</a:t>
                      </a:r>
                    </a:p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Планируется заключить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в апреле 2019 года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НЕТ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1" b="12353"/>
          <a:stretch/>
        </p:blipFill>
        <p:spPr>
          <a:xfrm>
            <a:off x="683568" y="4345284"/>
            <a:ext cx="3528392" cy="22031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572000" y="4477434"/>
            <a:ext cx="4389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06.03.2019 получено положительное заключение о сметной документации.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Предполагаемый срок заключения муниципального контракта на строительство объекта – 29.04.2019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71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9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36239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spc="-100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Освоение средств федерального бюджета</a:t>
            </a:r>
          </a:p>
          <a:p>
            <a:pPr lvl="0" algn="ctr">
              <a:lnSpc>
                <a:spcPct val="100000"/>
              </a:lnSpc>
              <a:spcBef>
                <a:spcPts val="0"/>
              </a:spcBef>
            </a:pPr>
            <a:endParaRPr lang="ru-RU" sz="2000" b="1" dirty="0">
              <a:solidFill>
                <a:prstClr val="black"/>
              </a:solidFill>
              <a:latin typeface="Palatino Linotype"/>
              <a:ea typeface="+mn-ea"/>
              <a:cs typeface="+mn-cs"/>
            </a:endParaRPr>
          </a:p>
          <a:p>
            <a:pPr lvl="0" algn="ctr">
              <a:lnSpc>
                <a:spcPct val="100000"/>
              </a:lnSpc>
              <a:spcBef>
                <a:spcPts val="0"/>
              </a:spcBef>
            </a:pPr>
            <a:endParaRPr lang="ru-RU" sz="2000" b="1" dirty="0">
              <a:solidFill>
                <a:prstClr val="black"/>
              </a:solidFill>
              <a:latin typeface="Palatino Linotype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1687232"/>
            <a:ext cx="8208912" cy="325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	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общим правилам Бюджетного кодекса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не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израсходованные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средства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текущего года направляются в Резервный фонд Правительства РФ  в течение первых 15 рабочих дней следующего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финансового.</a:t>
            </a:r>
            <a:endParaRPr lang="ru-RU" sz="17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7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Министерство финансов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РФ на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основании предложений федеральных органов исполнительной власти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об использовании неизрасходованных средств представляет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до 1 апреля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2019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года Председателю Правительства Российской Федерации обобщенные предложения об оказании в 2019 году финансовой помощи бюджетам субъектов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РФ.</a:t>
            </a:r>
            <a:endParaRPr lang="ru-RU" sz="17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40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1786</TotalTime>
  <Words>629</Words>
  <Application>Microsoft Office PowerPoint</Application>
  <PresentationFormat>Экран (4:3)</PresentationFormat>
  <Paragraphs>158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Правительство НО</vt:lpstr>
      <vt:lpstr>Специальное оформление</vt:lpstr>
      <vt:lpstr>Презентация PowerPoint</vt:lpstr>
      <vt:lpstr>Распоряжением Правительства Российской Федерации от 23.02.2018 № 306-р Новгородской области предусмотрен иной межбюджетный трансферт на 2018-2019 годы на реализацию мероприятий по созданию дополнительных мест для детей в возрасте от 2 месяцев до 3 лет, и региону необходимо учесть расходные обязательства для реализации запланированных мероприятий: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Шаляпина Елена Владимировна</cp:lastModifiedBy>
  <cp:revision>91</cp:revision>
  <dcterms:created xsi:type="dcterms:W3CDTF">2018-12-10T13:13:56Z</dcterms:created>
  <dcterms:modified xsi:type="dcterms:W3CDTF">2019-03-19T13:44:06Z</dcterms:modified>
</cp:coreProperties>
</file>