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7" r:id="rId1"/>
    <p:sldMasterId id="2147483707" r:id="rId2"/>
  </p:sldMasterIdLst>
  <p:notesMasterIdLst>
    <p:notesMasterId r:id="rId30"/>
  </p:notesMasterIdLst>
  <p:handoutMasterIdLst>
    <p:handoutMasterId r:id="rId31"/>
  </p:handoutMasterIdLst>
  <p:sldIdLst>
    <p:sldId id="259" r:id="rId3"/>
    <p:sldId id="263" r:id="rId4"/>
    <p:sldId id="267" r:id="rId5"/>
    <p:sldId id="265" r:id="rId6"/>
    <p:sldId id="268" r:id="rId7"/>
    <p:sldId id="269" r:id="rId8"/>
    <p:sldId id="270" r:id="rId9"/>
    <p:sldId id="272" r:id="rId10"/>
    <p:sldId id="271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64" r:id="rId29"/>
  </p:sldIdLst>
  <p:sldSz cx="10439400" cy="7559675"/>
  <p:notesSz cx="6858000" cy="9144000"/>
  <p:defaultTextStyle>
    <a:defPPr>
      <a:defRPr lang="en-US"/>
    </a:defPPr>
    <a:lvl1pPr marL="0" algn="l" defTabSz="514259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1pPr>
    <a:lvl2pPr marL="514259" algn="l" defTabSz="514259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2pPr>
    <a:lvl3pPr marL="1028517" algn="l" defTabSz="514259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3pPr>
    <a:lvl4pPr marL="1542776" algn="l" defTabSz="514259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4pPr>
    <a:lvl5pPr marL="2057034" algn="l" defTabSz="514259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5pPr>
    <a:lvl6pPr marL="2571293" algn="l" defTabSz="514259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6pPr>
    <a:lvl7pPr marL="3085551" algn="l" defTabSz="514259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7pPr>
    <a:lvl8pPr marL="3599810" algn="l" defTabSz="514259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8pPr>
    <a:lvl9pPr marL="4114068" algn="l" defTabSz="514259" rtl="0" eaLnBrk="1" latinLnBrk="0" hangingPunct="1">
      <a:defRPr sz="202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1" userDrawn="1">
          <p15:clr>
            <a:srgbClr val="A4A3A4"/>
          </p15:clr>
        </p15:guide>
        <p15:guide id="2" pos="32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9E8"/>
    <a:srgbClr val="F9A5A1"/>
    <a:srgbClr val="AFABAB"/>
    <a:srgbClr val="F34840"/>
    <a:srgbClr val="EE6017"/>
    <a:srgbClr val="F04942"/>
    <a:srgbClr val="E45B17"/>
    <a:srgbClr val="004B57"/>
    <a:srgbClr val="6DCFF6"/>
    <a:srgbClr val="1989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5501" autoAdjust="0"/>
  </p:normalViewPr>
  <p:slideViewPr>
    <p:cSldViewPr snapToGrid="0" showGuides="1">
      <p:cViewPr varScale="1">
        <p:scale>
          <a:sx n="101" d="100"/>
          <a:sy n="101" d="100"/>
        </p:scale>
        <p:origin x="-1512" y="-96"/>
      </p:cViewPr>
      <p:guideLst>
        <p:guide orient="horz" pos="2381"/>
        <p:guide pos="3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7" d="100"/>
          <a:sy n="57" d="100"/>
        </p:scale>
        <p:origin x="275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77276-D5A3-4C42-B53D-6D65E9619CDF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2CABB-FE75-4E95-B3AC-A6DC2C3AF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1316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841C1-8CFC-4A10-86DC-E5C8C15AD1D5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98575" y="1143000"/>
            <a:ext cx="42608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85C2C-2C20-40C6-9386-811BECB792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0967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0285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514259" algn="l" defTabSz="10285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1028517" algn="l" defTabSz="10285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542776" algn="l" defTabSz="10285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2057034" algn="l" defTabSz="10285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2571293" algn="l" defTabSz="10285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3085551" algn="l" defTabSz="10285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3599810" algn="l" defTabSz="10285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4114068" algn="l" defTabSz="102851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04925" y="1237197"/>
            <a:ext cx="7829550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04925" y="3970580"/>
            <a:ext cx="782955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561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604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70697" y="402483"/>
            <a:ext cx="2250996" cy="6406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7710" y="402483"/>
            <a:ext cx="6578997" cy="6406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873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2955" y="1237197"/>
            <a:ext cx="8873490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4925" y="3970580"/>
            <a:ext cx="782955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598443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963848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272" y="1884671"/>
            <a:ext cx="9003983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272" y="5059035"/>
            <a:ext cx="9003983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406574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7709" y="2012414"/>
            <a:ext cx="4436745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84946" y="2012414"/>
            <a:ext cx="4436745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151229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8" y="402484"/>
            <a:ext cx="9003983" cy="14611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070" y="1853171"/>
            <a:ext cx="4416355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0" y="2761381"/>
            <a:ext cx="4416355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84947" y="1853171"/>
            <a:ext cx="4438105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84947" y="2761381"/>
            <a:ext cx="4438105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855281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197832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388977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9" y="503978"/>
            <a:ext cx="336697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105" y="1088455"/>
            <a:ext cx="5284946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9069" y="2267902"/>
            <a:ext cx="336697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259772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3490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9" y="503978"/>
            <a:ext cx="336697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38105" y="1088455"/>
            <a:ext cx="5284946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9069" y="2267902"/>
            <a:ext cx="336697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231516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519613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70696" y="402483"/>
            <a:ext cx="2250996" cy="6406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7710" y="402483"/>
            <a:ext cx="6622494" cy="6406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168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равительство 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5098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равительство НО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83077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2602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5571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2272" y="1884672"/>
            <a:ext cx="9003983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2272" y="5059036"/>
            <a:ext cx="9003983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352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17709" y="2012414"/>
            <a:ext cx="4414996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06695" y="2012414"/>
            <a:ext cx="4414996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344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521" y="402485"/>
            <a:ext cx="9003983" cy="146118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9523" y="1853171"/>
            <a:ext cx="4416808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19523" y="2761381"/>
            <a:ext cx="4416808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84946" y="1853171"/>
            <a:ext cx="4438558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84946" y="2761381"/>
            <a:ext cx="4438558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29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533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054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524" y="503978"/>
            <a:ext cx="3367431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8558" y="1088456"/>
            <a:ext cx="5284946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9524" y="2267902"/>
            <a:ext cx="3367431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297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524" y="503978"/>
            <a:ext cx="3367431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438558" y="1088456"/>
            <a:ext cx="5284946" cy="5372269"/>
          </a:xfrm>
        </p:spPr>
        <p:txBody>
          <a:bodyPr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9524" y="2267902"/>
            <a:ext cx="3367431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352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7709" y="402485"/>
            <a:ext cx="9003983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7709" y="2012414"/>
            <a:ext cx="9003983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17709" y="7006701"/>
            <a:ext cx="234886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58051" y="7006701"/>
            <a:ext cx="352329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72826" y="7006701"/>
            <a:ext cx="234886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991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7709" y="402484"/>
            <a:ext cx="9003983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7709" y="2012414"/>
            <a:ext cx="9003983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7709" y="7006700"/>
            <a:ext cx="234886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58051" y="7006700"/>
            <a:ext cx="352329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826" y="7006700"/>
            <a:ext cx="234886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782955" y="1417070"/>
            <a:ext cx="9989723" cy="0"/>
          </a:xfrm>
          <a:prstGeom prst="line">
            <a:avLst/>
          </a:prstGeom>
          <a:ln w="28575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7491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665" r:id="rId14"/>
    <p:sldLayoutId id="2147483666" r:id="rId15"/>
  </p:sldLayoutIdLst>
  <p:hf hdr="0" ft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4" Type="http://schemas.microsoft.com/office/2007/relationships/hdphoto" Target="../media/hdphoto3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4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4" Type="http://schemas.microsoft.com/office/2007/relationships/hdphoto" Target="../media/hdphoto5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17" y="2939873"/>
            <a:ext cx="10079567" cy="5039783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536404" y="1714926"/>
            <a:ext cx="6890186" cy="2449895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 внесении изменений в прогнозный план (программу) приватизации государственного имущества Новгородской области на 2019 год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512" dirty="0" smtClean="0">
                <a:solidFill>
                  <a:srgbClr val="F34840"/>
                </a:solidFill>
              </a:rPr>
              <a:t>0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8" y="1609264"/>
            <a:ext cx="8693626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Валдайский	 район, с. Едрово, ул. Московская, д. 1а</a:t>
            </a:r>
            <a:endParaRPr lang="ru-RU" sz="2646" b="1" dirty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dirty="0" smtClean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Казна Новгородской области</a:t>
            </a:r>
            <a:endParaRPr lang="ru-RU" sz="2646" dirty="0">
              <a:solidFill>
                <a:schemeClr val="tx1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6" b="18180"/>
          <a:stretch/>
        </p:blipFill>
        <p:spPr>
          <a:xfrm>
            <a:off x="998619" y="2561860"/>
            <a:ext cx="8666759" cy="4633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8994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512" dirty="0" smtClean="0">
                <a:solidFill>
                  <a:srgbClr val="F34840"/>
                </a:solidFill>
              </a:rPr>
              <a:t>1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8" y="1609264"/>
            <a:ext cx="8693626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Валдайский	 район, с. Едрово, ул. </a:t>
            </a:r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Щебзавода</a:t>
            </a:r>
            <a:endParaRPr lang="ru-RU" sz="2646" b="1" dirty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dirty="0" smtClean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Казна Новгородской области</a:t>
            </a:r>
            <a:endParaRPr lang="ru-RU" sz="2646" dirty="0">
              <a:solidFill>
                <a:schemeClr val="tx1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K:\Имущество\Прокофьева\ФОТО\фото 2014\Едрово Щебзавод\щебзавод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54" y="2657910"/>
            <a:ext cx="7849099" cy="4418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9182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512" dirty="0" smtClean="0">
                <a:solidFill>
                  <a:srgbClr val="F34840"/>
                </a:solidFill>
              </a:rPr>
              <a:t>2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8" y="1609264"/>
            <a:ext cx="8693626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Великий Новгород, ул. Зоотехническая, д. 6а</a:t>
            </a:r>
            <a:endParaRPr lang="ru-RU" sz="2646" b="1" dirty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dirty="0" smtClean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Оперативное управление ГОБУЗ «ЦГКБ»</a:t>
            </a:r>
            <a:endParaRPr lang="ru-RU" sz="2646" dirty="0">
              <a:solidFill>
                <a:schemeClr val="tx1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07"/>
          <a:stretch/>
        </p:blipFill>
        <p:spPr>
          <a:xfrm>
            <a:off x="970715" y="2628614"/>
            <a:ext cx="8441971" cy="4758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4220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en-US" altLang="ru-RU" sz="5512" dirty="0" smtClean="0">
                <a:solidFill>
                  <a:srgbClr val="F34840"/>
                </a:solidFill>
              </a:rPr>
              <a:t>3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8" y="1609264"/>
            <a:ext cx="8693626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Великий Новгород, ул. Рабочая, д. 23</a:t>
            </a:r>
            <a:endParaRPr lang="ru-RU" sz="2646" b="1" dirty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dirty="0" smtClean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Хозяйственное ведение ГОУП «Вече»</a:t>
            </a:r>
            <a:endParaRPr lang="ru-RU" sz="2646" dirty="0">
              <a:solidFill>
                <a:schemeClr val="tx1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89" y="2578397"/>
            <a:ext cx="6929372" cy="46175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9036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en-US" altLang="ru-RU" sz="5512" dirty="0" smtClean="0">
                <a:solidFill>
                  <a:srgbClr val="F34840"/>
                </a:solidFill>
              </a:rPr>
              <a:t>4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8" y="1609264"/>
            <a:ext cx="8693626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Великий Новгород, </a:t>
            </a:r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Лужское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 шоссе, д. 11б</a:t>
            </a:r>
            <a:endParaRPr lang="ru-RU" sz="2646" b="1" dirty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dirty="0" smtClean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Казна Новгородской области</a:t>
            </a:r>
            <a:endParaRPr lang="ru-RU" sz="2646" dirty="0">
              <a:solidFill>
                <a:schemeClr val="tx1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" t="22141" r="120" b="16366"/>
          <a:stretch/>
        </p:blipFill>
        <p:spPr>
          <a:xfrm>
            <a:off x="844888" y="2610853"/>
            <a:ext cx="8823154" cy="40690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1441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en-US" altLang="ru-RU" sz="5512" dirty="0" smtClean="0">
                <a:solidFill>
                  <a:srgbClr val="F34840"/>
                </a:solidFill>
              </a:rPr>
              <a:t>5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7" y="1609264"/>
            <a:ext cx="8696155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Крестецкий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 район, </a:t>
            </a:r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р.п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. Крестцы, ул. Полевая д. 11</a:t>
            </a:r>
            <a:endParaRPr lang="ru-RU" sz="2646" b="1" dirty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ОГА ПОУ "Новгородский торгово-технологический техникум"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138" y="3392905"/>
            <a:ext cx="5261810" cy="39463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87" y="2911641"/>
            <a:ext cx="5261810" cy="39463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5162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512" dirty="0" smtClean="0">
                <a:solidFill>
                  <a:srgbClr val="F34840"/>
                </a:solidFill>
              </a:rPr>
              <a:t>6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8" y="1609264"/>
            <a:ext cx="8693626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Любытинский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 район, </a:t>
            </a:r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р.п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. Неболчи, ул. Полевая, д. 8</a:t>
            </a:r>
            <a:endParaRPr lang="ru-RU" sz="2646" b="1" dirty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dirty="0" smtClean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Казна Новгородской области</a:t>
            </a:r>
            <a:endParaRPr lang="ru-RU" sz="2646" dirty="0">
              <a:solidFill>
                <a:schemeClr val="tx1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2" b="7707"/>
          <a:stretch/>
        </p:blipFill>
        <p:spPr>
          <a:xfrm>
            <a:off x="844888" y="2550695"/>
            <a:ext cx="7032275" cy="47284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3871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512" dirty="0" smtClean="0">
                <a:solidFill>
                  <a:srgbClr val="F34840"/>
                </a:solidFill>
              </a:rPr>
              <a:t>7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8" y="1609264"/>
            <a:ext cx="8693626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Новгородский район, д. </a:t>
            </a:r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Сергово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, д. 7</a:t>
            </a:r>
            <a:endParaRPr lang="ru-RU" sz="2646" b="1" dirty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ГОБУЗ "Новгородская центральная районная больница"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84" y="2511174"/>
            <a:ext cx="6422186" cy="48166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0839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512" dirty="0" smtClean="0">
                <a:solidFill>
                  <a:srgbClr val="F34840"/>
                </a:solidFill>
              </a:rPr>
              <a:t>8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7" y="1609264"/>
            <a:ext cx="8868619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Новгородский район, д. Старое </a:t>
            </a:r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Ракомо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, </a:t>
            </a:r>
          </a:p>
          <a:p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ул. Центральная, д. 1</a:t>
            </a:r>
            <a:endParaRPr lang="ru-RU" sz="2646" b="1" dirty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ОГБПОУ "Новгородский агротехнический техникум"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4" t="29346" r="8931" b="25200"/>
          <a:stretch/>
        </p:blipFill>
        <p:spPr>
          <a:xfrm>
            <a:off x="844886" y="2938102"/>
            <a:ext cx="8871441" cy="36431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22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512" dirty="0" smtClean="0">
                <a:solidFill>
                  <a:srgbClr val="F34840"/>
                </a:solidFill>
              </a:rPr>
              <a:t>9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7" y="1609264"/>
            <a:ext cx="8868619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Парфинский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 район, д. Новая Деревня</a:t>
            </a:r>
            <a:endParaRPr lang="ru-RU" sz="2646" b="1" dirty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Казна Новгородской области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835" r="31936" b="29251"/>
          <a:stretch/>
        </p:blipFill>
        <p:spPr>
          <a:xfrm>
            <a:off x="844886" y="2506629"/>
            <a:ext cx="6867355" cy="46851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8570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844888" y="1383721"/>
            <a:ext cx="8694738" cy="1460500"/>
          </a:xfrm>
          <a:prstGeom prst="rect">
            <a:avLst/>
          </a:prstGeom>
        </p:spPr>
        <p:txBody>
          <a:bodyPr/>
          <a:lstStyle/>
          <a:p>
            <a:r>
              <a:rPr lang="ru-RU" sz="2646" b="1" dirty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Прогнозный план приватизации</a:t>
            </a: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844888" y="2660761"/>
            <a:ext cx="8084652" cy="3965328"/>
          </a:xfrm>
          <a:prstGeom prst="rect">
            <a:avLst/>
          </a:prstGeom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marL="13889">
              <a:lnSpc>
                <a:spcPct val="100000"/>
              </a:lnSpc>
            </a:pPr>
            <a:r>
              <a:rPr lang="ru-RU" altLang="ru-RU" sz="1764" b="1" dirty="0">
                <a:solidFill>
                  <a:schemeClr val="tx1"/>
                </a:solidFill>
                <a:latin typeface="Segoe UI Light" panose="020B0502040204020203" pitchFamily="34" charset="0"/>
              </a:rPr>
              <a:t>На </a:t>
            </a:r>
            <a:r>
              <a:rPr lang="ru-RU" altLang="ru-RU" sz="2646" b="1" dirty="0">
                <a:solidFill>
                  <a:schemeClr val="tx1"/>
                </a:solidFill>
                <a:latin typeface="Segoe UI Light" panose="020B0502040204020203" pitchFamily="34" charset="0"/>
              </a:rPr>
              <a:t>2019 год </a:t>
            </a:r>
            <a:r>
              <a:rPr lang="ru-RU" altLang="ru-RU" sz="1764" b="1" dirty="0">
                <a:solidFill>
                  <a:schemeClr val="tx1"/>
                </a:solidFill>
                <a:latin typeface="Segoe UI Light" panose="020B0502040204020203" pitchFamily="34" charset="0"/>
              </a:rPr>
              <a:t>предлагается дополнить </a:t>
            </a:r>
            <a:r>
              <a:rPr lang="ru-RU" altLang="ru-RU" sz="2646" b="1" dirty="0">
                <a:solidFill>
                  <a:schemeClr val="tx1"/>
                </a:solidFill>
                <a:latin typeface="Segoe UI Light" panose="020B0502040204020203" pitchFamily="34" charset="0"/>
              </a:rPr>
              <a:t>64</a:t>
            </a:r>
            <a:r>
              <a:rPr lang="ru-RU" altLang="ru-RU" sz="1764" b="1" dirty="0">
                <a:solidFill>
                  <a:schemeClr val="tx1"/>
                </a:solidFill>
                <a:latin typeface="Segoe UI Light" panose="020B0502040204020203" pitchFamily="34" charset="0"/>
              </a:rPr>
              <a:t> объектами областной собственности (</a:t>
            </a:r>
            <a:r>
              <a:rPr lang="ru-RU" altLang="ru-RU" sz="2646" b="1" dirty="0">
                <a:solidFill>
                  <a:schemeClr val="tx1"/>
                </a:solidFill>
                <a:latin typeface="Segoe UI Light" panose="020B0502040204020203" pitchFamily="34" charset="0"/>
              </a:rPr>
              <a:t>22 лота</a:t>
            </a:r>
            <a:r>
              <a:rPr lang="ru-RU" altLang="ru-RU" sz="1764" b="1" dirty="0">
                <a:solidFill>
                  <a:schemeClr val="tx1"/>
                </a:solidFill>
                <a:latin typeface="Segoe UI Light" panose="020B0502040204020203" pitchFamily="34" charset="0"/>
              </a:rPr>
              <a:t>), в том числе:</a:t>
            </a:r>
          </a:p>
          <a:p>
            <a:pPr marL="13889">
              <a:lnSpc>
                <a:spcPct val="100000"/>
              </a:lnSpc>
            </a:pPr>
            <a:endParaRPr lang="ru-RU" altLang="ru-RU" sz="1764" b="1" dirty="0">
              <a:solidFill>
                <a:schemeClr val="tx1"/>
              </a:solidFill>
              <a:latin typeface="Segoe UI Light" panose="020B0502040204020203" pitchFamily="34" charset="0"/>
            </a:endParaRPr>
          </a:p>
          <a:p>
            <a:pPr marL="391868" indent="-377979" algn="just">
              <a:lnSpc>
                <a:spcPct val="100000"/>
              </a:lnSpc>
              <a:buFont typeface="+mj-lt"/>
              <a:buAutoNum type="arabicPeriod"/>
            </a:pPr>
            <a:r>
              <a:rPr lang="ru-RU" altLang="ru-RU" sz="1764" b="1" dirty="0">
                <a:solidFill>
                  <a:schemeClr val="tx1"/>
                </a:solidFill>
                <a:latin typeface="Segoe UI Light" panose="020B0502040204020203" pitchFamily="34" charset="0"/>
              </a:rPr>
              <a:t>Имущество, предлагаемое впервые для приватизации, закрепленное за государственными учреждениями и предприятиями на праве оперативного управления и хозяйственного ведения, и не используемое ими для осуществления уставной деятельности</a:t>
            </a:r>
          </a:p>
          <a:p>
            <a:pPr marL="391868" indent="-377979" algn="just">
              <a:lnSpc>
                <a:spcPct val="100000"/>
              </a:lnSpc>
              <a:buFont typeface="+mj-lt"/>
              <a:buAutoNum type="arabicPeriod"/>
            </a:pPr>
            <a:endParaRPr lang="ru-RU" altLang="ru-RU" sz="1764" b="1" dirty="0">
              <a:solidFill>
                <a:schemeClr val="tx1"/>
              </a:solidFill>
              <a:latin typeface="Segoe UI Light" panose="020B0502040204020203" pitchFamily="34" charset="0"/>
            </a:endParaRPr>
          </a:p>
          <a:p>
            <a:pPr marL="391868" indent="-377979" algn="just">
              <a:lnSpc>
                <a:spcPct val="100000"/>
              </a:lnSpc>
              <a:buFont typeface="+mj-lt"/>
              <a:buAutoNum type="arabicPeriod"/>
            </a:pPr>
            <a:r>
              <a:rPr lang="ru-RU" altLang="ru-RU" sz="1764" b="1" dirty="0">
                <a:solidFill>
                  <a:schemeClr val="tx1"/>
                </a:solidFill>
                <a:latin typeface="Segoe UI Light" panose="020B0502040204020203" pitchFamily="34" charset="0"/>
              </a:rPr>
              <a:t>Имущество, включённое ранее в прогнозный план приватизации, продажа которого не состоялась в 2018 году</a:t>
            </a:r>
          </a:p>
          <a:p>
            <a:pPr marL="13889">
              <a:lnSpc>
                <a:spcPct val="100000"/>
              </a:lnSpc>
            </a:pPr>
            <a:r>
              <a:rPr lang="ru-RU" altLang="ru-RU" sz="1764" b="1" dirty="0">
                <a:solidFill>
                  <a:schemeClr val="tx1"/>
                </a:solidFill>
                <a:latin typeface="Segoe UI Light" panose="020B0502040204020203" pitchFamily="34" charset="0"/>
              </a:rPr>
              <a:t> </a:t>
            </a:r>
            <a:endParaRPr lang="ru-RU" sz="1764" b="1" spc="-1" dirty="0">
              <a:solidFill>
                <a:schemeClr val="tx1"/>
              </a:solidFill>
              <a:uFill>
                <a:solidFill>
                  <a:srgbClr val="FFFFFF"/>
                </a:solidFill>
              </a:uFill>
              <a:latin typeface="Segoe UI Light" panose="020B0502040204020203" pitchFamily="34" charset="0"/>
              <a:ea typeface="DejaVu Sans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en-US" altLang="ru-RU" sz="5512" dirty="0">
                <a:solidFill>
                  <a:srgbClr val="F34840"/>
                </a:solidFill>
              </a:rPr>
              <a:t>2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6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512" dirty="0" smtClean="0">
                <a:solidFill>
                  <a:srgbClr val="F34840"/>
                </a:solidFill>
              </a:rPr>
              <a:t>0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7" y="1609264"/>
            <a:ext cx="8868619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Парфинский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 район, д. </a:t>
            </a:r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Хмелево</a:t>
            </a:r>
            <a:endParaRPr lang="ru-RU" sz="2646" b="1" dirty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Казна Новгородской области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5" b="12263"/>
          <a:stretch/>
        </p:blipFill>
        <p:spPr>
          <a:xfrm>
            <a:off x="844887" y="2646948"/>
            <a:ext cx="7609666" cy="4620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3535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512" dirty="0" smtClean="0">
                <a:solidFill>
                  <a:srgbClr val="F34840"/>
                </a:solidFill>
              </a:rPr>
              <a:t>1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7" y="1609264"/>
            <a:ext cx="8868619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г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. Сольцы, ул. Заречная, д. 56, корп. 1</a:t>
            </a:r>
            <a:endParaRPr lang="ru-RU" sz="2646" b="1" dirty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ОБУ "</a:t>
            </a:r>
            <a:r>
              <a:rPr lang="ru-RU" sz="2646" dirty="0" err="1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Солецкая</a:t>
            </a:r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 районная ветеринарная станция"</a:t>
            </a:r>
          </a:p>
        </p:txBody>
      </p:sp>
      <p:pic>
        <p:nvPicPr>
          <p:cNvPr id="7" name="Рисунок 6" descr="K:\Имущество\Прокофьева\ФОТО\фото 2013\фотки\Сольцы, ул. Заречная\DSCF386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87" y="2615766"/>
            <a:ext cx="6169524" cy="46264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3302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512" dirty="0" smtClean="0">
                <a:solidFill>
                  <a:srgbClr val="F34840"/>
                </a:solidFill>
              </a:rPr>
              <a:t>2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7" y="1609264"/>
            <a:ext cx="8868619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г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. Сольцы, Набережная 7 Ноября, д. 8-9</a:t>
            </a:r>
          </a:p>
          <a:p>
            <a:r>
              <a:rPr lang="ru-RU" sz="2646" dirty="0" smtClean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Казна </a:t>
            </a:r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Новгородской области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149" y="2671797"/>
            <a:ext cx="2580680" cy="4587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840" y="2671797"/>
            <a:ext cx="2580680" cy="4587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10" y="2671799"/>
            <a:ext cx="2580680" cy="4587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6696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512" dirty="0" smtClean="0">
                <a:solidFill>
                  <a:srgbClr val="F34840"/>
                </a:solidFill>
              </a:rPr>
              <a:t>3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7" y="1609264"/>
            <a:ext cx="8868619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Старорусский район, с. Залучье, ул. Советская, д. 53</a:t>
            </a:r>
          </a:p>
          <a:p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ГОБУЗ Старорусская ЦРБ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48" b="25240"/>
          <a:stretch/>
        </p:blipFill>
        <p:spPr>
          <a:xfrm>
            <a:off x="844887" y="2562726"/>
            <a:ext cx="8302347" cy="45238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6686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512" dirty="0" smtClean="0">
                <a:solidFill>
                  <a:srgbClr val="F34840"/>
                </a:solidFill>
              </a:rPr>
              <a:t>4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7" y="1609264"/>
            <a:ext cx="8868619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Хвойнинский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 район, </a:t>
            </a:r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р.п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. Хвойная</a:t>
            </a:r>
          </a:p>
          <a:p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ГОКУ "</a:t>
            </a:r>
            <a:r>
              <a:rPr lang="ru-RU" sz="2646" dirty="0" err="1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Хвойнинское</a:t>
            </a:r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 лесничество"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4000" contras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65" t="11506" b="13592"/>
          <a:stretch/>
        </p:blipFill>
        <p:spPr>
          <a:xfrm>
            <a:off x="844886" y="2743199"/>
            <a:ext cx="7565187" cy="44069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5950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512" dirty="0" smtClean="0">
                <a:solidFill>
                  <a:srgbClr val="F34840"/>
                </a:solidFill>
              </a:rPr>
              <a:t>5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7" y="1609264"/>
            <a:ext cx="8868619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Шимский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 район, </a:t>
            </a:r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р.п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. Шимск, ул. Ленина, д. 48</a:t>
            </a:r>
          </a:p>
          <a:p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ОАПОУ "Старорусский агротехнический колледж"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2000"/>
                    </a14:imgEffect>
                    <a14:imgEffect>
                      <a14:brightnessContrast brigh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87" y="2472204"/>
            <a:ext cx="6506408" cy="4879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2697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512" dirty="0" smtClean="0">
                <a:solidFill>
                  <a:srgbClr val="F34840"/>
                </a:solidFill>
              </a:rPr>
              <a:t>6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7" y="1609264"/>
            <a:ext cx="8868619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Шимский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 район, д. </a:t>
            </a:r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Менюша</a:t>
            </a:r>
            <a:endParaRPr lang="ru-RU" sz="2646" b="1" dirty="0" smtClean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ГОАОУ "Кадетская школа имени Александра Невского"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13"/>
          <a:stretch/>
        </p:blipFill>
        <p:spPr>
          <a:xfrm>
            <a:off x="844887" y="2543875"/>
            <a:ext cx="8618786" cy="4314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8999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/>
          <a:stretch/>
        </p:blipFill>
        <p:spPr>
          <a:xfrm>
            <a:off x="179917" y="1805922"/>
            <a:ext cx="10079567" cy="5902146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73853" y="2122101"/>
            <a:ext cx="2887875" cy="2449895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Спасибо</a:t>
            </a:r>
          </a:p>
          <a:p>
            <a:r>
              <a:rPr lang="ru-RU" sz="2646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9468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en-US" altLang="ru-RU" sz="5512" dirty="0">
                <a:solidFill>
                  <a:srgbClr val="F34840"/>
                </a:solidFill>
              </a:rPr>
              <a:t>3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8" y="1847285"/>
            <a:ext cx="8561905" cy="293780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Имущество, предлагаемое впервые для приватизации, закрепленное за государственными учреждениями и предприятиями на праве оперативного управления и хозяйственного ведения, и не используемое ими для осуществления уставной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99686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en-US" altLang="ru-RU" sz="5512" dirty="0">
                <a:solidFill>
                  <a:srgbClr val="F34840"/>
                </a:solidFill>
              </a:rPr>
              <a:t>4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72887" y="1930167"/>
            <a:ext cx="8693626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г. Холм, ул. Новикова, д. 35</a:t>
            </a:r>
          </a:p>
          <a:p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Оперативное управление ОАУСО «Холмский </a:t>
            </a:r>
            <a:r>
              <a:rPr lang="ru-RU" sz="2646" dirty="0" smtClean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комплексный </a:t>
            </a:r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центр социального обслуживания»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t="9177" b="26371"/>
          <a:stretch/>
        </p:blipFill>
        <p:spPr bwMode="auto">
          <a:xfrm>
            <a:off x="991882" y="3494441"/>
            <a:ext cx="8721625" cy="3641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4492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512" dirty="0" smtClean="0">
                <a:solidFill>
                  <a:srgbClr val="F34840"/>
                </a:solidFill>
              </a:rPr>
              <a:t>5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72887" y="1930167"/>
            <a:ext cx="8693626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Великий Новгород, ул. </a:t>
            </a:r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Хутынская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, д. 91</a:t>
            </a:r>
            <a:endParaRPr lang="ru-RU" sz="2646" b="1" dirty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Оперативное управление </a:t>
            </a:r>
            <a:r>
              <a:rPr lang="ru-RU" sz="2646" dirty="0" smtClean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ГОБУЗ «НОНД «Катарсис»</a:t>
            </a:r>
            <a:endParaRPr lang="ru-RU" sz="2646" dirty="0">
              <a:solidFill>
                <a:schemeClr val="tx1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157" b="18057"/>
          <a:stretch/>
        </p:blipFill>
        <p:spPr>
          <a:xfrm>
            <a:off x="5067746" y="4485546"/>
            <a:ext cx="4891453" cy="26702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89" y="3004459"/>
            <a:ext cx="4615542" cy="3077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64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512" dirty="0" smtClean="0">
                <a:solidFill>
                  <a:srgbClr val="F34840"/>
                </a:solidFill>
              </a:rPr>
              <a:t>6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8" y="1609264"/>
            <a:ext cx="8693626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Великий Новгород, ул. Большая Московская, д. 108</a:t>
            </a:r>
            <a:endParaRPr lang="ru-RU" sz="2646" b="1" dirty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Оперативное управление </a:t>
            </a:r>
            <a:r>
              <a:rPr lang="ru-RU" sz="2646" dirty="0" smtClean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ГОБУЗ «НОНД «Катарсис»</a:t>
            </a:r>
            <a:endParaRPr lang="ru-RU" sz="2646" dirty="0">
              <a:solidFill>
                <a:schemeClr val="tx1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7" b="8751"/>
          <a:stretch/>
        </p:blipFill>
        <p:spPr>
          <a:xfrm>
            <a:off x="844888" y="2540755"/>
            <a:ext cx="8840620" cy="48848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1562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512" dirty="0" smtClean="0">
                <a:solidFill>
                  <a:srgbClr val="F34840"/>
                </a:solidFill>
              </a:rPr>
              <a:t>7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8" y="1609264"/>
            <a:ext cx="8693626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Новгородский район, </a:t>
            </a:r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р.п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. </a:t>
            </a:r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Панковка</a:t>
            </a:r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, </a:t>
            </a:r>
          </a:p>
          <a:p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ул. Промышленная, д. 10</a:t>
            </a:r>
            <a:endParaRPr lang="ru-RU" sz="2646" b="1" dirty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dirty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Оперативное управление </a:t>
            </a:r>
            <a:r>
              <a:rPr lang="ru-RU" sz="2646" dirty="0" smtClean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НОАУ «Новгородский лесхоз»</a:t>
            </a:r>
            <a:endParaRPr lang="ru-RU" sz="2646" dirty="0">
              <a:solidFill>
                <a:schemeClr val="tx1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440" y="3070450"/>
            <a:ext cx="4608652" cy="34564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524" y="3740391"/>
            <a:ext cx="4608652" cy="34564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8304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512" dirty="0" smtClean="0">
                <a:solidFill>
                  <a:srgbClr val="F34840"/>
                </a:solidFill>
              </a:rPr>
              <a:t>8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8" y="1847285"/>
            <a:ext cx="8561905" cy="293780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Имущество, включённое ранее в прогнозный план приватизации, продажа которого не состоялась </a:t>
            </a:r>
            <a:endParaRPr lang="ru-RU" sz="2646" b="1" dirty="0" smtClean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в </a:t>
            </a:r>
            <a:r>
              <a:rPr lang="ru-RU" sz="2646" b="1" dirty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2018 году</a:t>
            </a:r>
          </a:p>
        </p:txBody>
      </p:sp>
    </p:spTree>
    <p:extLst>
      <p:ext uri="{BB962C8B-B14F-4D97-AF65-F5344CB8AC3E}">
        <p14:creationId xmlns:p14="http://schemas.microsoft.com/office/powerpoint/2010/main" val="307861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44888" y="244766"/>
            <a:ext cx="1427939" cy="94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512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512" dirty="0" smtClean="0">
                <a:solidFill>
                  <a:srgbClr val="F34840"/>
                </a:solidFill>
              </a:rPr>
              <a:t>9</a:t>
            </a:r>
            <a:endParaRPr lang="ru-RU" altLang="ru-RU" sz="5512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41" y="290706"/>
            <a:ext cx="783966" cy="90821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011752" y="689979"/>
            <a:ext cx="5113780" cy="294469"/>
          </a:xfrm>
          <a:prstGeom prst="rect">
            <a:avLst/>
          </a:prstGeom>
          <a:noFill/>
        </p:spPr>
        <p:txBody>
          <a:bodyPr vert="horz" lIns="100796" tIns="50398" rIns="100796" bIns="50398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543" spc="44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543" spc="44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844888" y="1609264"/>
            <a:ext cx="8693626" cy="14611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646" b="1" dirty="0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Батецкий район, д. </a:t>
            </a:r>
            <a:r>
              <a:rPr lang="ru-RU" sz="2646" b="1" dirty="0" err="1" smtClean="0">
                <a:solidFill>
                  <a:srgbClr val="F34840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Кострони</a:t>
            </a:r>
            <a:endParaRPr lang="ru-RU" sz="2646" b="1" dirty="0">
              <a:solidFill>
                <a:srgbClr val="F34840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  <a:p>
            <a:r>
              <a:rPr lang="ru-RU" sz="2646" dirty="0" smtClean="0">
                <a:solidFill>
                  <a:schemeClr val="tx1"/>
                </a:solidFill>
                <a:latin typeface="Segoe UI Light" panose="020B0502040204020203" pitchFamily="34" charset="0"/>
                <a:cs typeface="Arial" panose="020B0604020202020204" pitchFamily="34" charset="0"/>
              </a:rPr>
              <a:t>Казна Новгородской области</a:t>
            </a:r>
            <a:endParaRPr lang="ru-RU" sz="2646" dirty="0">
              <a:solidFill>
                <a:schemeClr val="tx1"/>
              </a:solidFill>
              <a:latin typeface="Segoe UI Light" panose="020B0502040204020203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3"/>
          <a:stretch/>
        </p:blipFill>
        <p:spPr>
          <a:xfrm>
            <a:off x="844888" y="2817788"/>
            <a:ext cx="8952131" cy="41988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6695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Правительство НО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1917</TotalTime>
  <Words>567</Words>
  <Application>Microsoft Office PowerPoint</Application>
  <PresentationFormat>Произвольный</PresentationFormat>
  <Paragraphs>110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Специальное оформление</vt:lpstr>
      <vt:lpstr>Правительство НО</vt:lpstr>
      <vt:lpstr>Презентация PowerPoint</vt:lpstr>
      <vt:lpstr>Прогнозный план приватизации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Vanechek</dc:creator>
  <cp:lastModifiedBy>Чекулаева Юлия Владимировна</cp:lastModifiedBy>
  <cp:revision>114</cp:revision>
  <dcterms:created xsi:type="dcterms:W3CDTF">2018-12-10T13:13:56Z</dcterms:created>
  <dcterms:modified xsi:type="dcterms:W3CDTF">2019-03-20T13:03:25Z</dcterms:modified>
</cp:coreProperties>
</file>