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67" r:id="rId2"/>
  </p:sldMasterIdLst>
  <p:notesMasterIdLst>
    <p:notesMasterId r:id="rId28"/>
  </p:notesMasterIdLst>
  <p:handoutMasterIdLst>
    <p:handoutMasterId r:id="rId29"/>
  </p:handoutMasterIdLst>
  <p:sldIdLst>
    <p:sldId id="259" r:id="rId3"/>
    <p:sldId id="268" r:id="rId4"/>
    <p:sldId id="294" r:id="rId5"/>
    <p:sldId id="270" r:id="rId6"/>
    <p:sldId id="284" r:id="rId7"/>
    <p:sldId id="271" r:id="rId8"/>
    <p:sldId id="272" r:id="rId9"/>
    <p:sldId id="280" r:id="rId10"/>
    <p:sldId id="275" r:id="rId11"/>
    <p:sldId id="273" r:id="rId12"/>
    <p:sldId id="274" r:id="rId13"/>
    <p:sldId id="276" r:id="rId14"/>
    <p:sldId id="277" r:id="rId15"/>
    <p:sldId id="278" r:id="rId16"/>
    <p:sldId id="279" r:id="rId17"/>
    <p:sldId id="281" r:id="rId18"/>
    <p:sldId id="283" r:id="rId19"/>
    <p:sldId id="282" r:id="rId20"/>
    <p:sldId id="285" r:id="rId21"/>
    <p:sldId id="286" r:id="rId22"/>
    <p:sldId id="287" r:id="rId23"/>
    <p:sldId id="288" r:id="rId24"/>
    <p:sldId id="289" r:id="rId25"/>
    <p:sldId id="290" r:id="rId26"/>
    <p:sldId id="295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34840"/>
    <a:srgbClr val="FEE9E8"/>
    <a:srgbClr val="F77F79"/>
    <a:srgbClr val="AFABAB"/>
    <a:srgbClr val="FBC8C5"/>
    <a:srgbClr val="FDE4E3"/>
    <a:srgbClr val="FEF4F4"/>
    <a:srgbClr val="F9A5A1"/>
    <a:srgbClr val="EE6017"/>
    <a:srgbClr val="F0494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 showGuides="1">
      <p:cViewPr>
        <p:scale>
          <a:sx n="70" d="100"/>
          <a:sy n="70" d="100"/>
        </p:scale>
        <p:origin x="-13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2754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46288188509021927"/>
          <c:y val="7.2738366333050058E-2"/>
          <c:w val="0.48110624406457736"/>
          <c:h val="0.8382484399851918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 w="19050">
              <a:solidFill>
                <a:schemeClr val="bg1"/>
              </a:solidFill>
            </a:ln>
          </c:spPr>
          <c:dPt>
            <c:idx val="0"/>
            <c:explosion val="6"/>
            <c:spPr>
              <a:solidFill>
                <a:srgbClr val="AFABAB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CC-4FF2-B47F-F655FC367F12}"/>
              </c:ext>
            </c:extLst>
          </c:dPt>
          <c:dPt>
            <c:idx val="1"/>
            <c:spPr>
              <a:solidFill>
                <a:srgbClr val="F9A5A1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CCC-4FF2-B47F-F655FC367F12}"/>
              </c:ext>
            </c:extLst>
          </c:dPt>
          <c:dPt>
            <c:idx val="2"/>
            <c:spPr>
              <a:solidFill>
                <a:srgbClr val="F34840"/>
              </a:solidFill>
              <a:ln w="190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4CCC-4FF2-B47F-F655FC367F12}"/>
              </c:ext>
            </c:extLst>
          </c:dPt>
          <c:dPt>
            <c:idx val="3"/>
            <c:spPr>
              <a:solidFill>
                <a:srgbClr val="F77F79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4"/>
            <c:spPr>
              <a:solidFill>
                <a:srgbClr val="FBC8C5"/>
              </a:solidFill>
              <a:ln w="19050">
                <a:solidFill>
                  <a:schemeClr val="bg1"/>
                </a:solidFill>
              </a:ln>
            </c:spPr>
          </c:dPt>
          <c:dPt>
            <c:idx val="6"/>
            <c:spPr>
              <a:solidFill>
                <a:srgbClr val="FDE4E3"/>
              </a:solidFill>
              <a:ln w="19050">
                <a:solidFill>
                  <a:schemeClr val="bg1"/>
                </a:solidFill>
              </a:ln>
            </c:spPr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smtClean="0"/>
                      <a:t>8</a:t>
                    </a:r>
                    <a:endParaRPr/>
                  </a:p>
                </c:rich>
              </c:tx>
              <c:dLblPos val="inEnd"/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inEnd"/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ТРАНСПОРТ</c:v>
                </c:pt>
                <c:pt idx="1">
                  <c:v>ТОРГОВЛЯ</c:v>
                </c:pt>
                <c:pt idx="2">
                  <c:v>СЕЛЬСКОЕ ХОЗЯЙСТВО</c:v>
                </c:pt>
                <c:pt idx="3">
                  <c:v>ЛЕСНОЕ ХОЗЯЙСТВО</c:v>
                </c:pt>
                <c:pt idx="4">
                  <c:v>ОБРАБАТЫВАЮЩИЕ ПРОИЗВОДСТВА</c:v>
                </c:pt>
                <c:pt idx="5">
                  <c:v>ОБЕСПЕЧЕНИЕ ЭЛЕКТРОЭНЕРГИЕЙ, ГАЗОМ И ПАРОМ</c:v>
                </c:pt>
                <c:pt idx="6">
                  <c:v>ПРОЧИЕ ВИДЫ ДЕЯТЕЛЬНОСТИ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47</c:v>
                </c:pt>
                <c:pt idx="1">
                  <c:v>27</c:v>
                </c:pt>
                <c:pt idx="2">
                  <c:v>2</c:v>
                </c:pt>
                <c:pt idx="3">
                  <c:v>9</c:v>
                </c:pt>
                <c:pt idx="4">
                  <c:v>8</c:v>
                </c:pt>
                <c:pt idx="5">
                  <c:v>3</c:v>
                </c:pt>
                <c:pt idx="6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dLbls>
          <c:showVal val="1"/>
        </c:dLbls>
        <c:firstSliceAng val="0"/>
      </c:pieChart>
      <c:spPr>
        <a:noFill/>
        <a:ln>
          <a:noFill/>
        </a:ln>
        <a:effectLst/>
      </c:spPr>
    </c:plotArea>
    <c:legend>
      <c:legendPos val="l"/>
      <c:legendEntry>
        <c:idx val="3"/>
        <c:delete val="1"/>
      </c:legendEntry>
      <c:layout>
        <c:manualLayout>
          <c:xMode val="edge"/>
          <c:yMode val="edge"/>
          <c:x val="9.7248319244025751E-3"/>
          <c:y val="2.1066763793068887E-2"/>
          <c:w val="0.40428704283558725"/>
          <c:h val="0.9763923906650207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lang="ru-RU" sz="1400" b="0" i="0" u="none" strike="noStrike" kern="0" spc="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>
      <a:noFill/>
    </a:ln>
    <a:effectLst/>
  </c:spPr>
  <c:txPr>
    <a:bodyPr/>
    <a:lstStyle/>
    <a:p>
      <a:pPr>
        <a:defRPr lang="ru-RU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800" b="0" dirty="0" smtClean="0"/>
              <a:t>Количество субъектов малого предпринимательства </a:t>
            </a:r>
          </a:p>
          <a:p>
            <a:pPr>
              <a:defRPr/>
            </a:pPr>
            <a:r>
              <a:rPr lang="ru-RU" sz="1800" b="0" dirty="0" smtClean="0"/>
              <a:t>на 10 тыс. человек населения</a:t>
            </a:r>
            <a:endParaRPr lang="ru-RU" sz="1800" b="0" dirty="0"/>
          </a:p>
        </c:rich>
      </c:tx>
      <c:layout>
        <c:manualLayout>
          <c:xMode val="edge"/>
          <c:yMode val="edge"/>
          <c:x val="0.21113538538538562"/>
          <c:y val="1.544490758898304E-2"/>
        </c:manualLayout>
      </c:layout>
    </c:title>
    <c:plotArea>
      <c:layout>
        <c:manualLayout>
          <c:layoutTarget val="inner"/>
          <c:xMode val="edge"/>
          <c:yMode val="edge"/>
          <c:x val="3.747968684987165E-2"/>
          <c:y val="0.262675921449876"/>
          <c:w val="0.94510147129987276"/>
          <c:h val="0.6231989808793260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34840"/>
            </a:solidFill>
            <a:ln>
              <a:noFill/>
            </a:ln>
            <a:effectLst/>
          </c:spPr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 </c:v>
                </c:pt>
                <c:pt idx="3">
                  <c:v>2019 год (прогноз)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200</c:v>
                </c:pt>
                <c:pt idx="1">
                  <c:v>202</c:v>
                </c:pt>
                <c:pt idx="2">
                  <c:v>203</c:v>
                </c:pt>
                <c:pt idx="3">
                  <c:v>204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059-4F56-A393-3D82ECC2878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9A5A1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 </c:v>
                </c:pt>
                <c:pt idx="3">
                  <c:v>2019 год (прогноз)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059-4F56-A393-3D82ECC2878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AFABAB"/>
            </a:solidFill>
            <a:ln>
              <a:noFill/>
            </a:ln>
            <a:effectLst/>
          </c:spPr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 </c:v>
                </c:pt>
                <c:pt idx="3">
                  <c:v>2019 год (прогноз)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059-4F56-A393-3D82ECC28781}"/>
            </c:ext>
          </c:extLst>
        </c:ser>
        <c:dLbls>
          <c:showVal val="1"/>
        </c:dLbls>
        <c:gapWidth val="146"/>
        <c:overlap val="93"/>
        <c:axId val="107542784"/>
        <c:axId val="106639360"/>
      </c:barChart>
      <c:catAx>
        <c:axId val="10754278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6639360"/>
        <c:crosses val="autoZero"/>
        <c:auto val="1"/>
        <c:lblAlgn val="ctr"/>
        <c:lblOffset val="100"/>
      </c:catAx>
      <c:valAx>
        <c:axId val="106639360"/>
        <c:scaling>
          <c:orientation val="minMax"/>
        </c:scaling>
        <c:axPos val="l"/>
        <c:majorGridlines>
          <c:spPr>
            <a:ln w="3175" cap="flat" cmpd="sng" algn="ctr">
              <a:solidFill>
                <a:srgbClr val="F34840">
                  <a:alpha val="1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ru-RU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54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377276-D5A3-4C42-B53D-6D65E9619CDF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CABB-FE75-4E95-B3AC-A6DC2C3AF1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1316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841C1-8CFC-4A10-86DC-E5C8C15AD1D5}" type="datetimeFigureOut">
              <a:rPr lang="ru-RU" smtClean="0"/>
              <a:pPr/>
              <a:t>18.04.2019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85C2C-2C20-40C6-9386-811BECB79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0967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700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153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20549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0297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352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0604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87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98065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вительство НО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15260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4557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0561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9349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635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7344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129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 userDrawn="1"/>
        </p:nvCxnSpPr>
        <p:spPr>
          <a:xfrm>
            <a:off x="685800" y="1285540"/>
            <a:ext cx="8750122" cy="0"/>
          </a:xfrm>
          <a:prstGeom prst="line">
            <a:avLst/>
          </a:prstGeom>
          <a:ln w="28575">
            <a:solidFill>
              <a:srgbClr val="F348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4631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5" r:id="rId3"/>
    <p:sldLayoutId id="214748366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004B57"/>
          </a:solidFill>
          <a:latin typeface="Fedra Sans Pro Medium" panose="020B06040400000200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4B57"/>
          </a:solidFill>
          <a:latin typeface="Fedra Sans Pro Book" panose="020B05040400000200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94FAB-1076-432D-83D5-95EF1DA8B6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991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742950" y="1616522"/>
            <a:ext cx="8206740" cy="2704018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2000" b="1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ПЛАН СОЦИАЛЬНО-ЭКОНОМИЧЕСКОГО РАЗВИТИЯ ХВОЙНИНСКОГО  МУНИЦИПАЛЬНОГО  РАЙОНА  НА  2019  ГОД</a:t>
            </a:r>
          </a:p>
          <a:p>
            <a:endParaRPr lang="ru-RU" sz="2400" b="1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  <a:sym typeface="Rasa Medium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</a:t>
            </a:r>
            <a:r>
              <a:rPr sz="1400" b="1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ЦИПАЛЬНОГО РАЙОНА</a:t>
            </a:r>
            <a:endParaRPr lang="ru-RU" sz="1400" b="1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28850"/>
            <a:ext cx="9144000" cy="5010150"/>
          </a:xfrm>
          <a:prstGeom prst="rect">
            <a:avLst/>
          </a:prstGeom>
        </p:spPr>
      </p:pic>
      <p:pic>
        <p:nvPicPr>
          <p:cNvPr id="6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74920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4430" y="1442514"/>
            <a:ext cx="7349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СЕЛЬСКОЕ ХОЗЯЙСТВО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27547" y="4653886"/>
            <a:ext cx="38350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AutoNum type="arabicPlain" startAt="4"/>
            </a:pPr>
            <a:r>
              <a:rPr lang="ru-RU" dirty="0" smtClean="0"/>
              <a:t>   сельскохозяйственных</a:t>
            </a:r>
          </a:p>
          <a:p>
            <a:pPr marL="342900" indent="-342900" algn="ctr"/>
            <a:r>
              <a:rPr lang="ru-RU" dirty="0" smtClean="0"/>
              <a:t>          предприятия</a:t>
            </a:r>
            <a:endParaRPr lang="ru-RU" sz="800" dirty="0" smtClean="0"/>
          </a:p>
          <a:p>
            <a:pPr marL="342900" indent="-342900" algn="ctr">
              <a:buAutoNum type="arabicPlain" startAt="40"/>
            </a:pPr>
            <a:r>
              <a:rPr lang="ru-RU" dirty="0" smtClean="0"/>
              <a:t>    крестьянских (фермерских)</a:t>
            </a:r>
          </a:p>
          <a:p>
            <a:pPr marL="342900" indent="-342900" algn="ctr"/>
            <a:r>
              <a:rPr lang="ru-RU" dirty="0" smtClean="0"/>
              <a:t>           хозяйств</a:t>
            </a:r>
            <a:endParaRPr lang="ru-RU" sz="800" dirty="0" smtClean="0"/>
          </a:p>
          <a:p>
            <a:pPr marL="342900" indent="-342900" algn="ctr"/>
            <a:r>
              <a:rPr lang="ru-RU" dirty="0" smtClean="0"/>
              <a:t>6687   личных подсобных  </a:t>
            </a:r>
          </a:p>
          <a:p>
            <a:pPr marL="342900" indent="-342900" algn="ctr"/>
            <a:r>
              <a:rPr lang="ru-RU" dirty="0" smtClean="0"/>
              <a:t>            хозяйств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17408" y="1883391"/>
            <a:ext cx="39705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u="sng" dirty="0" smtClean="0"/>
              <a:t>Основные направления деятельности:</a:t>
            </a:r>
            <a:endParaRPr lang="ru-RU" sz="900" dirty="0" smtClean="0"/>
          </a:p>
          <a:p>
            <a:pPr algn="ctr"/>
            <a:r>
              <a:rPr lang="ru-RU" dirty="0" smtClean="0"/>
              <a:t>Молочное животноводство</a:t>
            </a:r>
            <a:endParaRPr lang="ru-RU" sz="900" dirty="0" smtClean="0"/>
          </a:p>
          <a:p>
            <a:pPr algn="ctr"/>
            <a:r>
              <a:rPr lang="ru-RU" dirty="0" smtClean="0"/>
              <a:t>Мясное скотоводство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12943" y="2934270"/>
            <a:ext cx="39169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Поголовье  сельскохозяйственных животных на 01.01.2019 г., гол.</a:t>
            </a:r>
          </a:p>
          <a:p>
            <a:pPr algn="ctr"/>
            <a:r>
              <a:rPr lang="ru-RU" dirty="0" smtClean="0"/>
              <a:t>КРС - 1913</a:t>
            </a:r>
          </a:p>
          <a:p>
            <a:pPr algn="ctr"/>
            <a:r>
              <a:rPr lang="ru-RU" dirty="0" smtClean="0"/>
              <a:t>Овцы и козы - 538</a:t>
            </a:r>
          </a:p>
          <a:p>
            <a:pPr algn="ctr"/>
            <a:r>
              <a:rPr lang="ru-RU" dirty="0" smtClean="0"/>
              <a:t>Свиньи - 375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763068" y="4667535"/>
            <a:ext cx="36575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Производство продуктов животноводства в 2018 году:</a:t>
            </a:r>
          </a:p>
          <a:p>
            <a:pPr algn="ctr"/>
            <a:r>
              <a:rPr lang="ru-RU" dirty="0" smtClean="0"/>
              <a:t>Скот и птица на убой – 279 тонн</a:t>
            </a:r>
          </a:p>
          <a:p>
            <a:pPr algn="ctr"/>
            <a:r>
              <a:rPr lang="ru-RU" dirty="0" smtClean="0"/>
              <a:t>Молоко – 4948 тонн</a:t>
            </a:r>
          </a:p>
          <a:p>
            <a:pPr algn="ctr"/>
            <a:r>
              <a:rPr lang="ru-RU" dirty="0" smtClean="0"/>
              <a:t>Яйцо – 1527 тыс. штук</a:t>
            </a:r>
          </a:p>
          <a:p>
            <a:endParaRPr lang="ru-RU" dirty="0"/>
          </a:p>
        </p:txBody>
      </p:sp>
      <p:pic>
        <p:nvPicPr>
          <p:cNvPr id="1026" name="Picture 2" descr="C:\Users\Alina\Downloads\KI05lksnO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062" y="1971817"/>
            <a:ext cx="3230349" cy="24227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30" y="1442514"/>
            <a:ext cx="73494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ОСНОВНЫХ НАПРАВЛЕНИЙ В СФЕРЕ </a:t>
            </a:r>
          </a:p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СЕЛЬСКОГО ХОЗЯЙСТВА</a:t>
            </a:r>
            <a:endParaRPr lang="ru-RU" dirty="0"/>
          </a:p>
        </p:txBody>
      </p:sp>
      <p:pic>
        <p:nvPicPr>
          <p:cNvPr id="6" name="Содержимое 5" descr="20161103142211mg9175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rcRect r="9498"/>
          <a:stretch>
            <a:fillRect/>
          </a:stretch>
        </p:blipFill>
        <p:spPr>
          <a:xfrm>
            <a:off x="828606" y="2224585"/>
            <a:ext cx="2965472" cy="184244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818866" y="4462818"/>
            <a:ext cx="3043450" cy="210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223982" y="2394128"/>
            <a:ext cx="4401403" cy="16004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Инвестиционный проект: разведение скота мясной породы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КФХ Проценко Н.В.,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объем вложений – 5 млн. рублей.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55744" y="4768840"/>
            <a:ext cx="448329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Инвестиционный проект: развитие молочного скотоводства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КФХ Казымовой С.З.К.,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объем вложений – 4,6 млн. рублей.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 РАЙОНА</a:t>
            </a:r>
            <a:endParaRPr lang="ru-RU" dirty="0"/>
          </a:p>
        </p:txBody>
      </p:sp>
      <p:graphicFrame>
        <p:nvGraphicFramePr>
          <p:cNvPr id="7" name="Group 52"/>
          <p:cNvGraphicFramePr>
            <a:graphicFrameLocks noGrp="1"/>
          </p:cNvGraphicFramePr>
          <p:nvPr/>
        </p:nvGraphicFramePr>
        <p:xfrm>
          <a:off x="431800" y="1916113"/>
          <a:ext cx="8559800" cy="4606926"/>
        </p:xfrm>
        <a:graphic>
          <a:graphicData uri="http://schemas.openxmlformats.org/drawingml/2006/table">
            <a:tbl>
              <a:tblPr/>
              <a:tblGrid>
                <a:gridCol w="2668588"/>
                <a:gridCol w="979487"/>
                <a:gridCol w="1135063"/>
                <a:gridCol w="1109662"/>
                <a:gridCol w="1506538"/>
                <a:gridCol w="1160462"/>
              </a:tblGrid>
              <a:tr h="1196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Исполнено 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01.04.2018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План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Исполнено на 01.04.2019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исполнения 01.04.2019 / 01.04.2018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% исполнения 01.04.2019/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2019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I. Доходы, всего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112,1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418,4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92,3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82,3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22,0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  из них: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Налоговые доходы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39,4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188,4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41,1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104,3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21,8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Неналоговые доходы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1,9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13,3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1,6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84,2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12,0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Безвозмездные поступления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70,8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216,7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49,6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70,0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22,9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 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I. Расходы, всего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103,5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418,4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92,9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89,7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22,2</a:t>
                      </a:r>
                    </a:p>
                  </a:txBody>
                  <a:tcPr marL="0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934871" y="1420505"/>
            <a:ext cx="8469630" cy="76962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3484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РАБОТА ПО УВЕЛИЧЕНИЮ ПОСТУПЛЕНИЙ ДОХОДОВ В БЮДЖЕТ</a:t>
            </a:r>
          </a:p>
        </p:txBody>
      </p:sp>
      <p:graphicFrame>
        <p:nvGraphicFramePr>
          <p:cNvPr id="6" name="Group 51"/>
          <p:cNvGraphicFramePr>
            <a:graphicFrameLocks noGrp="1"/>
          </p:cNvGraphicFramePr>
          <p:nvPr/>
        </p:nvGraphicFramePr>
        <p:xfrm>
          <a:off x="755650" y="1752600"/>
          <a:ext cx="7848600" cy="4175761"/>
        </p:xfrm>
        <a:graphic>
          <a:graphicData uri="http://schemas.openxmlformats.org/drawingml/2006/table">
            <a:tbl>
              <a:tblPr/>
              <a:tblGrid>
                <a:gridCol w="4897438"/>
                <a:gridCol w="1150937"/>
                <a:gridCol w="1800225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4840"/>
                          </a:solidFill>
                          <a:effectLst/>
                          <a:latin typeface="Arial" charset="0"/>
                          <a:cs typeface="Arial" charset="0"/>
                        </a:rPr>
                        <a:t>2018 год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4840"/>
                          </a:solidFill>
                          <a:effectLst/>
                          <a:latin typeface="Arial" charset="0"/>
                          <a:cs typeface="Arial" charset="0"/>
                        </a:rPr>
                        <a:t>Январь – март 2019 г.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E9E8"/>
                    </a:solidFill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1.Проведено заседаний, (кол-во)</a:t>
                      </a: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2.Приглашено налогоплательщиков, (кол-во), в т.ч: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-индивидуальных предпринимателей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-физических лиц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-руководителей организаций</a:t>
                      </a: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47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3.Проведено совместных рейдов, (кол-во)</a:t>
                      </a: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4.Всего легализовано, (чел.)</a:t>
                      </a:r>
                    </a:p>
                  </a:txBody>
                  <a:tcPr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ЖИЛИЩНАЯ ПОЛИТИКА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53886" y="1774210"/>
            <a:ext cx="3671247" cy="67969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План по вводу в эксплуатацию жилья, 3 тыс.м2</a:t>
            </a:r>
            <a:endParaRPr lang="en-US" dirty="0" smtClean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67535" y="2688609"/>
            <a:ext cx="3657600" cy="107817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Проведение капитального ремонта  14-ти многоквартирных домов, 13  млн.руб.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08478" y="4067033"/>
            <a:ext cx="3643951" cy="1091820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Обеспечение жильем детей сирот и детей, оставшихся без попечения родителей, 6 млн.руб.</a:t>
            </a:r>
            <a:endParaRPr lang="en-US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300" y="5490570"/>
            <a:ext cx="7759482" cy="105833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Получение субсидии на улучшение жилищных условий в соответствии с программой «Обеспечение жильем молодых семей на 2015-2020 годы», 1,3 млн.руб.</a:t>
            </a:r>
            <a:endParaRPr lang="en-US" dirty="0" smtClean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54" y="1993520"/>
            <a:ext cx="3565178" cy="302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pic>
        <p:nvPicPr>
          <p:cNvPr id="5" name="Содержимое 3" descr="строительство жилья по программ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6" y="2074460"/>
            <a:ext cx="3098884" cy="20744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5218" y="4544347"/>
            <a:ext cx="3166281" cy="1924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ФЦП «УСТОЙЧИВОЕ РАЗВИТИЕ СЕЛЬСКИХ ТЕРРИТОРИЙ»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872251" y="2292824"/>
            <a:ext cx="3452884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Улучшение жилищных условий: </a:t>
            </a:r>
          </a:p>
          <a:p>
            <a:pPr algn="ctr"/>
            <a:r>
              <a:rPr lang="ru-RU" sz="2000" dirty="0" smtClean="0"/>
              <a:t>6 участников</a:t>
            </a:r>
          </a:p>
          <a:p>
            <a:pPr algn="ctr"/>
            <a:r>
              <a:rPr lang="ru-RU" sz="2000" dirty="0" smtClean="0"/>
              <a:t>585 кв.м.  жилья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940491" y="4681182"/>
            <a:ext cx="3480178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Поддержка местных инициатив:</a:t>
            </a:r>
          </a:p>
          <a:p>
            <a:pPr algn="ctr"/>
            <a:r>
              <a:rPr lang="ru-RU" sz="2000" dirty="0" smtClean="0"/>
              <a:t>Обустройство парков и детских площадок</a:t>
            </a:r>
          </a:p>
          <a:p>
            <a:pPr algn="ctr"/>
            <a:r>
              <a:rPr lang="ru-RU" sz="2000" dirty="0" smtClean="0"/>
              <a:t>5 сельских поселений</a:t>
            </a:r>
            <a:endParaRPr lang="ru-RU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ДОРОЖНАЯ ДЕЯТЕЛЬНОСТЬ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17660" y="1883390"/>
            <a:ext cx="371219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Ремонт и содержание дорог в границах населенных пунктов и между ними – 25 млн. рублей </a:t>
            </a:r>
          </a:p>
          <a:p>
            <a:endParaRPr lang="ru-RU" sz="2000" dirty="0" smtClean="0"/>
          </a:p>
          <a:p>
            <a:r>
              <a:rPr lang="ru-RU" sz="2000" dirty="0" smtClean="0"/>
              <a:t>Восстановление дорожного сообщения к населенным пунктам д. Горка и </a:t>
            </a:r>
          </a:p>
          <a:p>
            <a:r>
              <a:rPr lang="ru-RU" sz="2000" dirty="0" smtClean="0"/>
              <a:t>д. Колмошино</a:t>
            </a:r>
          </a:p>
          <a:p>
            <a:endParaRPr lang="ru-RU" sz="2000" dirty="0" smtClean="0"/>
          </a:p>
          <a:p>
            <a:r>
              <a:rPr lang="ru-RU" sz="2000" dirty="0" smtClean="0"/>
              <a:t>Реализация проекта «Дорога к дому» – 5,2 млн. рублей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Picture 2" descr="C:\Users\Alina\AppData\Local\Temp\DSCN28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05370"/>
            <a:ext cx="4143404" cy="36949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 РАЗВИТИЯ СОЦИАЛЬНЫХ ОТРАСЛЕЙ</a:t>
            </a:r>
            <a:endParaRPr lang="ru-RU" dirty="0"/>
          </a:p>
        </p:txBody>
      </p:sp>
      <p:pic>
        <p:nvPicPr>
          <p:cNvPr id="17409" name="Picture 1" descr="C:\Users\user\Downloads\!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289" y="2055410"/>
            <a:ext cx="2840290" cy="206621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67284" y="2402006"/>
            <a:ext cx="365760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Участие в конкурсе Фонда президентских грантов с целью модернизации освещенной лыжной трассы п. Хвойная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394579" y="4858603"/>
            <a:ext cx="365760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Реализация проекта по развитию хореографического фестиваля «</a:t>
            </a:r>
            <a:r>
              <a:rPr lang="en-US" sz="2000" dirty="0" smtClean="0"/>
              <a:t>PRO-</a:t>
            </a:r>
            <a:r>
              <a:rPr lang="ru-RU" sz="2000" dirty="0" smtClean="0"/>
              <a:t>движение»</a:t>
            </a:r>
            <a:endParaRPr lang="ru-RU" sz="2000" dirty="0"/>
          </a:p>
        </p:txBody>
      </p:sp>
      <p:sp>
        <p:nvSpPr>
          <p:cNvPr id="10242" name="AutoShape 2" descr="https://apf.mail.ru/cgi-bin/readmsg/eZTDBZ2DDzQ.jpg?id=15553332490000000607%3B0%3B11&amp;x-email=econom_hvn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 descr="C:\Users\Alina\Downloads\eZTDBZ2DDz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186" y="4359552"/>
            <a:ext cx="2852766" cy="2041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 РАЗВИТИЯ СОЦИАЛЬНЫХ ОТРАСЛЕЙ</a:t>
            </a:r>
            <a:endParaRPr lang="ru-RU" dirty="0"/>
          </a:p>
        </p:txBody>
      </p:sp>
      <p:sp>
        <p:nvSpPr>
          <p:cNvPr id="18434" name="AutoShape 2" descr="https://apf.mail.ru/cgi-bin/readmsg/%D1%84%D0%BE%D1%82%D0%BE.jpg?id=15549613570000000323%3B0%3B1&amp;x-email=econom_hvn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https://apf.mail.ru/cgi-bin/readmsg/%D1%84%D0%BE%D1%82%D0%BE.jpg?id=15549613570000000323%3B0%3B1&amp;x-email=econom_hvn%40mail.ru&amp;exif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7" name="Picture 5" descr="C:\Users\user\Downloads\фот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17" y="2115402"/>
            <a:ext cx="4130722" cy="2920621"/>
          </a:xfrm>
          <a:prstGeom prst="rect">
            <a:avLst/>
          </a:prstGeom>
          <a:noFill/>
        </p:spPr>
      </p:pic>
      <p:pic>
        <p:nvPicPr>
          <p:cNvPr id="18438" name="Picture 6" descr="C:\Users\user\Downloads\IMG-20190409-WA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4418" y="2142699"/>
            <a:ext cx="4347570" cy="2920619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583140" y="5500048"/>
            <a:ext cx="6059606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Социальный проект ООО «Транснефть – Балтика»:</a:t>
            </a:r>
          </a:p>
          <a:p>
            <a:pPr algn="ctr"/>
            <a:r>
              <a:rPr lang="ru-RU" sz="2000" dirty="0" smtClean="0"/>
              <a:t>ремонт кабинетов школы с. Песь </a:t>
            </a:r>
            <a:endParaRPr lang="ru-RU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1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306037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  <a:endParaRPr lang="ru-RU" dirty="0"/>
          </a:p>
        </p:txBody>
      </p:sp>
      <p:pic>
        <p:nvPicPr>
          <p:cNvPr id="15362" name="Picture 2" descr="ÐÐ¾ÑÑÐ´Ð°ÑÑÑÐ²ÐµÐ½Ð½ÑÐ¹ Ð¿ÑÐ¸ÑÐ¾Ð´Ð½ÑÐ¹ Ð·Ð°ÐºÐ°Ð·Ð½Ð¸Ðº ÑÐµÐ³Ð¸Ð¾Ð½Ð°Ð»ÑÐ½Ð¾Ð³Ð¾ Ð·Ð½Ð°ÑÐµÐ½Ð¸Ñ Â«ÐÐ°ÑÑÑÐ¾Ð²ÑÐµ Ð¾Ð·ÐµÑÐ°Â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650" y="1730423"/>
            <a:ext cx="2933463" cy="1845291"/>
          </a:xfrm>
          <a:prstGeom prst="rect">
            <a:avLst/>
          </a:prstGeom>
          <a:noFill/>
        </p:spPr>
      </p:pic>
      <p:pic>
        <p:nvPicPr>
          <p:cNvPr id="15364" name="Picture 4" descr="Ð¦ÐµÑÐºÐ¾Ð²Ñ ÐÐµÐ¾ÑÐ³Ð¸Ñ ÐÐ¾Ð±ÐµÐ´Ð¾Ð½Ð¾ÑÑÐ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5833" y="4454811"/>
            <a:ext cx="2854421" cy="1864102"/>
          </a:xfrm>
          <a:prstGeom prst="rect">
            <a:avLst/>
          </a:prstGeom>
          <a:noFill/>
        </p:spPr>
      </p:pic>
      <p:pic>
        <p:nvPicPr>
          <p:cNvPr id="15366" name="Picture 6" descr="ÐÐ°Ð¼ÑÑÐ½Ð¸Ðº Ð¿ÑÐ¸ÑÐ¾Ð´Ñ Â«ÐÐ·ÐµÑÐ¾ ÐÐµÐ»ÐµÐ·Ð¾Â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884" y="1714821"/>
            <a:ext cx="2696806" cy="1833598"/>
          </a:xfrm>
          <a:prstGeom prst="rect">
            <a:avLst/>
          </a:prstGeom>
          <a:noFill/>
        </p:spPr>
      </p:pic>
      <p:pic>
        <p:nvPicPr>
          <p:cNvPr id="15368" name="Picture 8" descr="Â«Ð¥ÐÐÐÐÐÐÐ¡ÐÐÐ ÐÐ ÐÐÐÐÐÐ§ÐÐ¡ÐÐÐ ÐÐ£ÐÐÐÂ»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900" y="4248618"/>
            <a:ext cx="2838734" cy="194746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54843" y="3657601"/>
            <a:ext cx="294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Памятник природы: </a:t>
            </a:r>
          </a:p>
          <a:p>
            <a:pPr algn="ctr"/>
            <a:r>
              <a:rPr lang="ru-RU" sz="1600" dirty="0" smtClean="0"/>
              <a:t>озеро «Железо»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846161" y="6211669"/>
            <a:ext cx="23337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Краеведческий музей </a:t>
            </a:r>
          </a:p>
          <a:p>
            <a:pPr algn="ctr"/>
            <a:r>
              <a:rPr lang="ru-RU" sz="1600" dirty="0" smtClean="0"/>
              <a:t>п. Хвойная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73003" y="3595132"/>
            <a:ext cx="306392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Г</a:t>
            </a:r>
            <a:r>
              <a:rPr lang="ru-RU" sz="1600" dirty="0" smtClean="0"/>
              <a:t>осударственный </a:t>
            </a:r>
          </a:p>
          <a:p>
            <a:pPr algn="ctr"/>
            <a:r>
              <a:rPr lang="ru-RU" sz="1600" dirty="0" smtClean="0"/>
              <a:t>природный заказник</a:t>
            </a:r>
          </a:p>
          <a:p>
            <a:pPr algn="ctr"/>
            <a:r>
              <a:rPr lang="ru-RU" sz="1600" dirty="0" smtClean="0"/>
              <a:t> «Карстовые озера»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94897" y="6274137"/>
            <a:ext cx="2908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Церковь Георгия Победоносца</a:t>
            </a:r>
          </a:p>
          <a:p>
            <a:pPr algn="ctr"/>
            <a:r>
              <a:rPr lang="ru-RU" sz="1600" dirty="0" smtClean="0"/>
              <a:t>1874 год постройки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3370997" y="2115402"/>
            <a:ext cx="22655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Создание туристско -информационного центра</a:t>
            </a:r>
          </a:p>
          <a:p>
            <a:pPr algn="ctr"/>
            <a:endParaRPr lang="ru-RU" sz="900" dirty="0" smtClean="0"/>
          </a:p>
          <a:p>
            <a:pPr algn="ctr"/>
            <a:r>
              <a:rPr lang="ru-RU" dirty="0" smtClean="0"/>
              <a:t>Установка 2-х знаков туристской навигации</a:t>
            </a:r>
          </a:p>
          <a:p>
            <a:pPr algn="ctr"/>
            <a:endParaRPr lang="ru-RU" sz="900" dirty="0" smtClean="0"/>
          </a:p>
          <a:p>
            <a:pPr algn="ctr"/>
            <a:r>
              <a:rPr lang="ru-RU" dirty="0" smtClean="0"/>
              <a:t>Развитие туристического маршрута «Страна уходящих озер»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en-US" altLang="ru-RU" sz="5000" dirty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7260" y="1619935"/>
            <a:ext cx="7349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ИНФОРМАЦИЯ О ХВОЙНИНСКОМ  РАЙОНЕ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62288" y="1992018"/>
            <a:ext cx="79438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Хвойнинский муниципальный   район образован в 1927 году,  расположен на северо-западе Европейской части России, на стыке трех областей: Ленинградской, Вологодской и Новгородской. По конфигурации территории район напоминает усеченный конус, лежащий основанием к северо – западу. По «оси» этого конуса проходит экономическая ось района – железная дорога. Она связывает район напрямую с Москвой (497 км) и Санкт – Петербургом (278 км). </a:t>
            </a:r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28197" y="4341714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u="sng" dirty="0" smtClean="0"/>
              <a:t>Территория и демография:</a:t>
            </a:r>
          </a:p>
          <a:p>
            <a:pPr algn="ctr"/>
            <a:r>
              <a:rPr lang="ru-RU" dirty="0" smtClean="0"/>
              <a:t>площадь территории — 318,6 тыс. га;  численность населения — 13 983 чел.; </a:t>
            </a:r>
          </a:p>
          <a:p>
            <a:pPr algn="ctr"/>
            <a:r>
              <a:rPr lang="ru-RU" dirty="0" smtClean="0"/>
              <a:t> % к населению области — 2,3 %; </a:t>
            </a:r>
          </a:p>
          <a:p>
            <a:pPr algn="ctr"/>
            <a:r>
              <a:rPr lang="ru-RU" dirty="0" smtClean="0"/>
              <a:t> в том числе: п. Хвойная — 5 768 чел.; </a:t>
            </a:r>
          </a:p>
          <a:p>
            <a:pPr algn="ctr"/>
            <a:r>
              <a:rPr lang="ru-RU" dirty="0" smtClean="0"/>
              <a:t> трудоспособное население — 6 923 чел.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949" y="4088213"/>
            <a:ext cx="2631696" cy="257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0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32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ФЕСТИВАЛЬ –РЕКОНСТРУКЦИЯ «ЛЕВОЧСКАЯ СЕЛЬСКАЯ ЯРМАРКА»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728" y="2142700"/>
            <a:ext cx="3668620" cy="200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8" y="2108812"/>
            <a:ext cx="3508794" cy="1971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32263" y="4481731"/>
            <a:ext cx="8202303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/>
              <a:t>Событийное мероприятие по сохранению и популяризации уникальной и самобытной материальной и духовной культуры Хвойнинского края - фольклорных, ремесленных, кулинарных и других традиций народа, а также стимулирование производителей молочной продукции на расширение ассортимента с использованием традиционных народных рецептов.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1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329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ТЕРРИТОРИАЛЬНОГО ОБЩЕСТВЕННОГО САМОУПРАВЛЕНИЯ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906" y="4517409"/>
            <a:ext cx="3641183" cy="2137393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200" dirty="0" smtClean="0"/>
          </a:p>
          <a:p>
            <a:pPr algn="ctr"/>
            <a:r>
              <a:rPr lang="ru-RU" sz="2400" dirty="0" smtClean="0"/>
              <a:t>ТОС</a:t>
            </a:r>
            <a:endParaRPr lang="en-US" sz="2400" dirty="0" smtClean="0"/>
          </a:p>
          <a:p>
            <a:pPr algn="just"/>
            <a:r>
              <a:rPr lang="ru-RU" sz="2400" dirty="0" smtClean="0"/>
              <a:t>Зарегистрировано - 39</a:t>
            </a:r>
          </a:p>
          <a:p>
            <a:pPr algn="just"/>
            <a:r>
              <a:rPr lang="ru-RU" sz="2400" dirty="0" smtClean="0"/>
              <a:t>Создано в 2018 г.   - 17</a:t>
            </a:r>
          </a:p>
          <a:p>
            <a:pPr algn="just"/>
            <a:r>
              <a:rPr lang="ru-RU" sz="2400" dirty="0" smtClean="0"/>
              <a:t>Охват населения    - 12%</a:t>
            </a:r>
          </a:p>
          <a:p>
            <a:endParaRPr lang="ru-RU" sz="2200" dirty="0" smtClean="0"/>
          </a:p>
          <a:p>
            <a:endParaRPr lang="ru-RU" sz="2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2377" y="4544704"/>
            <a:ext cx="3439236" cy="2094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6267" y="2197290"/>
            <a:ext cx="3445345" cy="212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7592" y="2189912"/>
            <a:ext cx="3298372" cy="2109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2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3295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МЕСТНЫХ ИНИЦИАТИВ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47915" y="2292826"/>
            <a:ext cx="2674961" cy="1303624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участие в конкурсе  подано 3 заявки</a:t>
            </a:r>
          </a:p>
          <a:p>
            <a:pPr algn="ctr"/>
            <a:endParaRPr lang="ru-RU" sz="1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поселения стали победителями конкурса</a:t>
            </a:r>
          </a:p>
          <a:p>
            <a:pPr algn="ctr"/>
            <a:endParaRPr lang="en-US" sz="1600" dirty="0" smtClean="0"/>
          </a:p>
        </p:txBody>
      </p:sp>
      <p:pic>
        <p:nvPicPr>
          <p:cNvPr id="12289" name="Picture 1" descr="C:\Users\user\Downloads\DSCN0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845" y="2043751"/>
            <a:ext cx="2661313" cy="1995985"/>
          </a:xfrm>
          <a:prstGeom prst="rect">
            <a:avLst/>
          </a:prstGeom>
          <a:noFill/>
        </p:spPr>
      </p:pic>
      <p:pic>
        <p:nvPicPr>
          <p:cNvPr id="12290" name="Picture 2" descr="C:\Users\user\Downloads\_logo-ppmi-oblast-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024" y="1994563"/>
            <a:ext cx="2415654" cy="2017071"/>
          </a:xfrm>
          <a:prstGeom prst="rect">
            <a:avLst/>
          </a:prstGeom>
          <a:noFill/>
        </p:spPr>
      </p:pic>
      <p:pic>
        <p:nvPicPr>
          <p:cNvPr id="12291" name="Picture 3" descr="C:\Users\user\Downloads\DSCN06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9474" y="4585649"/>
            <a:ext cx="2583976" cy="1937982"/>
          </a:xfrm>
          <a:prstGeom prst="rect">
            <a:avLst/>
          </a:prstGeom>
          <a:noFill/>
        </p:spPr>
      </p:pic>
      <p:pic>
        <p:nvPicPr>
          <p:cNvPr id="12292" name="Picture 4" descr="C:\Users\user\Downloads\Слайд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1493" y="4667534"/>
            <a:ext cx="2647665" cy="1883391"/>
          </a:xfrm>
          <a:prstGeom prst="rect">
            <a:avLst/>
          </a:prstGeom>
          <a:noFill/>
        </p:spPr>
      </p:pic>
      <p:pic>
        <p:nvPicPr>
          <p:cNvPr id="12293" name="Picture 5" descr="C:\Users\user\Downloads\DSCN052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30053" y="4585647"/>
            <a:ext cx="2606723" cy="19550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3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396240" y="1442085"/>
            <a:ext cx="8538210" cy="646022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3484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РЕАЛИЗАЦИЯ ПРИОРИТЕТНОГО ПРОЕКТА ПО ФОРМИРОВАНИЮ КОМФОРТНОЙ ГОРОДСКОЙ СРЕДЫ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16655" y="2584338"/>
            <a:ext cx="2046091" cy="316136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реализацию проекта направлено:</a:t>
            </a:r>
          </a:p>
          <a:p>
            <a:pPr algn="ctr"/>
            <a:endParaRPr lang="ru-RU" dirty="0" smtClean="0"/>
          </a:p>
          <a:p>
            <a:pPr algn="ctr"/>
            <a:r>
              <a:rPr lang="ru-RU" u="sng" dirty="0" smtClean="0"/>
              <a:t>2019 год</a:t>
            </a:r>
          </a:p>
          <a:p>
            <a:pPr algn="ctr"/>
            <a:r>
              <a:rPr lang="ru-RU" dirty="0" smtClean="0"/>
              <a:t>9,6 млн.рублей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</a:t>
            </a:r>
            <a:r>
              <a:rPr lang="ru-RU" u="sng" dirty="0" smtClean="0"/>
              <a:t>2018 год </a:t>
            </a:r>
          </a:p>
          <a:p>
            <a:pPr algn="ctr"/>
            <a:r>
              <a:rPr lang="ru-RU" dirty="0" smtClean="0"/>
              <a:t>7,5 млн.рублей</a:t>
            </a:r>
          </a:p>
          <a:p>
            <a:endParaRPr lang="ru-RU" sz="1400" dirty="0" smtClean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433" y="2197290"/>
            <a:ext cx="2654167" cy="195162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Городское\Desktop\дизайн проекты 2018\парк жд\ЖД ПАРК 2\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5141" y="2217430"/>
            <a:ext cx="2579426" cy="2054319"/>
          </a:xfrm>
          <a:prstGeom prst="rect">
            <a:avLst/>
          </a:prstGeom>
          <a:noFill/>
          <a:ln w="19050" cmpd="tri">
            <a:solidFill>
              <a:schemeClr val="tx1"/>
            </a:solidFill>
          </a:ln>
        </p:spPr>
      </p:pic>
      <p:pic>
        <p:nvPicPr>
          <p:cNvPr id="9" name="Рисунок 8" descr="C:\Users\Городское\Desktop\дизайн проекты 2018\парк жд\ЖД Парк 3\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2436" y="4667534"/>
            <a:ext cx="2606721" cy="1965278"/>
          </a:xfrm>
          <a:prstGeom prst="rect">
            <a:avLst/>
          </a:prstGeom>
          <a:noFill/>
          <a:ln w="38100" cmpd="tri">
            <a:solidFill>
              <a:schemeClr val="tx1"/>
            </a:solidFill>
          </a:ln>
        </p:spPr>
      </p:pic>
      <p:pic>
        <p:nvPicPr>
          <p:cNvPr id="10" name="Рисунок 9" descr="C:\Users\Городское\Desktop\Татьяна\программы\2018\ФСГС 2018-2022\фото проведения работ\дворы\прием с ксп\P106035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9433" y="4626590"/>
            <a:ext cx="2688609" cy="200622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bg1">
                <a:lumMod val="6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2</a:t>
            </a:r>
            <a:r>
              <a:rPr lang="ru-RU" altLang="ru-RU" sz="5000" dirty="0" smtClean="0">
                <a:solidFill>
                  <a:srgbClr val="F34840"/>
                </a:solidFill>
              </a:rPr>
              <a:t>4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396240" y="1442085"/>
            <a:ext cx="8538210" cy="2775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3484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ОСНОВНЫЕ ЗАДАЧИ НА 2019 ГОД</a:t>
            </a: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72955" y="1937981"/>
            <a:ext cx="80521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ормирование необходимого комплекта документов для участия в программе газификации Новгородской области;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2. 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беспечение своевременного и полного освоения денежных средств, привлекаемых из областных программ и по Соглашению с  ООО «Транснефть - Балтика»;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3. 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роведение капитального ремонта крыши школы с. Анциферово;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4. 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ыполнение показателей Соглашения,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заключенного между Администрацией района  и Правительством Новгородской области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276"/>
          <a:stretch/>
        </p:blipFill>
        <p:spPr>
          <a:xfrm>
            <a:off x="0" y="1638300"/>
            <a:ext cx="9144000" cy="535432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55272" y="1925132"/>
            <a:ext cx="2619828" cy="2222500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Спасибо</a:t>
            </a:r>
          </a:p>
          <a:p>
            <a:r>
              <a:rPr lang="ru-RU" sz="2400" b="1" dirty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94680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37260" y="1437055"/>
            <a:ext cx="7349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ЭКОНОМИКИ  ХВОЙНИНСКОГО  РАЙОНА</a:t>
            </a:r>
            <a:endParaRPr lang="ru-RU" dirty="0"/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xmlns="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573018969"/>
              </p:ext>
            </p:extLst>
          </p:nvPr>
        </p:nvGraphicFramePr>
        <p:xfrm>
          <a:off x="736978" y="1885950"/>
          <a:ext cx="7835611" cy="4241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173707" y="6264322"/>
            <a:ext cx="6974006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Доля района в валовом региональном продукте – 3,6%</a:t>
            </a:r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4</a:t>
            </a:r>
          </a:p>
        </p:txBody>
      </p:sp>
      <p:pic>
        <p:nvPicPr>
          <p:cNvPr id="31746" name="Picture 2" descr="https://www.trainpix.org/photo/01/03/17/1031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136" y="2129050"/>
            <a:ext cx="3179930" cy="187122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0406" y="1538048"/>
            <a:ext cx="7349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ОСНОВНЫХ ОТРАСЛЕЙ ХВОЙНИНСКОГО РАЙОНА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785" y="4612943"/>
            <a:ext cx="3179927" cy="168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875964" y="2115403"/>
            <a:ext cx="504967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Строительство 6-ти разъездных </a:t>
            </a:r>
          </a:p>
          <a:p>
            <a:r>
              <a:rPr lang="ru-RU" sz="2000" dirty="0" smtClean="0"/>
              <a:t>участков;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Реконструкция ст. Хвойная;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Строительство 2-х железнодорожных  мостов;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Увеличение пропускной способности.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105468" y="3994019"/>
            <a:ext cx="1514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АО «РЖД»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41194" y="6311247"/>
            <a:ext cx="3261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ООО «Транснефть - Балтика»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16907" y="4611231"/>
            <a:ext cx="50360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/>
              <a:t>Реконструкция нефтепроводов темных нефтепродуктов;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Капитальный ремонт котельной производственной базы;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Строительство административно-бытового корпуса.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5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4429" y="1442514"/>
            <a:ext cx="80566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 ПОДГОТОВКЕ СПЕЦИАЛИСТОВ ДЛЯ ЛЕСОЗАГОТОВИТЕЛЬНОЙ ОТРАСЛИ</a:t>
            </a:r>
            <a:endParaRPr lang="ru-RU" dirty="0"/>
          </a:p>
        </p:txBody>
      </p:sp>
      <p:pic>
        <p:nvPicPr>
          <p:cNvPr id="16386" name="Picture 2" descr="C:\Users\user\AppData\Local\Temp\Rar$DIa0.394\IMG_0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4848" y="4690622"/>
            <a:ext cx="3096439" cy="195583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804013" y="2074460"/>
            <a:ext cx="3848668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Участники проекта:</a:t>
            </a:r>
          </a:p>
          <a:p>
            <a:pPr algn="ctr"/>
            <a:r>
              <a:rPr lang="ru-RU" dirty="0" smtClean="0"/>
              <a:t>ООО «Финэкс»,</a:t>
            </a:r>
          </a:p>
          <a:p>
            <a:pPr algn="ctr"/>
            <a:r>
              <a:rPr lang="ru-RU" dirty="0" smtClean="0"/>
              <a:t>филиал Боровичского техникума строительной индустрии и экономики,</a:t>
            </a:r>
          </a:p>
          <a:p>
            <a:pPr algn="ctr"/>
            <a:r>
              <a:rPr lang="ru-RU" dirty="0" smtClean="0"/>
              <a:t>Администрация района.</a:t>
            </a:r>
          </a:p>
          <a:p>
            <a:pPr algn="ctr"/>
            <a:endParaRPr lang="ru-RU" sz="900" dirty="0" smtClean="0"/>
          </a:p>
          <a:p>
            <a:pPr algn="ctr"/>
            <a:r>
              <a:rPr lang="ru-RU" dirty="0" smtClean="0"/>
              <a:t>1 сентября  2019 года набор 1-й группы обучающихся – 20 человек</a:t>
            </a:r>
            <a:endParaRPr lang="ru-RU" dirty="0"/>
          </a:p>
        </p:txBody>
      </p:sp>
      <p:pic>
        <p:nvPicPr>
          <p:cNvPr id="1026" name="Picture 2" descr="C:\Users\Alina\Downloads\IMG_20190416_1008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5469" y="2169994"/>
            <a:ext cx="3020703" cy="2169995"/>
          </a:xfrm>
          <a:prstGeom prst="rect">
            <a:avLst/>
          </a:prstGeom>
          <a:noFill/>
        </p:spPr>
      </p:pic>
      <p:pic>
        <p:nvPicPr>
          <p:cNvPr id="1027" name="Picture 3" descr="C:\Users\Alina\Downloads\IMG_20190416_1009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2764" y="4558353"/>
            <a:ext cx="2975212" cy="2115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6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30" y="1333332"/>
            <a:ext cx="7349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ПРОМЫШЛЕННОСТЬ</a:t>
            </a:r>
            <a:endParaRPr lang="ru-RU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0524" y="2402008"/>
            <a:ext cx="2922611" cy="197892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91570" y="5124732"/>
            <a:ext cx="2715905" cy="151490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4512" y="2427739"/>
            <a:ext cx="2975213" cy="199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2752" y="5172501"/>
            <a:ext cx="2825086" cy="150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36729" y="1713763"/>
            <a:ext cx="37940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ООО «Норд» - заготовка древесины, производство пиломатериалов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2985" y="4184008"/>
            <a:ext cx="28182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СПК «Левочский» - производство молока и молочной продукции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97438" y="4416020"/>
            <a:ext cx="38691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ООО «Емельяновская биофабрика» - производство чая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960962" y="1795651"/>
            <a:ext cx="3882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ООО «Производственная компания» - производство пива и напитков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>
                <a:solidFill>
                  <a:srgbClr val="F34840"/>
                </a:solidFill>
              </a:rPr>
              <a:t>7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8077" y="1442514"/>
            <a:ext cx="73494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 ИНВЕСТИЦИОННОЙ ПРИВЛЕКАТЕЛЬНОСТИ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71749" y="1917471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Выгодное географическое положение;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Значительный природно-ресурсный потенциал;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Диверсифицированная экономика;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Развитая транспортная сеть;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Разнообразные туристско-рекреационные ресурсы;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Системная работа по благоустройству и озеленению района. </a:t>
            </a:r>
          </a:p>
        </p:txBody>
      </p:sp>
      <p:pic>
        <p:nvPicPr>
          <p:cNvPr id="29698" name="Picture 2" descr="http://adm-krestcy.ru/tinybrowser/images/_full/_164562_html_m7425cb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692" y="1924334"/>
            <a:ext cx="3796005" cy="275684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78317" y="5109510"/>
            <a:ext cx="29294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СФОРМИРОВАНЫ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15 СВОБОДНЫХ ИНВЕСТИЦИОННЫХ ПЛОЩАДОК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1875" y="4796728"/>
            <a:ext cx="3903259" cy="1774669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Объем инвестиций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в основной капитал в целом по району, млн. 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   </a:t>
            </a:r>
            <a:r>
              <a:rPr lang="ru-RU" u="sng" dirty="0" smtClean="0"/>
              <a:t>2018 год</a:t>
            </a:r>
            <a:r>
              <a:rPr lang="ru-RU" dirty="0" smtClean="0"/>
              <a:t>               </a:t>
            </a:r>
            <a:r>
              <a:rPr lang="ru-RU" u="sng" dirty="0" smtClean="0"/>
              <a:t>2017 год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1003                       990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8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ГАЗИФИКАЦИЯ</a:t>
            </a:r>
            <a:endParaRPr lang="ru-RU" dirty="0"/>
          </a:p>
        </p:txBody>
      </p:sp>
      <p:pic>
        <p:nvPicPr>
          <p:cNvPr id="20482" name="Picture 2" descr="https://coinspectator-com.s3.eu-west-2.amazonaws.com/production/1123541/8b5b0859afdfcba28ea487dee3f2514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138" y="2483893"/>
            <a:ext cx="3812905" cy="320722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27093" y="2524836"/>
            <a:ext cx="3002507" cy="1631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Мониторинг потребности юридических и физических лиц  подключения к сетям газоснабжения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390866" y="4640239"/>
            <a:ext cx="2456597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Разработка схемы газификации </a:t>
            </a:r>
          </a:p>
          <a:p>
            <a:pPr algn="ctr"/>
            <a:r>
              <a:rPr lang="ru-RU" sz="2000" dirty="0" smtClean="0"/>
              <a:t>п. Хвойная</a:t>
            </a:r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71650" y="625934"/>
            <a:ext cx="6343650" cy="277036"/>
          </a:xfrm>
          <a:prstGeom prst="rect">
            <a:avLst/>
          </a:prstGeom>
          <a:noFill/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kern="1200" dirty="0">
                <a:solidFill>
                  <a:srgbClr val="002060"/>
                </a:solidFill>
                <a:latin typeface="Fedra Sans Pro Bold" panose="020B0804040000020004" pitchFamily="34" charset="0"/>
                <a:ea typeface="+mj-ea"/>
                <a:cs typeface="+mj-cs"/>
              </a:defRPr>
            </a:lvl1pPr>
          </a:lstStyle>
          <a:p>
            <a:r>
              <a:rPr sz="1400" spc="4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  <a:sym typeface="Rasa Medium"/>
              </a:rPr>
              <a:t>АДМИНИСТРАЦИЯ ХВОЙНИНСКОГО МУНИЦИПАЛЬНОГО РАЙОНА</a:t>
            </a:r>
            <a:endParaRPr lang="ru-RU" sz="1400" spc="40" dirty="0">
              <a:solidFill>
                <a:srgbClr val="F348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://khvoinaya.ru/tinybrowser/images/ger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7128" y="308368"/>
            <a:ext cx="645391" cy="818102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3250" y="222047"/>
            <a:ext cx="12954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000" dirty="0" smtClean="0">
                <a:solidFill>
                  <a:schemeClr val="bg2">
                    <a:lumMod val="75000"/>
                  </a:schemeClr>
                </a:solidFill>
              </a:rPr>
              <a:t>0</a:t>
            </a:r>
            <a:r>
              <a:rPr lang="ru-RU" altLang="ru-RU" sz="5000" dirty="0" smtClean="0">
                <a:solidFill>
                  <a:srgbClr val="F34840"/>
                </a:solidFill>
              </a:rPr>
              <a:t>9</a:t>
            </a:r>
            <a:endParaRPr lang="ru-RU" altLang="ru-RU" sz="5000" dirty="0">
              <a:solidFill>
                <a:srgbClr val="F3484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4429" y="1442514"/>
            <a:ext cx="8056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348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МАЛЫЙ И СРЕДНИЙ БИЗНЕС</a:t>
            </a:r>
            <a:endParaRPr lang="ru-RU" dirty="0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AEBC3954-C7C6-42AE-ABAC-4329492C4C2A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1106278489"/>
              </p:ext>
            </p:extLst>
          </p:nvPr>
        </p:nvGraphicFramePr>
        <p:xfrm>
          <a:off x="647502" y="1910687"/>
          <a:ext cx="4893489" cy="29752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2137" y="5235713"/>
            <a:ext cx="525438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На оказание финансовой поддержки субъектов малого и среднего предпринимательства в 2019 году будет направлено 300 тыс. рублей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964072" y="1978925"/>
            <a:ext cx="300250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2019 году проведены:</a:t>
            </a:r>
          </a:p>
          <a:p>
            <a:endParaRPr lang="ru-RU" sz="1000" dirty="0" smtClean="0"/>
          </a:p>
          <a:p>
            <a:r>
              <a:rPr lang="ru-RU" dirty="0" smtClean="0"/>
              <a:t> 2 семинара с субъектами малого предпринимательства по оказанию федеральной, региональной и муниципальной поддержки и применению контрольно-кассовой техники;</a:t>
            </a:r>
          </a:p>
          <a:p>
            <a:endParaRPr lang="ru-RU" sz="1000" dirty="0" smtClean="0"/>
          </a:p>
          <a:p>
            <a:r>
              <a:rPr lang="ru-RU" dirty="0" smtClean="0"/>
              <a:t>личный прием уполномоченным по защите прав предпринимателей.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равительство НО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2350</TotalTime>
  <Words>1189</Words>
  <Application>Microsoft Office PowerPoint</Application>
  <PresentationFormat>Экран (4:3)</PresentationFormat>
  <Paragraphs>273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27" baseType="lpstr">
      <vt:lpstr>Правительство НО</vt:lpstr>
      <vt:lpstr>Специальное оформление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Vanechek</dc:creator>
  <cp:lastModifiedBy>user</cp:lastModifiedBy>
  <cp:revision>148</cp:revision>
  <dcterms:created xsi:type="dcterms:W3CDTF">2018-12-10T13:13:56Z</dcterms:created>
  <dcterms:modified xsi:type="dcterms:W3CDTF">2019-04-18T17:17:59Z</dcterms:modified>
</cp:coreProperties>
</file>