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  <p:sldMasterId id="2147483714" r:id="rId2"/>
    <p:sldMasterId id="2147483719" r:id="rId3"/>
    <p:sldMasterId id="2147483729" r:id="rId4"/>
    <p:sldMasterId id="2147483734" r:id="rId5"/>
    <p:sldMasterId id="2147483739" r:id="rId6"/>
  </p:sldMasterIdLst>
  <p:notesMasterIdLst>
    <p:notesMasterId r:id="rId17"/>
  </p:notesMasterIdLst>
  <p:handoutMasterIdLst>
    <p:handoutMasterId r:id="rId18"/>
  </p:handoutMasterIdLst>
  <p:sldIdLst>
    <p:sldId id="293" r:id="rId7"/>
    <p:sldId id="294" r:id="rId8"/>
    <p:sldId id="289" r:id="rId9"/>
    <p:sldId id="290" r:id="rId10"/>
    <p:sldId id="295" r:id="rId11"/>
    <p:sldId id="296" r:id="rId12"/>
    <p:sldId id="297" r:id="rId13"/>
    <p:sldId id="298" r:id="rId14"/>
    <p:sldId id="299" r:id="rId15"/>
    <p:sldId id="29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A5A1"/>
    <a:srgbClr val="FEE9E8"/>
    <a:srgbClr val="F34840"/>
    <a:srgbClr val="F04942"/>
    <a:srgbClr val="AFABAB"/>
    <a:srgbClr val="EE6017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96" d="100"/>
          <a:sy n="96" d="100"/>
        </p:scale>
        <p:origin x="906" y="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2105549495898453"/>
          <c:y val="1.458321073094563E-2"/>
        </c:manualLayout>
      </c:layout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Кадры - 215 чел.</c:v>
                </c:pt>
              </c:strCache>
            </c:strRef>
          </c:tx>
          <c:dPt>
            <c:idx val="0"/>
            <c:spPr>
              <a:solidFill>
                <a:srgbClr val="F34840"/>
              </a:solidFill>
            </c:spPr>
          </c:dPt>
          <c:dPt>
            <c:idx val="1"/>
            <c:spPr>
              <a:solidFill>
                <a:srgbClr val="F9A5A1"/>
              </a:solidFill>
            </c:spPr>
          </c:dPt>
          <c:dPt>
            <c:idx val="2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spPr>
              <a:solidFill>
                <a:schemeClr val="bg1">
                  <a:lumMod val="75000"/>
                </a:schemeClr>
              </a:solidFill>
            </c:spPr>
          </c:dPt>
          <c:dLbls>
            <c:dLbl>
              <c:idx val="2"/>
              <c:layout>
                <c:manualLayout>
                  <c:x val="9.0118335814696582E-2"/>
                  <c:y val="1.814044544880325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Врачи</c:v>
                </c:pt>
                <c:pt idx="1">
                  <c:v>Средний медперсонал</c:v>
                </c:pt>
                <c:pt idx="2">
                  <c:v>Прочий персонал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</c:v>
                </c:pt>
                <c:pt idx="1">
                  <c:v>103</c:v>
                </c:pt>
                <c:pt idx="2">
                  <c:v>83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54061076035869648"/>
          <c:y val="0.23090247127180855"/>
          <c:w val="0.31239991613788431"/>
          <c:h val="0.64876554107866569"/>
        </c:manualLayout>
      </c:layout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Численность воспитанников в ДО</a:t>
            </a: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8745902045263221"/>
          <c:y val="0"/>
        </c:manualLayout>
      </c:layout>
      <c:spPr>
        <a:noFill/>
        <a:ln w="18132">
          <a:noFill/>
        </a:ln>
      </c:spPr>
    </c:title>
    <c:plotArea>
      <c:layout>
        <c:manualLayout>
          <c:layoutTarget val="inner"/>
          <c:xMode val="edge"/>
          <c:yMode val="edge"/>
          <c:x val="0.15235036241595495"/>
          <c:y val="0.10892819128725453"/>
          <c:w val="0.81774468119438182"/>
          <c:h val="0.62423208757938331"/>
        </c:manualLayout>
      </c:layout>
      <c:bar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818</c:v>
                </c:pt>
                <c:pt idx="1">
                  <c:v>815</c:v>
                </c:pt>
                <c:pt idx="2">
                  <c:v>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FB-492D-8018-F5957E4D8769}"/>
            </c:ext>
          </c:extLst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город </c:v>
                </c:pt>
              </c:strCache>
            </c:strRef>
          </c:tx>
          <c:spPr>
            <a:solidFill>
              <a:srgbClr val="C0504D"/>
            </a:solidFill>
            <a:ln w="18132">
              <a:noFill/>
            </a:ln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487</c:v>
                </c:pt>
                <c:pt idx="1">
                  <c:v>492</c:v>
                </c:pt>
                <c:pt idx="2">
                  <c:v>484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6FB-492D-8018-F5957E4D8769}"/>
            </c:ext>
          </c:extLst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село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331</c:v>
                </c:pt>
                <c:pt idx="1">
                  <c:v>323</c:v>
                </c:pt>
                <c:pt idx="2">
                  <c:v>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6FB-492D-8018-F5957E4D8769}"/>
            </c:ext>
          </c:extLst>
        </c:ser>
        <c:dLbls/>
        <c:gapWidth val="219"/>
        <c:overlap val="-27"/>
        <c:axId val="73205248"/>
        <c:axId val="73206784"/>
      </c:barChart>
      <c:catAx>
        <c:axId val="732052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68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206784"/>
        <c:crosses val="autoZero"/>
        <c:auto val="1"/>
        <c:lblAlgn val="ctr"/>
        <c:lblOffset val="100"/>
      </c:catAx>
      <c:valAx>
        <c:axId val="73206784"/>
        <c:scaling>
          <c:orientation val="minMax"/>
        </c:scaling>
        <c:axPos val="l"/>
        <c:majorGridlines>
          <c:spPr>
            <a:ln w="68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ln w="680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642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3205248"/>
        <c:crosses val="autoZero"/>
        <c:crossBetween val="between"/>
      </c:valAx>
      <c:spPr>
        <a:noFill/>
        <a:ln w="1813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Численность обучающихся в ОО</a:t>
            </a: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c:rich>
      </c:tx>
      <c:layout/>
      <c:spPr>
        <a:noFill/>
        <a:ln w="38873">
          <a:noFill/>
        </a:ln>
      </c:spPr>
    </c:title>
    <c:plotArea>
      <c:layout>
        <c:manualLayout>
          <c:layoutTarget val="inner"/>
          <c:xMode val="edge"/>
          <c:yMode val="edge"/>
          <c:x val="0.14112903225806453"/>
          <c:y val="0.31060606060606083"/>
          <c:w val="0.81048387096774144"/>
          <c:h val="0.30303030303030326"/>
        </c:manualLayout>
      </c:layout>
      <c:bar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dPt>
            <c:idx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A3-4F8E-A7BB-23232FAC3FCD}"/>
              </c:ext>
            </c:extLst>
          </c:dPt>
          <c:dPt>
            <c:idx val="1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A3-4F8E-A7BB-23232FAC3FCD}"/>
              </c:ext>
            </c:extLst>
          </c:dPt>
          <c:dPt>
            <c:idx val="2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A3-4F8E-A7BB-23232FAC3FCD}"/>
              </c:ext>
            </c:extLst>
          </c:dPt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1353</c:v>
                </c:pt>
                <c:pt idx="1">
                  <c:v>1366</c:v>
                </c:pt>
                <c:pt idx="2">
                  <c:v>1340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1A3-4F8E-A7BB-23232FAC3FCD}"/>
            </c:ext>
          </c:extLst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город </c:v>
                </c:pt>
              </c:strCache>
            </c:strRef>
          </c:tx>
          <c:spPr>
            <a:solidFill>
              <a:srgbClr val="C0504D"/>
            </a:solidFill>
            <a:ln w="38873">
              <a:noFill/>
            </a:ln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791</c:v>
                </c:pt>
                <c:pt idx="1">
                  <c:v>813</c:v>
                </c:pt>
                <c:pt idx="2">
                  <c:v>815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1A3-4F8E-A7BB-23232FAC3FCD}"/>
            </c:ext>
          </c:extLst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село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562</c:v>
                </c:pt>
                <c:pt idx="1">
                  <c:v>553</c:v>
                </c:pt>
                <c:pt idx="2">
                  <c:v>525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1A3-4F8E-A7BB-23232FAC3FCD}"/>
            </c:ext>
          </c:extLst>
        </c:ser>
        <c:dLbls/>
        <c:gapWidth val="219"/>
        <c:overlap val="-27"/>
        <c:axId val="74703616"/>
        <c:axId val="74705152"/>
      </c:barChart>
      <c:catAx>
        <c:axId val="747036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4577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705152"/>
        <c:crosses val="autoZero"/>
        <c:auto val="1"/>
        <c:lblAlgn val="ctr"/>
        <c:lblOffset val="100"/>
      </c:catAx>
      <c:valAx>
        <c:axId val="74705152"/>
        <c:scaling>
          <c:orientation val="minMax"/>
        </c:scaling>
        <c:axPos val="l"/>
        <c:majorGridlines>
          <c:spPr>
            <a:ln w="1457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ln w="14577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37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703616"/>
        <c:crosses val="autoZero"/>
        <c:crossBetween val="between"/>
      </c:valAx>
      <c:spPr>
        <a:noFill/>
        <a:ln w="38873">
          <a:noFill/>
        </a:ln>
      </c:spPr>
    </c:plotArea>
    <c:legend>
      <c:legendPos val="b"/>
      <c:layout/>
      <c:spPr>
        <a:noFill/>
        <a:ln w="38873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r>
              <a:rPr lang="ru-RU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Численность </a:t>
            </a:r>
            <a:r>
              <a:rPr lang="ru-RU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обучающихся в ДПО</a:t>
            </a:r>
            <a:endParaRPr lang="ru-RU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7990031919881599"/>
          <c:y val="6.3514467184191972E-2"/>
        </c:manualLayout>
      </c:layout>
      <c:spPr>
        <a:noFill/>
        <a:ln w="19182">
          <a:noFill/>
        </a:ln>
      </c:spPr>
    </c:title>
    <c:plotArea>
      <c:layout>
        <c:manualLayout>
          <c:layoutTarget val="inner"/>
          <c:xMode val="edge"/>
          <c:yMode val="edge"/>
          <c:x val="0.12225705329153606"/>
          <c:y val="0.22500000000000001"/>
          <c:w val="0.7931034482758621"/>
          <c:h val="0.48750000000000016"/>
        </c:manualLayout>
      </c:layout>
      <c:barChart>
        <c:barDir val="col"/>
        <c:grouping val="clustered"/>
        <c:ser>
          <c:idx val="0"/>
          <c:order val="0"/>
          <c:tx>
            <c:strRef>
              <c:f>Лист1!$L$6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Лист1!$M$5:$O$5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Лист1!$M$6:$O$6</c:f>
              <c:numCache>
                <c:formatCode>General</c:formatCode>
                <c:ptCount val="3"/>
                <c:pt idx="0">
                  <c:v>733</c:v>
                </c:pt>
                <c:pt idx="1">
                  <c:v>733</c:v>
                </c:pt>
                <c:pt idx="2">
                  <c:v>724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D-447A-992C-873D9ACBC101}"/>
            </c:ext>
          </c:extLst>
        </c:ser>
        <c:ser>
          <c:idx val="1"/>
          <c:order val="1"/>
          <c:tx>
            <c:strRef>
              <c:f>Лист1!$L$7</c:f>
              <c:strCache>
                <c:ptCount val="1"/>
                <c:pt idx="0">
                  <c:v>город</c:v>
                </c:pt>
              </c:strCache>
            </c:strRef>
          </c:tx>
          <c:spPr>
            <a:solidFill>
              <a:srgbClr val="C0504D"/>
            </a:solidFill>
            <a:ln w="19182">
              <a:noFill/>
            </a:ln>
          </c:spPr>
          <c:cat>
            <c:numRef>
              <c:f>Лист1!$M$5:$O$5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Лист1!$M$7:$O$7</c:f>
              <c:numCache>
                <c:formatCode>General</c:formatCode>
                <c:ptCount val="3"/>
                <c:pt idx="0">
                  <c:v>523</c:v>
                </c:pt>
                <c:pt idx="1">
                  <c:v>523</c:v>
                </c:pt>
                <c:pt idx="2">
                  <c:v>547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1D-447A-992C-873D9ACBC101}"/>
            </c:ext>
          </c:extLst>
        </c:ser>
        <c:ser>
          <c:idx val="2"/>
          <c:order val="2"/>
          <c:tx>
            <c:strRef>
              <c:f>Лист1!$L$8</c:f>
              <c:strCache>
                <c:ptCount val="1"/>
                <c:pt idx="0">
                  <c:v>село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Лист1!$M$5:$O$5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Лист1!$M$8:$O$8</c:f>
              <c:numCache>
                <c:formatCode>General</c:formatCode>
                <c:ptCount val="3"/>
                <c:pt idx="0">
                  <c:v>210</c:v>
                </c:pt>
                <c:pt idx="1">
                  <c:v>210</c:v>
                </c:pt>
                <c:pt idx="2">
                  <c:v>177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1D-447A-992C-873D9ACBC101}"/>
            </c:ext>
          </c:extLst>
        </c:ser>
        <c:dLbls/>
        <c:gapWidth val="219"/>
        <c:overlap val="-27"/>
        <c:axId val="74758016"/>
        <c:axId val="74759552"/>
      </c:barChart>
      <c:catAx>
        <c:axId val="747580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7193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ru-RU"/>
          </a:p>
        </c:txPr>
        <c:crossAx val="74759552"/>
        <c:crosses val="autoZero"/>
        <c:auto val="1"/>
        <c:lblAlgn val="ctr"/>
        <c:lblOffset val="100"/>
      </c:catAx>
      <c:valAx>
        <c:axId val="74759552"/>
        <c:scaling>
          <c:orientation val="minMax"/>
        </c:scaling>
        <c:axPos val="l"/>
        <c:majorGridlines>
          <c:spPr>
            <a:ln w="7193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ln w="7193">
            <a:noFill/>
          </a:ln>
        </c:spPr>
        <c:txPr>
          <a:bodyPr rot="-60000000" vert="horz"/>
          <a:lstStyle/>
          <a:p>
            <a: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ru-RU"/>
          </a:p>
        </c:txPr>
        <c:crossAx val="74758016"/>
        <c:crosses val="autoZero"/>
        <c:crossBetween val="between"/>
      </c:valAx>
      <c:spPr>
        <a:noFill/>
        <a:ln w="1918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1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pP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Число работников</a:t>
            </a:r>
            <a:endParaRPr lang="ru-RU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3.4151389035321784E-2"/>
          <c:y val="7.7319587628865982E-2"/>
        </c:manualLayout>
      </c:layout>
    </c:title>
    <c:plotArea>
      <c:layout>
        <c:manualLayout>
          <c:layoutTarget val="inner"/>
          <c:xMode val="edge"/>
          <c:yMode val="edge"/>
          <c:x val="0.14112903225806453"/>
          <c:y val="0.31060606060606105"/>
          <c:w val="0.81048387096774099"/>
          <c:h val="0.30303030303030332"/>
        </c:manualLayout>
      </c:layout>
      <c:bar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F34840"/>
            </a:solidFill>
            <a:ln>
              <a:noFill/>
            </a:ln>
            <a:effectLst/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346</c:v>
                </c:pt>
                <c:pt idx="1">
                  <c:v>351</c:v>
                </c:pt>
                <c:pt idx="2">
                  <c:v>343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A9-4E64-A067-F89C959F6232}"/>
            </c:ext>
          </c:extLst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ДОУ</c:v>
                </c:pt>
              </c:strCache>
            </c:strRef>
          </c:tx>
          <c:spPr>
            <a:solidFill>
              <a:srgbClr val="F9A5A1"/>
            </a:solidFill>
            <a:ln w="38873">
              <a:noFill/>
            </a:ln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157</c:v>
                </c:pt>
                <c:pt idx="1">
                  <c:v>152</c:v>
                </c:pt>
                <c:pt idx="2">
                  <c:v>145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A9-4E64-A067-F89C959F6232}"/>
            </c:ext>
          </c:extLst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ОО</c:v>
                </c:pt>
              </c:strCache>
            </c:strRef>
          </c:tx>
          <c:spPr>
            <a:solidFill>
              <a:srgbClr val="AFABAB"/>
            </a:solidFill>
            <a:ln>
              <a:noFill/>
            </a:ln>
            <a:effectLst/>
          </c:spPr>
          <c:cat>
            <c:numRef>
              <c:f>Лист1!$B$3:$D$3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189</c:v>
                </c:pt>
                <c:pt idx="1">
                  <c:v>199</c:v>
                </c:pt>
                <c:pt idx="2">
                  <c:v>198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BA9-4E64-A067-F89C959F6232}"/>
            </c:ext>
          </c:extLst>
        </c:ser>
        <c:dLbls/>
        <c:gapWidth val="219"/>
        <c:overlap val="-27"/>
        <c:axId val="82424960"/>
        <c:axId val="82426496"/>
      </c:barChart>
      <c:catAx>
        <c:axId val="824249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4577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ru-RU"/>
          </a:p>
        </c:txPr>
        <c:crossAx val="82426496"/>
        <c:crosses val="autoZero"/>
        <c:auto val="1"/>
        <c:lblAlgn val="ctr"/>
        <c:lblOffset val="100"/>
      </c:catAx>
      <c:valAx>
        <c:axId val="82426496"/>
        <c:scaling>
          <c:orientation val="minMax"/>
        </c:scaling>
        <c:axPos val="l"/>
        <c:majorGridlines>
          <c:spPr>
            <a:ln w="1457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ln w="14577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ru-RU"/>
          </a:p>
        </c:txPr>
        <c:crossAx val="82424960"/>
        <c:crosses val="autoZero"/>
        <c:crossBetween val="between"/>
      </c:valAx>
      <c:spPr>
        <a:noFill/>
        <a:ln w="38873">
          <a:noFill/>
        </a:ln>
      </c:spPr>
    </c:plotArea>
    <c:legend>
      <c:legendPos val="b"/>
      <c:layout>
        <c:manualLayout>
          <c:xMode val="edge"/>
          <c:yMode val="edge"/>
          <c:x val="0.29383016820888458"/>
          <c:y val="0.76723001873507446"/>
          <c:w val="0.43033498662613495"/>
          <c:h val="0.10011688096003243"/>
        </c:manualLayout>
      </c:layout>
      <c:spPr>
        <a:noFill/>
        <a:ln w="38873">
          <a:noFill/>
        </a:ln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 sz="1400" b="1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pPr>
            <a:r>
              <a:rPr lang="ru-RU" sz="1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Возрастной состав </a:t>
            </a:r>
            <a:r>
              <a:rPr lang="ru-RU" sz="14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учителей</a:t>
            </a:r>
            <a:endParaRPr lang="ru-RU" sz="14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9.8232686354935358E-3"/>
          <c:y val="5.5419794030371816E-3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9A5A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моложе 25 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 и старше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</c:v>
                </c:pt>
                <c:pt idx="1">
                  <c:v>4</c:v>
                </c:pt>
                <c:pt idx="2">
                  <c:v>9</c:v>
                </c:pt>
                <c:pt idx="3">
                  <c:v>9</c:v>
                </c:pt>
                <c:pt idx="4">
                  <c:v>17</c:v>
                </c:pt>
                <c:pt idx="5">
                  <c:v>17</c:v>
                </c:pt>
                <c:pt idx="6">
                  <c:v>18</c:v>
                </c:pt>
                <c:pt idx="7">
                  <c:v>16</c:v>
                </c:pt>
                <c:pt idx="8">
                  <c:v>11</c:v>
                </c:pt>
                <c:pt idx="9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59-4F56-A393-3D82ECC28781}"/>
            </c:ext>
          </c:extLst>
        </c:ser>
        <c:dLbls/>
        <c:axId val="84062208"/>
        <c:axId val="84063744"/>
      </c:barChart>
      <c:catAx>
        <c:axId val="840622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4063744"/>
        <c:crosses val="autoZero"/>
        <c:auto val="1"/>
        <c:lblAlgn val="ctr"/>
        <c:lblOffset val="100"/>
      </c:catAx>
      <c:valAx>
        <c:axId val="84063744"/>
        <c:scaling>
          <c:orientation val="minMax"/>
        </c:scaling>
        <c:axPos val="l"/>
        <c:majorGridlines>
          <c:spPr>
            <a:ln w="3175" cap="flat" cmpd="sng" algn="ctr">
              <a:solidFill>
                <a:srgbClr val="F34840">
                  <a:alpha val="1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effectLst/>
        </c:spPr>
        <c:txPr>
          <a:bodyPr rot="-60000000" vert="horz"/>
          <a:lstStyle/>
          <a:p>
            <a: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4062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lang="ru-RU" sz="14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2D2BD0-32CD-458F-AB93-197E1DC9142F}" type="doc">
      <dgm:prSet loTypeId="urn:microsoft.com/office/officeart/2005/8/layout/vList5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A7C2C9BD-6695-4F6C-9B00-E30AE186E3B5}">
      <dgm:prSet phldrT="[Текст]" custT="1"/>
      <dgm:spPr>
        <a:solidFill>
          <a:srgbClr val="F9A5A1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9 класс</a:t>
          </a:r>
        </a:p>
        <a:p>
          <a:r>
            <a: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(113 чел.)</a:t>
          </a:r>
          <a:endParaRPr lang="ru-RU" sz="20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52506CD-2C17-459E-BF16-9A9269E9E8EE}" type="parTrans" cxnId="{7DB48409-D1A7-4411-BC05-71FE0B41DB29}">
      <dgm:prSet/>
      <dgm:spPr/>
      <dgm:t>
        <a:bodyPr/>
        <a:lstStyle/>
        <a:p>
          <a:endParaRPr lang="ru-RU"/>
        </a:p>
      </dgm:t>
    </dgm:pt>
    <dgm:pt modelId="{5F0B8787-39E6-4F87-97B1-BF87DF3FA5C3}" type="sibTrans" cxnId="{7DB48409-D1A7-4411-BC05-71FE0B41DB29}">
      <dgm:prSet/>
      <dgm:spPr/>
      <dgm:t>
        <a:bodyPr/>
        <a:lstStyle/>
        <a:p>
          <a:endParaRPr lang="ru-RU"/>
        </a:p>
      </dgm:t>
    </dgm:pt>
    <dgm:pt modelId="{220EF040-9C51-4578-9990-90E7452395CB}">
      <dgm:prSet phldrT="[Текст]" custT="1"/>
      <dgm:spPr>
        <a:solidFill>
          <a:srgbClr val="F9A5A1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 класс</a:t>
          </a:r>
        </a:p>
        <a:p>
          <a:r>
            <a: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(44 чел.)</a:t>
          </a:r>
          <a:endParaRPr lang="ru-RU" sz="20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2CCC478-FD8D-42E9-AED0-B7F5D9D47F01}" type="parTrans" cxnId="{69048F75-51D3-4F69-B5A8-4E9118497A3F}">
      <dgm:prSet/>
      <dgm:spPr/>
      <dgm:t>
        <a:bodyPr/>
        <a:lstStyle/>
        <a:p>
          <a:endParaRPr lang="ru-RU"/>
        </a:p>
      </dgm:t>
    </dgm:pt>
    <dgm:pt modelId="{04F36DE4-D3F5-4AD9-84F5-CC7B3D8BB9CB}" type="sibTrans" cxnId="{69048F75-51D3-4F69-B5A8-4E9118497A3F}">
      <dgm:prSet/>
      <dgm:spPr/>
      <dgm:t>
        <a:bodyPr/>
        <a:lstStyle/>
        <a:p>
          <a:endParaRPr lang="ru-RU"/>
        </a:p>
      </dgm:t>
    </dgm:pt>
    <dgm:pt modelId="{B5D32703-9777-41A8-A403-9592F1E83493}">
      <dgm:prSet phldrT="[Текст]"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  38,6% (17 чел.)</a:t>
          </a:r>
          <a:endParaRPr lang="ru-RU" sz="13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F07951-12CA-47CE-82EC-15D295B466FB}" type="parTrans" cxnId="{660ED478-8E1D-4C65-B420-5BA728C2CE5A}">
      <dgm:prSet/>
      <dgm:spPr/>
      <dgm:t>
        <a:bodyPr/>
        <a:lstStyle/>
        <a:p>
          <a:endParaRPr lang="ru-RU"/>
        </a:p>
      </dgm:t>
    </dgm:pt>
    <dgm:pt modelId="{A9E1FB2E-1B6A-4AFB-832C-AFE32C29A7D7}" type="sibTrans" cxnId="{660ED478-8E1D-4C65-B420-5BA728C2CE5A}">
      <dgm:prSet/>
      <dgm:spPr/>
      <dgm:t>
        <a:bodyPr/>
        <a:lstStyle/>
        <a:p>
          <a:endParaRPr lang="ru-RU"/>
        </a:p>
      </dgm:t>
    </dgm:pt>
    <dgm:pt modelId="{59209441-83DA-4611-BC90-926A42C0A484}">
      <dgm:prSet phldrT="[Текст]"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10 класс – 50,4% (57 чел.) </a:t>
          </a:r>
          <a:endParaRPr lang="ru-RU" sz="13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E4A8FDA-3606-40E8-87F0-EBB9E029DDA1}" type="parTrans" cxnId="{777DE810-80AA-4E1A-B1E6-173809FC22B3}">
      <dgm:prSet/>
      <dgm:spPr/>
      <dgm:t>
        <a:bodyPr/>
        <a:lstStyle/>
        <a:p>
          <a:endParaRPr lang="ru-RU"/>
        </a:p>
      </dgm:t>
    </dgm:pt>
    <dgm:pt modelId="{1DF46255-1B07-43FE-9E55-00351B42D947}" type="sibTrans" cxnId="{777DE810-80AA-4E1A-B1E6-173809FC22B3}">
      <dgm:prSet/>
      <dgm:spPr/>
      <dgm:t>
        <a:bodyPr/>
        <a:lstStyle/>
        <a:p>
          <a:endParaRPr lang="ru-RU"/>
        </a:p>
      </dgm:t>
    </dgm:pt>
    <dgm:pt modelId="{8825DDEF-E2E5-4955-8302-B52882F091CC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 в других регионах– </a:t>
          </a:r>
          <a:b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</a:br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11,36 % (5 чел.)</a:t>
          </a:r>
        </a:p>
      </dgm:t>
    </dgm:pt>
    <dgm:pt modelId="{D1774DD7-EA6F-4A1D-B5B2-4DB95E47BD7D}" type="parTrans" cxnId="{EF18CD0D-18DD-4436-A214-A253BB050DE6}">
      <dgm:prSet/>
      <dgm:spPr/>
      <dgm:t>
        <a:bodyPr/>
        <a:lstStyle/>
        <a:p>
          <a:endParaRPr lang="ru-RU"/>
        </a:p>
      </dgm:t>
    </dgm:pt>
    <dgm:pt modelId="{B67EBA66-BF22-4110-9592-081D532F5C64}" type="sibTrans" cxnId="{EF18CD0D-18DD-4436-A214-A253BB050DE6}">
      <dgm:prSet/>
      <dgm:spPr/>
      <dgm:t>
        <a:bodyPr/>
        <a:lstStyle/>
        <a:p>
          <a:endParaRPr lang="ru-RU"/>
        </a:p>
      </dgm:t>
    </dgm:pt>
    <dgm:pt modelId="{86D13CF6-9A3C-47ED-8A23-9C7DA05AB950}">
      <dgm:prSet custT="1"/>
      <dgm:spPr/>
      <dgm:t>
        <a:bodyPr/>
        <a:lstStyle/>
        <a:p>
          <a:r>
            <a:rPr lang="ru-RU" sz="1300" b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НовГУ</a:t>
          </a:r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– 13,6% (6 чел.)</a:t>
          </a:r>
        </a:p>
      </dgm:t>
    </dgm:pt>
    <dgm:pt modelId="{28B713F2-D998-443A-8BC0-DB445AE77549}" type="parTrans" cxnId="{B82DC693-DF21-439E-862F-7C586EBD8F1B}">
      <dgm:prSet/>
      <dgm:spPr/>
      <dgm:t>
        <a:bodyPr/>
        <a:lstStyle/>
        <a:p>
          <a:endParaRPr lang="ru-RU"/>
        </a:p>
      </dgm:t>
    </dgm:pt>
    <dgm:pt modelId="{8815DCF6-25E1-4F6C-9844-742D730B35FA}" type="sibTrans" cxnId="{B82DC693-DF21-439E-862F-7C586EBD8F1B}">
      <dgm:prSet/>
      <dgm:spPr/>
      <dgm:t>
        <a:bodyPr/>
        <a:lstStyle/>
        <a:p>
          <a:endParaRPr lang="ru-RU"/>
        </a:p>
      </dgm:t>
    </dgm:pt>
    <dgm:pt modelId="{65BCEB25-CD99-4021-833F-ABAECEABF560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ВУЗы в других регионах – 34% (15 чел.)</a:t>
          </a:r>
        </a:p>
      </dgm:t>
    </dgm:pt>
    <dgm:pt modelId="{F9662744-392A-41F6-8FDF-5D7846184E5F}" type="parTrans" cxnId="{8F4CE994-8867-4DB9-A46B-8FA7FCD15248}">
      <dgm:prSet/>
      <dgm:spPr/>
      <dgm:t>
        <a:bodyPr/>
        <a:lstStyle/>
        <a:p>
          <a:endParaRPr lang="ru-RU"/>
        </a:p>
      </dgm:t>
    </dgm:pt>
    <dgm:pt modelId="{7038980C-A0B9-495A-B8BB-F4DFFE2EB4D3}" type="sibTrans" cxnId="{8F4CE994-8867-4DB9-A46B-8FA7FCD15248}">
      <dgm:prSet/>
      <dgm:spPr/>
      <dgm:t>
        <a:bodyPr/>
        <a:lstStyle/>
        <a:p>
          <a:endParaRPr lang="ru-RU"/>
        </a:p>
      </dgm:t>
    </dgm:pt>
    <dgm:pt modelId="{F1CCB7C6-6876-4A96-B7D8-A0694F07FC2B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Трудоустроены –  2,2% (1 чел.)</a:t>
          </a:r>
        </a:p>
      </dgm:t>
    </dgm:pt>
    <dgm:pt modelId="{E6DC3D3A-8B61-49F5-89B4-8C4F7BCCE197}" type="parTrans" cxnId="{368AC9AF-4310-46ED-A772-5E5C02683321}">
      <dgm:prSet/>
      <dgm:spPr/>
      <dgm:t>
        <a:bodyPr/>
        <a:lstStyle/>
        <a:p>
          <a:endParaRPr lang="ru-RU"/>
        </a:p>
      </dgm:t>
    </dgm:pt>
    <dgm:pt modelId="{3526F4CF-E811-4E40-9E37-433614A26193}" type="sibTrans" cxnId="{368AC9AF-4310-46ED-A772-5E5C02683321}">
      <dgm:prSet/>
      <dgm:spPr/>
      <dgm:t>
        <a:bodyPr/>
        <a:lstStyle/>
        <a:p>
          <a:endParaRPr lang="ru-RU"/>
        </a:p>
      </dgm:t>
    </dgm:pt>
    <dgm:pt modelId="{987C71FB-8EEE-4A96-AE8C-2C00A5A76F7C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–40,7% (46 чел.)</a:t>
          </a:r>
        </a:p>
      </dgm:t>
    </dgm:pt>
    <dgm:pt modelId="{2C0A56EE-AE48-4832-9DAA-63FFD85C641A}" type="parTrans" cxnId="{8945759A-A7ED-431A-B1A0-135838A8E94D}">
      <dgm:prSet/>
      <dgm:spPr/>
      <dgm:t>
        <a:bodyPr/>
        <a:lstStyle/>
        <a:p>
          <a:endParaRPr lang="ru-RU"/>
        </a:p>
      </dgm:t>
    </dgm:pt>
    <dgm:pt modelId="{54617510-9B82-449C-B710-B67AF19EFBDF}" type="sibTrans" cxnId="{8945759A-A7ED-431A-B1A0-135838A8E94D}">
      <dgm:prSet/>
      <dgm:spPr/>
      <dgm:t>
        <a:bodyPr/>
        <a:lstStyle/>
        <a:p>
          <a:endParaRPr lang="ru-RU"/>
        </a:p>
      </dgm:t>
    </dgm:pt>
    <dgm:pt modelId="{80A29B90-AC72-482C-9E2F-C893B5C327D7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в других регионах – 8,8% (10 чел.)</a:t>
          </a:r>
        </a:p>
      </dgm:t>
    </dgm:pt>
    <dgm:pt modelId="{DDDF2D24-2F27-4200-805A-75D94AA92360}" type="parTrans" cxnId="{D643CA27-04BB-44F6-BE0D-FEEA935C715C}">
      <dgm:prSet/>
      <dgm:spPr/>
      <dgm:t>
        <a:bodyPr/>
        <a:lstStyle/>
        <a:p>
          <a:endParaRPr lang="ru-RU"/>
        </a:p>
      </dgm:t>
    </dgm:pt>
    <dgm:pt modelId="{219A4EFF-F4A5-41D1-8C7A-2DE30B952A36}" type="sibTrans" cxnId="{D643CA27-04BB-44F6-BE0D-FEEA935C715C}">
      <dgm:prSet/>
      <dgm:spPr/>
      <dgm:t>
        <a:bodyPr/>
        <a:lstStyle/>
        <a:p>
          <a:endParaRPr lang="ru-RU"/>
        </a:p>
      </dgm:t>
    </dgm:pt>
    <dgm:pt modelId="{BFA994BF-4EE0-4781-9365-41C9F7DFAC54}" type="pres">
      <dgm:prSet presAssocID="{D12D2BD0-32CD-458F-AB93-197E1DC914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35B39-F890-4B43-974B-3E244389B277}" type="pres">
      <dgm:prSet presAssocID="{A7C2C9BD-6695-4F6C-9B00-E30AE186E3B5}" presName="linNode" presStyleCnt="0"/>
      <dgm:spPr/>
      <dgm:t>
        <a:bodyPr/>
        <a:lstStyle/>
        <a:p>
          <a:endParaRPr lang="ru-RU"/>
        </a:p>
      </dgm:t>
    </dgm:pt>
    <dgm:pt modelId="{062B4D45-EC19-414E-9957-240933B3D498}" type="pres">
      <dgm:prSet presAssocID="{A7C2C9BD-6695-4F6C-9B00-E30AE186E3B5}" presName="parentText" presStyleLbl="node1" presStyleIdx="0" presStyleCnt="2" custLinFactNeighborX="39" custLinFactNeighborY="-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7FAAA-B48A-4F84-B831-7CDC9DD13E65}" type="pres">
      <dgm:prSet presAssocID="{A7C2C9BD-6695-4F6C-9B00-E30AE186E3B5}" presName="descendantText" presStyleLbl="alignAccFollowNode1" presStyleIdx="0" presStyleCnt="2" custScaleX="99960" custScaleY="130043" custLinFactNeighborX="72" custLinFactNeighborY="-2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0D63D-ED18-4C35-8091-46C2030A977C}" type="pres">
      <dgm:prSet presAssocID="{5F0B8787-39E6-4F87-97B1-BF87DF3FA5C3}" presName="sp" presStyleCnt="0"/>
      <dgm:spPr/>
      <dgm:t>
        <a:bodyPr/>
        <a:lstStyle/>
        <a:p>
          <a:endParaRPr lang="ru-RU"/>
        </a:p>
      </dgm:t>
    </dgm:pt>
    <dgm:pt modelId="{AF9A797F-F0E2-46C4-BD2E-0CF626AF414C}" type="pres">
      <dgm:prSet presAssocID="{220EF040-9C51-4578-9990-90E7452395CB}" presName="linNode" presStyleCnt="0"/>
      <dgm:spPr/>
      <dgm:t>
        <a:bodyPr/>
        <a:lstStyle/>
        <a:p>
          <a:endParaRPr lang="ru-RU"/>
        </a:p>
      </dgm:t>
    </dgm:pt>
    <dgm:pt modelId="{B37264DD-506F-431A-96BF-C50AE266E642}" type="pres">
      <dgm:prSet presAssocID="{220EF040-9C51-4578-9990-90E7452395C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399267-6DE0-4E07-822D-28CA95B421AB}" type="pres">
      <dgm:prSet presAssocID="{220EF040-9C51-4578-9990-90E7452395CB}" presName="descendantText" presStyleLbl="alignAccFollowNode1" presStyleIdx="1" presStyleCnt="2" custScaleY="127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45759A-A7ED-431A-B1A0-135838A8E94D}" srcId="{A7C2C9BD-6695-4F6C-9B00-E30AE186E3B5}" destId="{987C71FB-8EEE-4A96-AE8C-2C00A5A76F7C}" srcOrd="1" destOrd="0" parTransId="{2C0A56EE-AE48-4832-9DAA-63FFD85C641A}" sibTransId="{54617510-9B82-449C-B710-B67AF19EFBDF}"/>
    <dgm:cxn modelId="{EF18CD0D-18DD-4436-A214-A253BB050DE6}" srcId="{220EF040-9C51-4578-9990-90E7452395CB}" destId="{8825DDEF-E2E5-4955-8302-B52882F091CC}" srcOrd="1" destOrd="0" parTransId="{D1774DD7-EA6F-4A1D-B5B2-4DB95E47BD7D}" sibTransId="{B67EBA66-BF22-4110-9592-081D532F5C64}"/>
    <dgm:cxn modelId="{D643CA27-04BB-44F6-BE0D-FEEA935C715C}" srcId="{A7C2C9BD-6695-4F6C-9B00-E30AE186E3B5}" destId="{80A29B90-AC72-482C-9E2F-C893B5C327D7}" srcOrd="2" destOrd="0" parTransId="{DDDF2D24-2F27-4200-805A-75D94AA92360}" sibTransId="{219A4EFF-F4A5-41D1-8C7A-2DE30B952A36}"/>
    <dgm:cxn modelId="{C49F10F7-E40E-4040-ACD7-EAFA571D87D7}" type="presOf" srcId="{D12D2BD0-32CD-458F-AB93-197E1DC9142F}" destId="{BFA994BF-4EE0-4781-9365-41C9F7DFAC54}" srcOrd="0" destOrd="0" presId="urn:microsoft.com/office/officeart/2005/8/layout/vList5"/>
    <dgm:cxn modelId="{7DB48409-D1A7-4411-BC05-71FE0B41DB29}" srcId="{D12D2BD0-32CD-458F-AB93-197E1DC9142F}" destId="{A7C2C9BD-6695-4F6C-9B00-E30AE186E3B5}" srcOrd="0" destOrd="0" parTransId="{552506CD-2C17-459E-BF16-9A9269E9E8EE}" sibTransId="{5F0B8787-39E6-4F87-97B1-BF87DF3FA5C3}"/>
    <dgm:cxn modelId="{91AB6E49-56A8-4D7B-90D4-51A511F9E6DC}" type="presOf" srcId="{86D13CF6-9A3C-47ED-8A23-9C7DA05AB950}" destId="{C3399267-6DE0-4E07-822D-28CA95B421AB}" srcOrd="0" destOrd="2" presId="urn:microsoft.com/office/officeart/2005/8/layout/vList5"/>
    <dgm:cxn modelId="{777DE810-80AA-4E1A-B1E6-173809FC22B3}" srcId="{A7C2C9BD-6695-4F6C-9B00-E30AE186E3B5}" destId="{59209441-83DA-4611-BC90-926A42C0A484}" srcOrd="0" destOrd="0" parTransId="{DE4A8FDA-3606-40E8-87F0-EBB9E029DDA1}" sibTransId="{1DF46255-1B07-43FE-9E55-00351B42D947}"/>
    <dgm:cxn modelId="{BF2031C5-15CD-49AD-A56C-45772D4D7AC5}" type="presOf" srcId="{A7C2C9BD-6695-4F6C-9B00-E30AE186E3B5}" destId="{062B4D45-EC19-414E-9957-240933B3D498}" srcOrd="0" destOrd="0" presId="urn:microsoft.com/office/officeart/2005/8/layout/vList5"/>
    <dgm:cxn modelId="{B82DC693-DF21-439E-862F-7C586EBD8F1B}" srcId="{220EF040-9C51-4578-9990-90E7452395CB}" destId="{86D13CF6-9A3C-47ED-8A23-9C7DA05AB950}" srcOrd="2" destOrd="0" parTransId="{28B713F2-D998-443A-8BC0-DB445AE77549}" sibTransId="{8815DCF6-25E1-4F6C-9844-742D730B35FA}"/>
    <dgm:cxn modelId="{69048F75-51D3-4F69-B5A8-4E9118497A3F}" srcId="{D12D2BD0-32CD-458F-AB93-197E1DC9142F}" destId="{220EF040-9C51-4578-9990-90E7452395CB}" srcOrd="1" destOrd="0" parTransId="{82CCC478-FD8D-42E9-AED0-B7F5D9D47F01}" sibTransId="{04F36DE4-D3F5-4AD9-84F5-CC7B3D8BB9CB}"/>
    <dgm:cxn modelId="{660ED478-8E1D-4C65-B420-5BA728C2CE5A}" srcId="{220EF040-9C51-4578-9990-90E7452395CB}" destId="{B5D32703-9777-41A8-A403-9592F1E83493}" srcOrd="0" destOrd="0" parTransId="{56F07951-12CA-47CE-82EC-15D295B466FB}" sibTransId="{A9E1FB2E-1B6A-4AFB-832C-AFE32C29A7D7}"/>
    <dgm:cxn modelId="{ECCAA2D9-0E7A-4F6F-9E39-BF7BDC18A049}" type="presOf" srcId="{80A29B90-AC72-482C-9E2F-C893B5C327D7}" destId="{2927FAAA-B48A-4F84-B831-7CDC9DD13E65}" srcOrd="0" destOrd="2" presId="urn:microsoft.com/office/officeart/2005/8/layout/vList5"/>
    <dgm:cxn modelId="{8E4A3786-CE99-4398-9EB8-D0E317B02DBB}" type="presOf" srcId="{B5D32703-9777-41A8-A403-9592F1E83493}" destId="{C3399267-6DE0-4E07-822D-28CA95B421AB}" srcOrd="0" destOrd="0" presId="urn:microsoft.com/office/officeart/2005/8/layout/vList5"/>
    <dgm:cxn modelId="{8F4CE994-8867-4DB9-A46B-8FA7FCD15248}" srcId="{220EF040-9C51-4578-9990-90E7452395CB}" destId="{65BCEB25-CD99-4021-833F-ABAECEABF560}" srcOrd="3" destOrd="0" parTransId="{F9662744-392A-41F6-8FDF-5D7846184E5F}" sibTransId="{7038980C-A0B9-495A-B8BB-F4DFFE2EB4D3}"/>
    <dgm:cxn modelId="{8C56DB75-2373-48CD-AF11-AB84334A69DD}" type="presOf" srcId="{987C71FB-8EEE-4A96-AE8C-2C00A5A76F7C}" destId="{2927FAAA-B48A-4F84-B831-7CDC9DD13E65}" srcOrd="0" destOrd="1" presId="urn:microsoft.com/office/officeart/2005/8/layout/vList5"/>
    <dgm:cxn modelId="{8EAC585E-26A7-48EF-BCBE-686787DACC53}" type="presOf" srcId="{65BCEB25-CD99-4021-833F-ABAECEABF560}" destId="{C3399267-6DE0-4E07-822D-28CA95B421AB}" srcOrd="0" destOrd="3" presId="urn:microsoft.com/office/officeart/2005/8/layout/vList5"/>
    <dgm:cxn modelId="{5DC2CE53-B378-4FEC-846A-28ADF2BEF117}" type="presOf" srcId="{F1CCB7C6-6876-4A96-B7D8-A0694F07FC2B}" destId="{C3399267-6DE0-4E07-822D-28CA95B421AB}" srcOrd="0" destOrd="4" presId="urn:microsoft.com/office/officeart/2005/8/layout/vList5"/>
    <dgm:cxn modelId="{1B48272C-8857-4B69-AE02-FDCE9A557B92}" type="presOf" srcId="{59209441-83DA-4611-BC90-926A42C0A484}" destId="{2927FAAA-B48A-4F84-B831-7CDC9DD13E65}" srcOrd="0" destOrd="0" presId="urn:microsoft.com/office/officeart/2005/8/layout/vList5"/>
    <dgm:cxn modelId="{21D28E02-20C3-47D4-977B-3A6BE980BBD3}" type="presOf" srcId="{8825DDEF-E2E5-4955-8302-B52882F091CC}" destId="{C3399267-6DE0-4E07-822D-28CA95B421AB}" srcOrd="0" destOrd="1" presId="urn:microsoft.com/office/officeart/2005/8/layout/vList5"/>
    <dgm:cxn modelId="{1BF62A58-3BBE-440B-B164-C5D91C035A9B}" type="presOf" srcId="{220EF040-9C51-4578-9990-90E7452395CB}" destId="{B37264DD-506F-431A-96BF-C50AE266E642}" srcOrd="0" destOrd="0" presId="urn:microsoft.com/office/officeart/2005/8/layout/vList5"/>
    <dgm:cxn modelId="{368AC9AF-4310-46ED-A772-5E5C02683321}" srcId="{220EF040-9C51-4578-9990-90E7452395CB}" destId="{F1CCB7C6-6876-4A96-B7D8-A0694F07FC2B}" srcOrd="4" destOrd="0" parTransId="{E6DC3D3A-8B61-49F5-89B4-8C4F7BCCE197}" sibTransId="{3526F4CF-E811-4E40-9E37-433614A26193}"/>
    <dgm:cxn modelId="{4615CC2A-B73B-44D8-99A0-0CFA25A9C064}" type="presParOf" srcId="{BFA994BF-4EE0-4781-9365-41C9F7DFAC54}" destId="{B3935B39-F890-4B43-974B-3E244389B277}" srcOrd="0" destOrd="0" presId="urn:microsoft.com/office/officeart/2005/8/layout/vList5"/>
    <dgm:cxn modelId="{C8107D8E-3B1B-4A75-B6D2-07B65EE38497}" type="presParOf" srcId="{B3935B39-F890-4B43-974B-3E244389B277}" destId="{062B4D45-EC19-414E-9957-240933B3D498}" srcOrd="0" destOrd="0" presId="urn:microsoft.com/office/officeart/2005/8/layout/vList5"/>
    <dgm:cxn modelId="{9B898EB4-3EB7-4423-A1CB-84AEE3EADB35}" type="presParOf" srcId="{B3935B39-F890-4B43-974B-3E244389B277}" destId="{2927FAAA-B48A-4F84-B831-7CDC9DD13E65}" srcOrd="1" destOrd="0" presId="urn:microsoft.com/office/officeart/2005/8/layout/vList5"/>
    <dgm:cxn modelId="{F13DA562-F2CE-4DAE-B2B4-D1CCE09A4BC4}" type="presParOf" srcId="{BFA994BF-4EE0-4781-9365-41C9F7DFAC54}" destId="{9CD0D63D-ED18-4C35-8091-46C2030A977C}" srcOrd="1" destOrd="0" presId="urn:microsoft.com/office/officeart/2005/8/layout/vList5"/>
    <dgm:cxn modelId="{2CA53DC9-9E78-41E4-98A3-ABC6CABB8053}" type="presParOf" srcId="{BFA994BF-4EE0-4781-9365-41C9F7DFAC54}" destId="{AF9A797F-F0E2-46C4-BD2E-0CF626AF414C}" srcOrd="2" destOrd="0" presId="urn:microsoft.com/office/officeart/2005/8/layout/vList5"/>
    <dgm:cxn modelId="{BE6FCC7D-FB54-466C-9AF0-AE81EE29E029}" type="presParOf" srcId="{AF9A797F-F0E2-46C4-BD2E-0CF626AF414C}" destId="{B37264DD-506F-431A-96BF-C50AE266E642}" srcOrd="0" destOrd="0" presId="urn:microsoft.com/office/officeart/2005/8/layout/vList5"/>
    <dgm:cxn modelId="{1D4517FB-C532-4791-B2D4-D91619F5A993}" type="presParOf" srcId="{AF9A797F-F0E2-46C4-BD2E-0CF626AF414C}" destId="{C3399267-6DE0-4E07-822D-28CA95B421A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2D2BD0-32CD-458F-AB93-197E1DC9142F}" type="doc">
      <dgm:prSet loTypeId="urn:microsoft.com/office/officeart/2005/8/layout/vList5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A7C2C9BD-6695-4F6C-9B00-E30AE186E3B5}">
      <dgm:prSet phldrT="[Текст]" custT="1"/>
      <dgm:spPr>
        <a:solidFill>
          <a:srgbClr val="F9A5A1"/>
        </a:solidFill>
      </dgm:spPr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9 класс</a:t>
          </a:r>
        </a:p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(138 чел.)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552506CD-2C17-459E-BF16-9A9269E9E8EE}" type="parTrans" cxnId="{7DB48409-D1A7-4411-BC05-71FE0B41DB29}">
      <dgm:prSet/>
      <dgm:spPr/>
      <dgm:t>
        <a:bodyPr/>
        <a:lstStyle/>
        <a:p>
          <a:endParaRPr lang="ru-RU"/>
        </a:p>
      </dgm:t>
    </dgm:pt>
    <dgm:pt modelId="{5F0B8787-39E6-4F87-97B1-BF87DF3FA5C3}" type="sibTrans" cxnId="{7DB48409-D1A7-4411-BC05-71FE0B41DB29}">
      <dgm:prSet/>
      <dgm:spPr/>
      <dgm:t>
        <a:bodyPr/>
        <a:lstStyle/>
        <a:p>
          <a:endParaRPr lang="ru-RU"/>
        </a:p>
      </dgm:t>
    </dgm:pt>
    <dgm:pt modelId="{9456D099-F174-4414-8369-E93F09C23C7E}">
      <dgm:prSet phldrT="[Текст]" custT="1"/>
      <dgm:spPr/>
      <dgm:t>
        <a:bodyPr/>
        <a:lstStyle/>
        <a:p>
          <a:r>
            <a:rPr lang="ru-RU" sz="1300" b="0" dirty="0" smtClean="0">
              <a:latin typeface="Arial" pitchFamily="34" charset="0"/>
              <a:cs typeface="Arial" pitchFamily="34" charset="0"/>
            </a:rPr>
            <a:t>СПО Новгородской области –39,1% (54 чел.)</a:t>
          </a:r>
          <a:endParaRPr lang="ru-RU" sz="1300" b="0" dirty="0">
            <a:latin typeface="Arial" pitchFamily="34" charset="0"/>
            <a:cs typeface="Arial" pitchFamily="34" charset="0"/>
          </a:endParaRPr>
        </a:p>
      </dgm:t>
    </dgm:pt>
    <dgm:pt modelId="{3C48CEDE-A337-430D-AF2C-07F9CA2C52B2}" type="parTrans" cxnId="{4174C7E9-3B66-4DB1-9F4E-7DA7FBAEEAA2}">
      <dgm:prSet/>
      <dgm:spPr/>
      <dgm:t>
        <a:bodyPr/>
        <a:lstStyle/>
        <a:p>
          <a:endParaRPr lang="ru-RU"/>
        </a:p>
      </dgm:t>
    </dgm:pt>
    <dgm:pt modelId="{282FEBE5-A18D-464B-989F-7507DEEEB3B8}" type="sibTrans" cxnId="{4174C7E9-3B66-4DB1-9F4E-7DA7FBAEEAA2}">
      <dgm:prSet/>
      <dgm:spPr/>
      <dgm:t>
        <a:bodyPr/>
        <a:lstStyle/>
        <a:p>
          <a:endParaRPr lang="ru-RU"/>
        </a:p>
      </dgm:t>
    </dgm:pt>
    <dgm:pt modelId="{220EF040-9C51-4578-9990-90E7452395CB}">
      <dgm:prSet phldrT="[Текст]" custT="1"/>
      <dgm:spPr>
        <a:solidFill>
          <a:srgbClr val="F9A5A1"/>
        </a:solidFill>
      </dgm:spPr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11 класс</a:t>
          </a:r>
        </a:p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(44</a:t>
          </a:r>
          <a:r>
            <a: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чел.)</a:t>
          </a:r>
          <a:endParaRPr lang="ru-RU" sz="20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2CCC478-FD8D-42E9-AED0-B7F5D9D47F01}" type="parTrans" cxnId="{69048F75-51D3-4F69-B5A8-4E9118497A3F}">
      <dgm:prSet/>
      <dgm:spPr/>
      <dgm:t>
        <a:bodyPr/>
        <a:lstStyle/>
        <a:p>
          <a:endParaRPr lang="ru-RU"/>
        </a:p>
      </dgm:t>
    </dgm:pt>
    <dgm:pt modelId="{04F36DE4-D3F5-4AD9-84F5-CC7B3D8BB9CB}" type="sibTrans" cxnId="{69048F75-51D3-4F69-B5A8-4E9118497A3F}">
      <dgm:prSet/>
      <dgm:spPr/>
      <dgm:t>
        <a:bodyPr/>
        <a:lstStyle/>
        <a:p>
          <a:endParaRPr lang="ru-RU"/>
        </a:p>
      </dgm:t>
    </dgm:pt>
    <dgm:pt modelId="{B5D32703-9777-41A8-A403-9592F1E83493}">
      <dgm:prSet phldrT="[Текст]"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 27,3% (12 чел.)</a:t>
          </a:r>
          <a:endParaRPr lang="ru-RU" sz="13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6F07951-12CA-47CE-82EC-15D295B466FB}" type="parTrans" cxnId="{660ED478-8E1D-4C65-B420-5BA728C2CE5A}">
      <dgm:prSet/>
      <dgm:spPr/>
      <dgm:t>
        <a:bodyPr/>
        <a:lstStyle/>
        <a:p>
          <a:endParaRPr lang="ru-RU"/>
        </a:p>
      </dgm:t>
    </dgm:pt>
    <dgm:pt modelId="{A9E1FB2E-1B6A-4AFB-832C-AFE32C29A7D7}" type="sibTrans" cxnId="{660ED478-8E1D-4C65-B420-5BA728C2CE5A}">
      <dgm:prSet/>
      <dgm:spPr/>
      <dgm:t>
        <a:bodyPr/>
        <a:lstStyle/>
        <a:p>
          <a:endParaRPr lang="ru-RU"/>
        </a:p>
      </dgm:t>
    </dgm:pt>
    <dgm:pt modelId="{F2CB0649-E002-43F7-A74E-4AC282FC5529}">
      <dgm:prSet phldrT="[Текст]" custT="1"/>
      <dgm:spPr/>
      <dgm:t>
        <a:bodyPr/>
        <a:lstStyle/>
        <a:p>
          <a:r>
            <a:rPr lang="ru-RU" sz="1300" b="0" dirty="0" smtClean="0">
              <a:latin typeface="Arial" pitchFamily="34" charset="0"/>
              <a:cs typeface="Arial" pitchFamily="34" charset="0"/>
            </a:rPr>
            <a:t>10 класс – 42,02% (58 чел.) </a:t>
          </a:r>
          <a:endParaRPr lang="ru-RU" sz="1300" b="0" dirty="0">
            <a:latin typeface="Arial" pitchFamily="34" charset="0"/>
            <a:cs typeface="Arial" pitchFamily="34" charset="0"/>
          </a:endParaRPr>
        </a:p>
      </dgm:t>
    </dgm:pt>
    <dgm:pt modelId="{FFE89D4D-536F-4572-8EAB-CAAB5EF1E077}" type="parTrans" cxnId="{494A4F85-01EC-4554-B4A9-F07F43A97AC2}">
      <dgm:prSet/>
      <dgm:spPr/>
      <dgm:t>
        <a:bodyPr/>
        <a:lstStyle/>
        <a:p>
          <a:endParaRPr lang="ru-RU"/>
        </a:p>
      </dgm:t>
    </dgm:pt>
    <dgm:pt modelId="{BF76EEB0-06EA-4240-8B3B-BE512CCA7E5F}" type="sibTrans" cxnId="{494A4F85-01EC-4554-B4A9-F07F43A97AC2}">
      <dgm:prSet/>
      <dgm:spPr/>
      <dgm:t>
        <a:bodyPr/>
        <a:lstStyle/>
        <a:p>
          <a:endParaRPr lang="ru-RU"/>
        </a:p>
      </dgm:t>
    </dgm:pt>
    <dgm:pt modelId="{ECFFFFAD-38EA-4A4D-B2D2-0059FDCF31CF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 в других регионах – 22,7 % (10 чел.)</a:t>
          </a:r>
        </a:p>
      </dgm:t>
    </dgm:pt>
    <dgm:pt modelId="{AEA11505-44D1-461F-AA65-890654FDBE69}" type="parTrans" cxnId="{6F59B77B-F22C-41EB-91C5-B473D85A9FA3}">
      <dgm:prSet/>
      <dgm:spPr/>
      <dgm:t>
        <a:bodyPr/>
        <a:lstStyle/>
        <a:p>
          <a:endParaRPr lang="ru-RU"/>
        </a:p>
      </dgm:t>
    </dgm:pt>
    <dgm:pt modelId="{6B57BFD2-BC28-4284-82AC-E44F274B9124}" type="sibTrans" cxnId="{6F59B77B-F22C-41EB-91C5-B473D85A9FA3}">
      <dgm:prSet/>
      <dgm:spPr/>
      <dgm:t>
        <a:bodyPr/>
        <a:lstStyle/>
        <a:p>
          <a:endParaRPr lang="ru-RU"/>
        </a:p>
      </dgm:t>
    </dgm:pt>
    <dgm:pt modelId="{4E06DF89-1BA4-4A9E-B502-149EDC077BD8}">
      <dgm:prSet phldrT="[Текст]" custT="1"/>
      <dgm:spPr/>
      <dgm:t>
        <a:bodyPr/>
        <a:lstStyle/>
        <a:p>
          <a:r>
            <a:rPr lang="ru-RU" sz="1300" b="0" dirty="0" smtClean="0">
              <a:latin typeface="Arial" pitchFamily="34" charset="0"/>
              <a:cs typeface="Arial" pitchFamily="34" charset="0"/>
            </a:rPr>
            <a:t>СПО в других регионах – 18,8% (26 чел.)</a:t>
          </a:r>
          <a:endParaRPr lang="ru-RU" sz="1300" b="0" dirty="0">
            <a:latin typeface="Arial" pitchFamily="34" charset="0"/>
            <a:cs typeface="Arial" pitchFamily="34" charset="0"/>
          </a:endParaRPr>
        </a:p>
      </dgm:t>
    </dgm:pt>
    <dgm:pt modelId="{B1AE10AA-4D2F-4800-B0EF-27820C45DBCC}" type="parTrans" cxnId="{129A0FDF-F6EB-4AD2-9DE0-1785692DCFB0}">
      <dgm:prSet/>
      <dgm:spPr/>
      <dgm:t>
        <a:bodyPr/>
        <a:lstStyle/>
        <a:p>
          <a:endParaRPr lang="ru-RU"/>
        </a:p>
      </dgm:t>
    </dgm:pt>
    <dgm:pt modelId="{4B3089D7-0DCA-4080-A538-81B36CDE16F2}" type="sibTrans" cxnId="{129A0FDF-F6EB-4AD2-9DE0-1785692DCFB0}">
      <dgm:prSet/>
      <dgm:spPr/>
      <dgm:t>
        <a:bodyPr/>
        <a:lstStyle/>
        <a:p>
          <a:endParaRPr lang="ru-RU"/>
        </a:p>
      </dgm:t>
    </dgm:pt>
    <dgm:pt modelId="{79CCAE8F-4218-4B3B-9F42-B4A093C87A84}">
      <dgm:prSet custT="1"/>
      <dgm:spPr/>
      <dgm:t>
        <a:bodyPr/>
        <a:lstStyle/>
        <a:p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ВУЗы в других регионах – 34,09% (15 чел.)</a:t>
          </a:r>
        </a:p>
      </dgm:t>
    </dgm:pt>
    <dgm:pt modelId="{1A382810-8C06-412D-BE36-FAE20F4E892E}" type="parTrans" cxnId="{B6A28084-9DAC-482E-AE05-DB103A8AB1A5}">
      <dgm:prSet/>
      <dgm:spPr/>
      <dgm:t>
        <a:bodyPr/>
        <a:lstStyle/>
        <a:p>
          <a:endParaRPr lang="ru-RU"/>
        </a:p>
      </dgm:t>
    </dgm:pt>
    <dgm:pt modelId="{656E242C-0092-4F25-BF44-81D84711BE2F}" type="sibTrans" cxnId="{B6A28084-9DAC-482E-AE05-DB103A8AB1A5}">
      <dgm:prSet/>
      <dgm:spPr/>
      <dgm:t>
        <a:bodyPr/>
        <a:lstStyle/>
        <a:p>
          <a:endParaRPr lang="ru-RU"/>
        </a:p>
      </dgm:t>
    </dgm:pt>
    <dgm:pt modelId="{3E4438D5-B877-4BB9-8BEA-626A69257911}">
      <dgm:prSet custT="1"/>
      <dgm:spPr/>
      <dgm:t>
        <a:bodyPr/>
        <a:lstStyle/>
        <a:p>
          <a:r>
            <a:rPr lang="ru-RU" sz="1300" b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НовГУ</a:t>
          </a:r>
          <a:r>
            <a:rPr lang="ru-RU" sz="13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– 15,9% (7 чел.)</a:t>
          </a:r>
        </a:p>
      </dgm:t>
    </dgm:pt>
    <dgm:pt modelId="{055DE3A4-6F90-4FCF-825D-B9A897833F48}" type="parTrans" cxnId="{73E7B158-3F24-4C15-9317-CD600CC4EBE4}">
      <dgm:prSet/>
      <dgm:spPr/>
      <dgm:t>
        <a:bodyPr/>
        <a:lstStyle/>
        <a:p>
          <a:endParaRPr lang="ru-RU"/>
        </a:p>
      </dgm:t>
    </dgm:pt>
    <dgm:pt modelId="{9FC3D9EA-CCA5-4044-B7D1-25B12BC7D1BC}" type="sibTrans" cxnId="{73E7B158-3F24-4C15-9317-CD600CC4EBE4}">
      <dgm:prSet/>
      <dgm:spPr/>
      <dgm:t>
        <a:bodyPr/>
        <a:lstStyle/>
        <a:p>
          <a:endParaRPr lang="ru-RU"/>
        </a:p>
      </dgm:t>
    </dgm:pt>
    <dgm:pt modelId="{BFA994BF-4EE0-4781-9365-41C9F7DFAC54}" type="pres">
      <dgm:prSet presAssocID="{D12D2BD0-32CD-458F-AB93-197E1DC914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35B39-F890-4B43-974B-3E244389B277}" type="pres">
      <dgm:prSet presAssocID="{A7C2C9BD-6695-4F6C-9B00-E30AE186E3B5}" presName="linNode" presStyleCnt="0"/>
      <dgm:spPr/>
      <dgm:t>
        <a:bodyPr/>
        <a:lstStyle/>
        <a:p>
          <a:endParaRPr lang="ru-RU"/>
        </a:p>
      </dgm:t>
    </dgm:pt>
    <dgm:pt modelId="{062B4D45-EC19-414E-9957-240933B3D498}" type="pres">
      <dgm:prSet presAssocID="{A7C2C9BD-6695-4F6C-9B00-E30AE186E3B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7FAAA-B48A-4F84-B831-7CDC9DD13E65}" type="pres">
      <dgm:prSet presAssocID="{A7C2C9BD-6695-4F6C-9B00-E30AE186E3B5}" presName="descendantText" presStyleLbl="alignAccFollowNode1" presStyleIdx="0" presStyleCnt="2" custScaleY="123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D0D63D-ED18-4C35-8091-46C2030A977C}" type="pres">
      <dgm:prSet presAssocID="{5F0B8787-39E6-4F87-97B1-BF87DF3FA5C3}" presName="sp" presStyleCnt="0"/>
      <dgm:spPr/>
      <dgm:t>
        <a:bodyPr/>
        <a:lstStyle/>
        <a:p>
          <a:endParaRPr lang="ru-RU"/>
        </a:p>
      </dgm:t>
    </dgm:pt>
    <dgm:pt modelId="{AF9A797F-F0E2-46C4-BD2E-0CF626AF414C}" type="pres">
      <dgm:prSet presAssocID="{220EF040-9C51-4578-9990-90E7452395CB}" presName="linNode" presStyleCnt="0"/>
      <dgm:spPr/>
      <dgm:t>
        <a:bodyPr/>
        <a:lstStyle/>
        <a:p>
          <a:endParaRPr lang="ru-RU"/>
        </a:p>
      </dgm:t>
    </dgm:pt>
    <dgm:pt modelId="{B37264DD-506F-431A-96BF-C50AE266E642}" type="pres">
      <dgm:prSet presAssocID="{220EF040-9C51-4578-9990-90E7452395C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399267-6DE0-4E07-822D-28CA95B421AB}" type="pres">
      <dgm:prSet presAssocID="{220EF040-9C51-4578-9990-90E7452395CB}" presName="descendantText" presStyleLbl="alignAccFollowNode1" presStyleIdx="1" presStyleCnt="2" custScaleY="124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887B42-9983-4CF1-B219-EAB88C39BE17}" type="presOf" srcId="{ECFFFFAD-38EA-4A4D-B2D2-0059FDCF31CF}" destId="{C3399267-6DE0-4E07-822D-28CA95B421AB}" srcOrd="0" destOrd="1" presId="urn:microsoft.com/office/officeart/2005/8/layout/vList5"/>
    <dgm:cxn modelId="{343DC43B-F1A8-45F4-B0D9-0684463CBCA6}" type="presOf" srcId="{D12D2BD0-32CD-458F-AB93-197E1DC9142F}" destId="{BFA994BF-4EE0-4781-9365-41C9F7DFAC54}" srcOrd="0" destOrd="0" presId="urn:microsoft.com/office/officeart/2005/8/layout/vList5"/>
    <dgm:cxn modelId="{129A0FDF-F6EB-4AD2-9DE0-1785692DCFB0}" srcId="{A7C2C9BD-6695-4F6C-9B00-E30AE186E3B5}" destId="{4E06DF89-1BA4-4A9E-B502-149EDC077BD8}" srcOrd="2" destOrd="0" parTransId="{B1AE10AA-4D2F-4800-B0EF-27820C45DBCC}" sibTransId="{4B3089D7-0DCA-4080-A538-81B36CDE16F2}"/>
    <dgm:cxn modelId="{660ED478-8E1D-4C65-B420-5BA728C2CE5A}" srcId="{220EF040-9C51-4578-9990-90E7452395CB}" destId="{B5D32703-9777-41A8-A403-9592F1E83493}" srcOrd="0" destOrd="0" parTransId="{56F07951-12CA-47CE-82EC-15D295B466FB}" sibTransId="{A9E1FB2E-1B6A-4AFB-832C-AFE32C29A7D7}"/>
    <dgm:cxn modelId="{40BD49F1-D141-409A-84EE-48F03F51D133}" type="presOf" srcId="{9456D099-F174-4414-8369-E93F09C23C7E}" destId="{2927FAAA-B48A-4F84-B831-7CDC9DD13E65}" srcOrd="0" destOrd="1" presId="urn:microsoft.com/office/officeart/2005/8/layout/vList5"/>
    <dgm:cxn modelId="{AC78A77E-7CDB-4593-838F-D005144109E1}" type="presOf" srcId="{B5D32703-9777-41A8-A403-9592F1E83493}" destId="{C3399267-6DE0-4E07-822D-28CA95B421AB}" srcOrd="0" destOrd="0" presId="urn:microsoft.com/office/officeart/2005/8/layout/vList5"/>
    <dgm:cxn modelId="{5F42A43A-A99C-4E07-B5D2-DE2F60099021}" type="presOf" srcId="{A7C2C9BD-6695-4F6C-9B00-E30AE186E3B5}" destId="{062B4D45-EC19-414E-9957-240933B3D498}" srcOrd="0" destOrd="0" presId="urn:microsoft.com/office/officeart/2005/8/layout/vList5"/>
    <dgm:cxn modelId="{73E7B158-3F24-4C15-9317-CD600CC4EBE4}" srcId="{220EF040-9C51-4578-9990-90E7452395CB}" destId="{3E4438D5-B877-4BB9-8BEA-626A69257911}" srcOrd="2" destOrd="0" parTransId="{055DE3A4-6F90-4FCF-825D-B9A897833F48}" sibTransId="{9FC3D9EA-CCA5-4044-B7D1-25B12BC7D1BC}"/>
    <dgm:cxn modelId="{720B043E-F736-4C99-B6A3-1691518A76EA}" type="presOf" srcId="{4E06DF89-1BA4-4A9E-B502-149EDC077BD8}" destId="{2927FAAA-B48A-4F84-B831-7CDC9DD13E65}" srcOrd="0" destOrd="2" presId="urn:microsoft.com/office/officeart/2005/8/layout/vList5"/>
    <dgm:cxn modelId="{6F59B77B-F22C-41EB-91C5-B473D85A9FA3}" srcId="{220EF040-9C51-4578-9990-90E7452395CB}" destId="{ECFFFFAD-38EA-4A4D-B2D2-0059FDCF31CF}" srcOrd="1" destOrd="0" parTransId="{AEA11505-44D1-461F-AA65-890654FDBE69}" sibTransId="{6B57BFD2-BC28-4284-82AC-E44F274B9124}"/>
    <dgm:cxn modelId="{B6A28084-9DAC-482E-AE05-DB103A8AB1A5}" srcId="{220EF040-9C51-4578-9990-90E7452395CB}" destId="{79CCAE8F-4218-4B3B-9F42-B4A093C87A84}" srcOrd="3" destOrd="0" parTransId="{1A382810-8C06-412D-BE36-FAE20F4E892E}" sibTransId="{656E242C-0092-4F25-BF44-81D84711BE2F}"/>
    <dgm:cxn modelId="{69B2E00A-12BD-4AFD-8421-B68D0EC84D58}" type="presOf" srcId="{F2CB0649-E002-43F7-A74E-4AC282FC5529}" destId="{2927FAAA-B48A-4F84-B831-7CDC9DD13E65}" srcOrd="0" destOrd="0" presId="urn:microsoft.com/office/officeart/2005/8/layout/vList5"/>
    <dgm:cxn modelId="{69048F75-51D3-4F69-B5A8-4E9118497A3F}" srcId="{D12D2BD0-32CD-458F-AB93-197E1DC9142F}" destId="{220EF040-9C51-4578-9990-90E7452395CB}" srcOrd="1" destOrd="0" parTransId="{82CCC478-FD8D-42E9-AED0-B7F5D9D47F01}" sibTransId="{04F36DE4-D3F5-4AD9-84F5-CC7B3D8BB9CB}"/>
    <dgm:cxn modelId="{CFC5F50D-CD4C-4A23-9EA7-C2B112643D33}" type="presOf" srcId="{3E4438D5-B877-4BB9-8BEA-626A69257911}" destId="{C3399267-6DE0-4E07-822D-28CA95B421AB}" srcOrd="0" destOrd="2" presId="urn:microsoft.com/office/officeart/2005/8/layout/vList5"/>
    <dgm:cxn modelId="{494A4F85-01EC-4554-B4A9-F07F43A97AC2}" srcId="{A7C2C9BD-6695-4F6C-9B00-E30AE186E3B5}" destId="{F2CB0649-E002-43F7-A74E-4AC282FC5529}" srcOrd="0" destOrd="0" parTransId="{FFE89D4D-536F-4572-8EAB-CAAB5EF1E077}" sibTransId="{BF76EEB0-06EA-4240-8B3B-BE512CCA7E5F}"/>
    <dgm:cxn modelId="{7DB48409-D1A7-4411-BC05-71FE0B41DB29}" srcId="{D12D2BD0-32CD-458F-AB93-197E1DC9142F}" destId="{A7C2C9BD-6695-4F6C-9B00-E30AE186E3B5}" srcOrd="0" destOrd="0" parTransId="{552506CD-2C17-459E-BF16-9A9269E9E8EE}" sibTransId="{5F0B8787-39E6-4F87-97B1-BF87DF3FA5C3}"/>
    <dgm:cxn modelId="{4174C7E9-3B66-4DB1-9F4E-7DA7FBAEEAA2}" srcId="{A7C2C9BD-6695-4F6C-9B00-E30AE186E3B5}" destId="{9456D099-F174-4414-8369-E93F09C23C7E}" srcOrd="1" destOrd="0" parTransId="{3C48CEDE-A337-430D-AF2C-07F9CA2C52B2}" sibTransId="{282FEBE5-A18D-464B-989F-7507DEEEB3B8}"/>
    <dgm:cxn modelId="{4E27051F-B904-4A1F-9AB2-1FD5D2D1D925}" type="presOf" srcId="{220EF040-9C51-4578-9990-90E7452395CB}" destId="{B37264DD-506F-431A-96BF-C50AE266E642}" srcOrd="0" destOrd="0" presId="urn:microsoft.com/office/officeart/2005/8/layout/vList5"/>
    <dgm:cxn modelId="{E9A114CB-5361-4D2B-B59C-9F0D6420264A}" type="presOf" srcId="{79CCAE8F-4218-4B3B-9F42-B4A093C87A84}" destId="{C3399267-6DE0-4E07-822D-28CA95B421AB}" srcOrd="0" destOrd="3" presId="urn:microsoft.com/office/officeart/2005/8/layout/vList5"/>
    <dgm:cxn modelId="{87B86E01-BA8D-4019-8314-EBE67FC4D9F9}" type="presParOf" srcId="{BFA994BF-4EE0-4781-9365-41C9F7DFAC54}" destId="{B3935B39-F890-4B43-974B-3E244389B277}" srcOrd="0" destOrd="0" presId="urn:microsoft.com/office/officeart/2005/8/layout/vList5"/>
    <dgm:cxn modelId="{273A2BE6-0B4A-4DE8-8F27-77692F0A33BF}" type="presParOf" srcId="{B3935B39-F890-4B43-974B-3E244389B277}" destId="{062B4D45-EC19-414E-9957-240933B3D498}" srcOrd="0" destOrd="0" presId="urn:microsoft.com/office/officeart/2005/8/layout/vList5"/>
    <dgm:cxn modelId="{B76B1B06-ED24-440D-841F-3A1699739205}" type="presParOf" srcId="{B3935B39-F890-4B43-974B-3E244389B277}" destId="{2927FAAA-B48A-4F84-B831-7CDC9DD13E65}" srcOrd="1" destOrd="0" presId="urn:microsoft.com/office/officeart/2005/8/layout/vList5"/>
    <dgm:cxn modelId="{C21B7170-CCC1-4E98-83DE-FD6E318AC2B4}" type="presParOf" srcId="{BFA994BF-4EE0-4781-9365-41C9F7DFAC54}" destId="{9CD0D63D-ED18-4C35-8091-46C2030A977C}" srcOrd="1" destOrd="0" presId="urn:microsoft.com/office/officeart/2005/8/layout/vList5"/>
    <dgm:cxn modelId="{61BAC6A5-CC60-4FAB-8FE1-90DB1B708693}" type="presParOf" srcId="{BFA994BF-4EE0-4781-9365-41C9F7DFAC54}" destId="{AF9A797F-F0E2-46C4-BD2E-0CF626AF414C}" srcOrd="2" destOrd="0" presId="urn:microsoft.com/office/officeart/2005/8/layout/vList5"/>
    <dgm:cxn modelId="{6834A83A-8D22-4F9E-AAF6-78ACC72628A9}" type="presParOf" srcId="{AF9A797F-F0E2-46C4-BD2E-0CF626AF414C}" destId="{B37264DD-506F-431A-96BF-C50AE266E642}" srcOrd="0" destOrd="0" presId="urn:microsoft.com/office/officeart/2005/8/layout/vList5"/>
    <dgm:cxn modelId="{03D692B4-643F-4B20-B3A1-A769D3B49230}" type="presParOf" srcId="{AF9A797F-F0E2-46C4-BD2E-0CF626AF414C}" destId="{C3399267-6DE0-4E07-822D-28CA95B421A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015037-AA66-45DE-991A-EC8074E7C657}" type="doc">
      <dgm:prSet loTypeId="urn:microsoft.com/office/officeart/2005/8/layout/chevron1" loCatId="process" qsTypeId="urn:microsoft.com/office/officeart/2005/8/quickstyle/simple1" qsCatId="simple" csTypeId="urn:microsoft.com/office/officeart/2005/8/colors/accent2_4" csCatId="accent2" phldr="1"/>
      <dgm:spPr/>
    </dgm:pt>
    <dgm:pt modelId="{D762D458-6408-413C-A415-19EB30C2B4D8}">
      <dgm:prSet phldrT="[Текст]" custT="1"/>
      <dgm:spPr>
        <a:solidFill>
          <a:srgbClr val="F9A5A1"/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Средний возраст педагогов- 48 лет, 75 учителей (68,8%) имеют  педагогический стаж работы 20 и более лет</a:t>
          </a:r>
          <a:endParaRPr lang="ru-RU" sz="1300" b="1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7E735D3-A236-402D-AA6E-2500D015FD58}" type="parTrans" cxnId="{9B53B2E8-0D80-4BFF-AB9E-BED03CED3B71}">
      <dgm:prSet/>
      <dgm:spPr/>
      <dgm:t>
        <a:bodyPr/>
        <a:lstStyle/>
        <a:p>
          <a:endParaRPr lang="ru-RU" sz="1400"/>
        </a:p>
      </dgm:t>
    </dgm:pt>
    <dgm:pt modelId="{96512A59-3346-4D82-9D0C-B325A0D1304B}" type="sibTrans" cxnId="{9B53B2E8-0D80-4BFF-AB9E-BED03CED3B71}">
      <dgm:prSet/>
      <dgm:spPr/>
      <dgm:t>
        <a:bodyPr/>
        <a:lstStyle/>
        <a:p>
          <a:endParaRPr lang="ru-RU" sz="1400"/>
        </a:p>
      </dgm:t>
    </dgm:pt>
    <dgm:pt modelId="{5E2F1AD0-4EA8-482F-AAFB-DDC9242876B5}">
      <dgm:prSet phldrT="[Текст]" custT="1"/>
      <dgm:spPr>
        <a:solidFill>
          <a:srgbClr val="FDD9D7"/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Доля учителей в возрасте до 35 лет -14,7% (16 человек) от общей численности (109 человек)</a:t>
          </a:r>
          <a:endParaRPr lang="ru-RU" sz="1300" b="1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C7470786-CBBD-4814-AFBD-95EB699DC021}" type="parTrans" cxnId="{6129B400-8533-42B8-BEFC-905C551FA7FC}">
      <dgm:prSet/>
      <dgm:spPr/>
      <dgm:t>
        <a:bodyPr/>
        <a:lstStyle/>
        <a:p>
          <a:endParaRPr lang="ru-RU" sz="1400"/>
        </a:p>
      </dgm:t>
    </dgm:pt>
    <dgm:pt modelId="{E38239FB-26E5-4DEB-8BD1-549585A0B793}" type="sibTrans" cxnId="{6129B400-8533-42B8-BEFC-905C551FA7FC}">
      <dgm:prSet/>
      <dgm:spPr/>
      <dgm:t>
        <a:bodyPr/>
        <a:lstStyle/>
        <a:p>
          <a:endParaRPr lang="ru-RU" sz="1400"/>
        </a:p>
      </dgm:t>
    </dgm:pt>
    <dgm:pt modelId="{BF148E59-9256-4EB6-AFE7-8B44EBA08E5F}">
      <dgm:prSet phldrT="[Текст]" custT="1"/>
      <dgm:spPr>
        <a:solidFill>
          <a:srgbClr val="FEE9E8"/>
        </a:solidFill>
      </dgm:spPr>
      <dgm:t>
        <a:bodyPr/>
        <a:lstStyle/>
        <a:p>
          <a:r>
            <a:rPr lang="ru-RU" sz="1300" b="1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Число «горячих» вакансий – 4 учителя: иностранный язык, русский язык и литература, математика</a:t>
          </a:r>
          <a:endParaRPr lang="ru-RU" sz="1300" b="1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9BB08C4-3D61-4436-9A79-53559F0F5536}" type="parTrans" cxnId="{16BCFF82-E214-4263-AD84-ECE1997BE37F}">
      <dgm:prSet/>
      <dgm:spPr/>
      <dgm:t>
        <a:bodyPr/>
        <a:lstStyle/>
        <a:p>
          <a:endParaRPr lang="ru-RU" sz="1400"/>
        </a:p>
      </dgm:t>
    </dgm:pt>
    <dgm:pt modelId="{33F8EEFD-3A1C-4C40-BBFD-E5A132C7DCE4}" type="sibTrans" cxnId="{16BCFF82-E214-4263-AD84-ECE1997BE37F}">
      <dgm:prSet/>
      <dgm:spPr/>
      <dgm:t>
        <a:bodyPr/>
        <a:lstStyle/>
        <a:p>
          <a:endParaRPr lang="ru-RU" sz="1400"/>
        </a:p>
      </dgm:t>
    </dgm:pt>
    <dgm:pt modelId="{014828C3-8FB2-4831-8CB7-543BF8DF44B8}" type="pres">
      <dgm:prSet presAssocID="{18015037-AA66-45DE-991A-EC8074E7C657}" presName="Name0" presStyleCnt="0">
        <dgm:presLayoutVars>
          <dgm:dir/>
          <dgm:animLvl val="lvl"/>
          <dgm:resizeHandles val="exact"/>
        </dgm:presLayoutVars>
      </dgm:prSet>
      <dgm:spPr/>
    </dgm:pt>
    <dgm:pt modelId="{82952E97-7B87-4AB5-A413-945DBF360A8E}" type="pres">
      <dgm:prSet presAssocID="{D762D458-6408-413C-A415-19EB30C2B4D8}" presName="parTxOnly" presStyleLbl="node1" presStyleIdx="0" presStyleCnt="3" custLinFactNeighborX="35287" custLinFactNeighborY="-1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332FB-A277-4FB0-BD48-21EF89271624}" type="pres">
      <dgm:prSet presAssocID="{96512A59-3346-4D82-9D0C-B325A0D1304B}" presName="parTxOnlySpace" presStyleCnt="0"/>
      <dgm:spPr/>
    </dgm:pt>
    <dgm:pt modelId="{B1074410-34C1-4F1E-99FE-4E5938C52AE8}" type="pres">
      <dgm:prSet presAssocID="{5E2F1AD0-4EA8-482F-AAFB-DDC9242876B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AD255-CAAA-45F7-9DB9-3BC5AC26CBA7}" type="pres">
      <dgm:prSet presAssocID="{E38239FB-26E5-4DEB-8BD1-549585A0B793}" presName="parTxOnlySpace" presStyleCnt="0"/>
      <dgm:spPr/>
    </dgm:pt>
    <dgm:pt modelId="{644C978D-2F17-470D-9F01-4B412A9EF3F3}" type="pres">
      <dgm:prSet presAssocID="{BF148E59-9256-4EB6-AFE7-8B44EBA08E5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BCFF82-E214-4263-AD84-ECE1997BE37F}" srcId="{18015037-AA66-45DE-991A-EC8074E7C657}" destId="{BF148E59-9256-4EB6-AFE7-8B44EBA08E5F}" srcOrd="2" destOrd="0" parTransId="{19BB08C4-3D61-4436-9A79-53559F0F5536}" sibTransId="{33F8EEFD-3A1C-4C40-BBFD-E5A132C7DCE4}"/>
    <dgm:cxn modelId="{6129B400-8533-42B8-BEFC-905C551FA7FC}" srcId="{18015037-AA66-45DE-991A-EC8074E7C657}" destId="{5E2F1AD0-4EA8-482F-AAFB-DDC9242876B5}" srcOrd="1" destOrd="0" parTransId="{C7470786-CBBD-4814-AFBD-95EB699DC021}" sibTransId="{E38239FB-26E5-4DEB-8BD1-549585A0B793}"/>
    <dgm:cxn modelId="{F5EDFDBA-21C6-4149-8E4C-468748A85857}" type="presOf" srcId="{18015037-AA66-45DE-991A-EC8074E7C657}" destId="{014828C3-8FB2-4831-8CB7-543BF8DF44B8}" srcOrd="0" destOrd="0" presId="urn:microsoft.com/office/officeart/2005/8/layout/chevron1"/>
    <dgm:cxn modelId="{7BE950DE-315A-4260-BA9F-BB61038A7B5C}" type="presOf" srcId="{D762D458-6408-413C-A415-19EB30C2B4D8}" destId="{82952E97-7B87-4AB5-A413-945DBF360A8E}" srcOrd="0" destOrd="0" presId="urn:microsoft.com/office/officeart/2005/8/layout/chevron1"/>
    <dgm:cxn modelId="{5295FEFD-A993-4008-B7A9-28990DAC8638}" type="presOf" srcId="{5E2F1AD0-4EA8-482F-AAFB-DDC9242876B5}" destId="{B1074410-34C1-4F1E-99FE-4E5938C52AE8}" srcOrd="0" destOrd="0" presId="urn:microsoft.com/office/officeart/2005/8/layout/chevron1"/>
    <dgm:cxn modelId="{A490DBD6-9F23-4FE1-9F01-77722274C6E0}" type="presOf" srcId="{BF148E59-9256-4EB6-AFE7-8B44EBA08E5F}" destId="{644C978D-2F17-470D-9F01-4B412A9EF3F3}" srcOrd="0" destOrd="0" presId="urn:microsoft.com/office/officeart/2005/8/layout/chevron1"/>
    <dgm:cxn modelId="{9B53B2E8-0D80-4BFF-AB9E-BED03CED3B71}" srcId="{18015037-AA66-45DE-991A-EC8074E7C657}" destId="{D762D458-6408-413C-A415-19EB30C2B4D8}" srcOrd="0" destOrd="0" parTransId="{D7E735D3-A236-402D-AA6E-2500D015FD58}" sibTransId="{96512A59-3346-4D82-9D0C-B325A0D1304B}"/>
    <dgm:cxn modelId="{62918CB1-A70C-4841-8D3D-491755391794}" type="presParOf" srcId="{014828C3-8FB2-4831-8CB7-543BF8DF44B8}" destId="{82952E97-7B87-4AB5-A413-945DBF360A8E}" srcOrd="0" destOrd="0" presId="urn:microsoft.com/office/officeart/2005/8/layout/chevron1"/>
    <dgm:cxn modelId="{6A7EB0E4-4A58-4711-B9E4-CEF02E45BCDF}" type="presParOf" srcId="{014828C3-8FB2-4831-8CB7-543BF8DF44B8}" destId="{781332FB-A277-4FB0-BD48-21EF89271624}" srcOrd="1" destOrd="0" presId="urn:microsoft.com/office/officeart/2005/8/layout/chevron1"/>
    <dgm:cxn modelId="{36457F07-3F72-487A-AFE7-FA0F8C3B70B9}" type="presParOf" srcId="{014828C3-8FB2-4831-8CB7-543BF8DF44B8}" destId="{B1074410-34C1-4F1E-99FE-4E5938C52AE8}" srcOrd="2" destOrd="0" presId="urn:microsoft.com/office/officeart/2005/8/layout/chevron1"/>
    <dgm:cxn modelId="{1ACB53BF-20D8-4D2C-9950-2C559090ADE1}" type="presParOf" srcId="{014828C3-8FB2-4831-8CB7-543BF8DF44B8}" destId="{DB2AD255-CAAA-45F7-9DB9-3BC5AC26CBA7}" srcOrd="3" destOrd="0" presId="urn:microsoft.com/office/officeart/2005/8/layout/chevron1"/>
    <dgm:cxn modelId="{98700EA1-1FD6-49DB-8DEC-BDD8A8EB5980}" type="presParOf" srcId="{014828C3-8FB2-4831-8CB7-543BF8DF44B8}" destId="{644C978D-2F17-470D-9F01-4B412A9EF3F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1C52E4-A4B9-4DDA-8AD9-F486D059BF10}" type="doc">
      <dgm:prSet loTypeId="urn:microsoft.com/office/officeart/2005/8/layout/process1" loCatId="process" qsTypeId="urn:microsoft.com/office/officeart/2005/8/quickstyle/simple1" qsCatId="simple" csTypeId="urn:microsoft.com/office/officeart/2005/8/colors/accent2_3" csCatId="accent2" phldr="1"/>
      <dgm:spPr/>
    </dgm:pt>
    <dgm:pt modelId="{3268D8E9-3F71-4C70-870F-2AAFFABB10E1}">
      <dgm:prSet phldrT="[Текст]" custT="1"/>
      <dgm:spPr>
        <a:solidFill>
          <a:srgbClr val="F9A5A1"/>
        </a:solidFill>
      </dgm:spPr>
      <dgm:t>
        <a:bodyPr/>
        <a:lstStyle/>
        <a:p>
          <a:r>
            <a:rPr kumimoji="0" lang="ru-RU" altLang="ru-RU" sz="1350" b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Ремонт общеобразовательных организаций</a:t>
          </a:r>
          <a:endParaRPr lang="ru-RU" sz="1350" b="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BA4B208-0F54-4AF2-B95C-8860472F92CD}" type="parTrans" cxnId="{91CB1ED9-BF47-4D63-8325-6D4763F97D3A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520586CA-712B-480F-87AF-21951199D28B}" type="sibTrans" cxnId="{91CB1ED9-BF47-4D63-8325-6D4763F97D3A}">
      <dgm:prSet/>
      <dgm:spPr>
        <a:solidFill>
          <a:srgbClr val="AFABAB"/>
        </a:solidFill>
      </dgm:spPr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78A0BEF4-BF56-4CCE-9F0B-AA60C850EA1A}">
      <dgm:prSet phldrT="[Текст]" custT="1"/>
      <dgm:spPr>
        <a:solidFill>
          <a:srgbClr val="FDD9D7"/>
        </a:solidFill>
      </dgm:spPr>
      <dgm:t>
        <a:bodyPr/>
        <a:lstStyle/>
        <a:p>
          <a:pPr rtl="0"/>
          <a:r>
            <a:rPr lang="ru-RU" sz="135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rPr>
            <a:t>Проведение ремонта кровли здания МАОУ СШ с. Анциферово запланировано на второе полугодие 2019 года. Стоимость работ 1700,0 тыс. рублей </a:t>
          </a:r>
          <a:endParaRPr lang="ru-RU" sz="1350" dirty="0">
            <a:solidFill>
              <a:srgbClr val="080808"/>
            </a:solidFill>
            <a:latin typeface="Arial" pitchFamily="34" charset="0"/>
            <a:cs typeface="Arial" pitchFamily="34" charset="0"/>
          </a:endParaRPr>
        </a:p>
      </dgm:t>
    </dgm:pt>
    <dgm:pt modelId="{4CB3550B-074C-4FA0-B075-5319411044F5}" type="parTrans" cxnId="{6324464A-FC91-404B-9E28-26B0D80B5FA0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C17DF05A-B428-415E-BDF2-0CFFC4B0BCF6}" type="sibTrans" cxnId="{6324464A-FC91-404B-9E28-26B0D80B5FA0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200B6BCE-815F-4DA2-9DB6-5C1080D9D5C7}" type="pres">
      <dgm:prSet presAssocID="{E01C52E4-A4B9-4DDA-8AD9-F486D059BF10}" presName="Name0" presStyleCnt="0">
        <dgm:presLayoutVars>
          <dgm:dir/>
          <dgm:resizeHandles val="exact"/>
        </dgm:presLayoutVars>
      </dgm:prSet>
      <dgm:spPr/>
    </dgm:pt>
    <dgm:pt modelId="{D68CA3EE-ED65-4A00-B93B-85DDC855E672}" type="pres">
      <dgm:prSet presAssocID="{3268D8E9-3F71-4C70-870F-2AAFFABB10E1}" presName="node" presStyleLbl="node1" presStyleIdx="0" presStyleCnt="2" custScaleX="108225" custScaleY="112511" custLinFactNeighborX="2905" custLinFactNeighborY="84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0D10C-5D7C-49CC-95B1-C2B27D786F0C}" type="pres">
      <dgm:prSet presAssocID="{520586CA-712B-480F-87AF-21951199D28B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491458D-8060-4A65-8F35-3647A0BBAFC5}" type="pres">
      <dgm:prSet presAssocID="{520586CA-712B-480F-87AF-21951199D28B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749FE871-F63B-4332-8E41-DC45F4C323D8}" type="pres">
      <dgm:prSet presAssocID="{78A0BEF4-BF56-4CCE-9F0B-AA60C850EA1A}" presName="node" presStyleLbl="node1" presStyleIdx="1" presStyleCnt="2" custScaleX="119401" custScaleY="112511" custLinFactNeighborY="5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B1ED9-BF47-4D63-8325-6D4763F97D3A}" srcId="{E01C52E4-A4B9-4DDA-8AD9-F486D059BF10}" destId="{3268D8E9-3F71-4C70-870F-2AAFFABB10E1}" srcOrd="0" destOrd="0" parTransId="{7BA4B208-0F54-4AF2-B95C-8860472F92CD}" sibTransId="{520586CA-712B-480F-87AF-21951199D28B}"/>
    <dgm:cxn modelId="{F7409696-798E-4CFC-9413-C2F27022AE44}" type="presOf" srcId="{520586CA-712B-480F-87AF-21951199D28B}" destId="{E491458D-8060-4A65-8F35-3647A0BBAFC5}" srcOrd="1" destOrd="0" presId="urn:microsoft.com/office/officeart/2005/8/layout/process1"/>
    <dgm:cxn modelId="{189D1CF9-1B6D-4248-BC5C-F40376DE9359}" type="presOf" srcId="{E01C52E4-A4B9-4DDA-8AD9-F486D059BF10}" destId="{200B6BCE-815F-4DA2-9DB6-5C1080D9D5C7}" srcOrd="0" destOrd="0" presId="urn:microsoft.com/office/officeart/2005/8/layout/process1"/>
    <dgm:cxn modelId="{27072050-6541-44B2-A929-89B744318BBE}" type="presOf" srcId="{3268D8E9-3F71-4C70-870F-2AAFFABB10E1}" destId="{D68CA3EE-ED65-4A00-B93B-85DDC855E672}" srcOrd="0" destOrd="0" presId="urn:microsoft.com/office/officeart/2005/8/layout/process1"/>
    <dgm:cxn modelId="{A0B469AD-0A39-4DEC-91BB-F98CB96C6AA0}" type="presOf" srcId="{520586CA-712B-480F-87AF-21951199D28B}" destId="{D820D10C-5D7C-49CC-95B1-C2B27D786F0C}" srcOrd="0" destOrd="0" presId="urn:microsoft.com/office/officeart/2005/8/layout/process1"/>
    <dgm:cxn modelId="{B279721E-270B-4689-8AA3-9FAF14D5C327}" type="presOf" srcId="{78A0BEF4-BF56-4CCE-9F0B-AA60C850EA1A}" destId="{749FE871-F63B-4332-8E41-DC45F4C323D8}" srcOrd="0" destOrd="0" presId="urn:microsoft.com/office/officeart/2005/8/layout/process1"/>
    <dgm:cxn modelId="{6324464A-FC91-404B-9E28-26B0D80B5FA0}" srcId="{E01C52E4-A4B9-4DDA-8AD9-F486D059BF10}" destId="{78A0BEF4-BF56-4CCE-9F0B-AA60C850EA1A}" srcOrd="1" destOrd="0" parTransId="{4CB3550B-074C-4FA0-B075-5319411044F5}" sibTransId="{C17DF05A-B428-415E-BDF2-0CFFC4B0BCF6}"/>
    <dgm:cxn modelId="{A7928715-07B2-4ACB-8793-6CA3B3484BA4}" type="presParOf" srcId="{200B6BCE-815F-4DA2-9DB6-5C1080D9D5C7}" destId="{D68CA3EE-ED65-4A00-B93B-85DDC855E672}" srcOrd="0" destOrd="0" presId="urn:microsoft.com/office/officeart/2005/8/layout/process1"/>
    <dgm:cxn modelId="{15D05245-5D9F-4FD3-A40B-B04E9DFBBEF4}" type="presParOf" srcId="{200B6BCE-815F-4DA2-9DB6-5C1080D9D5C7}" destId="{D820D10C-5D7C-49CC-95B1-C2B27D786F0C}" srcOrd="1" destOrd="0" presId="urn:microsoft.com/office/officeart/2005/8/layout/process1"/>
    <dgm:cxn modelId="{1EDF603C-64BA-4DBC-A9D8-133914D9448D}" type="presParOf" srcId="{D820D10C-5D7C-49CC-95B1-C2B27D786F0C}" destId="{E491458D-8060-4A65-8F35-3647A0BBAFC5}" srcOrd="0" destOrd="0" presId="urn:microsoft.com/office/officeart/2005/8/layout/process1"/>
    <dgm:cxn modelId="{369DAAB1-EEF6-4625-B2A9-23A344FA6C29}" type="presParOf" srcId="{200B6BCE-815F-4DA2-9DB6-5C1080D9D5C7}" destId="{749FE871-F63B-4332-8E41-DC45F4C323D8}" srcOrd="2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1C52E4-A4B9-4DDA-8AD9-F486D059BF10}" type="doc">
      <dgm:prSet loTypeId="urn:microsoft.com/office/officeart/2005/8/layout/process1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17B406AF-A9BD-4781-9070-34F9721BC458}">
      <dgm:prSet phldrT="[Текст]" custT="1"/>
      <dgm:spPr>
        <a:solidFill>
          <a:srgbClr val="F9A5A1"/>
        </a:solidFill>
      </dgm:spPr>
      <dgm:t>
        <a:bodyPr/>
        <a:lstStyle/>
        <a:p>
          <a:pPr rtl="0"/>
          <a:r>
            <a:rPr lang="ru-RU" sz="1400" b="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Автобус 2009 года выпуска, 100% износ</a:t>
          </a:r>
          <a:endParaRPr lang="ru-RU" sz="1400" b="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BF16CC8-2D95-4399-A10B-0C053014125F}" type="parTrans" cxnId="{6BB8259E-95FC-4222-979F-FF4D00C2ED98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5FF08160-08E3-48EA-8CEF-015726175F66}" type="sibTrans" cxnId="{6BB8259E-95FC-4222-979F-FF4D00C2ED98}">
      <dgm:prSet/>
      <dgm:spPr>
        <a:solidFill>
          <a:srgbClr val="AFABAB"/>
        </a:solidFill>
      </dgm:spPr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DA5CC56A-D532-4950-8078-1BC498049EDE}">
      <dgm:prSet phldrT="[Текст]" custT="1"/>
      <dgm:spPr>
        <a:solidFill>
          <a:srgbClr val="FDD9D7"/>
        </a:solidFill>
      </dgm:spPr>
      <dgm:t>
        <a:bodyPr/>
        <a:lstStyle/>
        <a:p>
          <a:pPr rtl="0"/>
          <a:r>
            <a:rPr lang="ru-RU" sz="135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Приобретение нового автобуса на 30 мест в МАОУ СШ с. Левоча</a:t>
          </a:r>
          <a:endParaRPr lang="ru-RU" sz="135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29A92274-E72D-42AA-8F1E-280563A420BF}" type="parTrans" cxnId="{592B30DB-A216-4767-B1A0-76CB39BC4AB4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414A6D78-BB33-426B-B288-4587E1E2884D}" type="sibTrans" cxnId="{592B30DB-A216-4767-B1A0-76CB39BC4AB4}">
      <dgm:prSet/>
      <dgm:spPr/>
      <dgm:t>
        <a:bodyPr/>
        <a:lstStyle/>
        <a:p>
          <a:endParaRPr lang="ru-RU">
            <a:solidFill>
              <a:srgbClr val="080808"/>
            </a:solidFill>
          </a:endParaRPr>
        </a:p>
      </dgm:t>
    </dgm:pt>
    <dgm:pt modelId="{200B6BCE-815F-4DA2-9DB6-5C1080D9D5C7}" type="pres">
      <dgm:prSet presAssocID="{E01C52E4-A4B9-4DDA-8AD9-F486D059BF1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86B11B-0DF3-4DB2-B13B-F782C5A956C4}" type="pres">
      <dgm:prSet presAssocID="{17B406AF-A9BD-4781-9070-34F9721BC458}" presName="node" presStyleLbl="node1" presStyleIdx="0" presStyleCnt="2" custScaleX="104760" custScaleY="125223" custLinFactNeighborX="-2407" custLinFactNeighborY="3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AC7A-8229-4D36-A99E-3D975D56F038}" type="pres">
      <dgm:prSet presAssocID="{5FF08160-08E3-48EA-8CEF-015726175F66}" presName="sibTrans" presStyleLbl="sibTrans2D1" presStyleIdx="0" presStyleCnt="1" custLinFactNeighborX="415" custLinFactNeighborY="-3931"/>
      <dgm:spPr/>
      <dgm:t>
        <a:bodyPr/>
        <a:lstStyle/>
        <a:p>
          <a:endParaRPr lang="ru-RU"/>
        </a:p>
      </dgm:t>
    </dgm:pt>
    <dgm:pt modelId="{A63A1D49-B14B-4FB7-A59F-FF4B1F6EAB6A}" type="pres">
      <dgm:prSet presAssocID="{5FF08160-08E3-48EA-8CEF-015726175F66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84FA508-0FE5-44CF-8B96-8937868F737D}" type="pres">
      <dgm:prSet presAssocID="{DA5CC56A-D532-4950-8078-1BC498049EDE}" presName="node" presStyleLbl="node1" presStyleIdx="1" presStyleCnt="2" custScaleX="111746" custScaleY="124407" custLinFactNeighborX="-2435" custLinFactNeighborY="1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B30DB-A216-4767-B1A0-76CB39BC4AB4}" srcId="{E01C52E4-A4B9-4DDA-8AD9-F486D059BF10}" destId="{DA5CC56A-D532-4950-8078-1BC498049EDE}" srcOrd="1" destOrd="0" parTransId="{29A92274-E72D-42AA-8F1E-280563A420BF}" sibTransId="{414A6D78-BB33-426B-B288-4587E1E2884D}"/>
    <dgm:cxn modelId="{8863BDD1-DCD6-4BF8-9512-92128EB9EF67}" type="presOf" srcId="{E01C52E4-A4B9-4DDA-8AD9-F486D059BF10}" destId="{200B6BCE-815F-4DA2-9DB6-5C1080D9D5C7}" srcOrd="0" destOrd="0" presId="urn:microsoft.com/office/officeart/2005/8/layout/process1"/>
    <dgm:cxn modelId="{6BB8259E-95FC-4222-979F-FF4D00C2ED98}" srcId="{E01C52E4-A4B9-4DDA-8AD9-F486D059BF10}" destId="{17B406AF-A9BD-4781-9070-34F9721BC458}" srcOrd="0" destOrd="0" parTransId="{DBF16CC8-2D95-4399-A10B-0C053014125F}" sibTransId="{5FF08160-08E3-48EA-8CEF-015726175F66}"/>
    <dgm:cxn modelId="{7BA07056-02FC-41E2-A36B-011238B42E84}" type="presOf" srcId="{5FF08160-08E3-48EA-8CEF-015726175F66}" destId="{A63A1D49-B14B-4FB7-A59F-FF4B1F6EAB6A}" srcOrd="1" destOrd="0" presId="urn:microsoft.com/office/officeart/2005/8/layout/process1"/>
    <dgm:cxn modelId="{D1C32348-0F96-43B3-AA1B-46BC6563AAFE}" type="presOf" srcId="{DA5CC56A-D532-4950-8078-1BC498049EDE}" destId="{F84FA508-0FE5-44CF-8B96-8937868F737D}" srcOrd="0" destOrd="0" presId="urn:microsoft.com/office/officeart/2005/8/layout/process1"/>
    <dgm:cxn modelId="{9CDC22B3-DFB5-429D-8F06-36769887334A}" type="presOf" srcId="{5FF08160-08E3-48EA-8CEF-015726175F66}" destId="{A2C9AC7A-8229-4D36-A99E-3D975D56F038}" srcOrd="0" destOrd="0" presId="urn:microsoft.com/office/officeart/2005/8/layout/process1"/>
    <dgm:cxn modelId="{34E926D8-14EB-432D-AD18-0ACD39890EAE}" type="presOf" srcId="{17B406AF-A9BD-4781-9070-34F9721BC458}" destId="{0586B11B-0DF3-4DB2-B13B-F782C5A956C4}" srcOrd="0" destOrd="0" presId="urn:microsoft.com/office/officeart/2005/8/layout/process1"/>
    <dgm:cxn modelId="{4E91DF98-F096-4FD6-990E-B17B2D1BCF1D}" type="presParOf" srcId="{200B6BCE-815F-4DA2-9DB6-5C1080D9D5C7}" destId="{0586B11B-0DF3-4DB2-B13B-F782C5A956C4}" srcOrd="0" destOrd="0" presId="urn:microsoft.com/office/officeart/2005/8/layout/process1"/>
    <dgm:cxn modelId="{990F04BC-418B-41AD-A5AA-B11428707EB6}" type="presParOf" srcId="{200B6BCE-815F-4DA2-9DB6-5C1080D9D5C7}" destId="{A2C9AC7A-8229-4D36-A99E-3D975D56F038}" srcOrd="1" destOrd="0" presId="urn:microsoft.com/office/officeart/2005/8/layout/process1"/>
    <dgm:cxn modelId="{15CDF6DD-6681-4C33-A7FE-F886D393F0C3}" type="presParOf" srcId="{A2C9AC7A-8229-4D36-A99E-3D975D56F038}" destId="{A63A1D49-B14B-4FB7-A59F-FF4B1F6EAB6A}" srcOrd="0" destOrd="0" presId="urn:microsoft.com/office/officeart/2005/8/layout/process1"/>
    <dgm:cxn modelId="{E1CBD346-5DAE-4454-89FB-BD13831F022D}" type="presParOf" srcId="{200B6BCE-815F-4DA2-9DB6-5C1080D9D5C7}" destId="{F84FA508-0FE5-44CF-8B96-8937868F737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27FAAA-B48A-4F84-B831-7CDC9DD13E65}">
      <dsp:nvSpPr>
        <dsp:cNvPr id="0" name=""/>
        <dsp:cNvSpPr/>
      </dsp:nvSpPr>
      <dsp:spPr>
        <a:xfrm rot="5400000">
          <a:off x="1867111" y="-363444"/>
          <a:ext cx="1939689" cy="2666577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10 класс – 50,4% (57 чел.) </a:t>
          </a:r>
          <a:endParaRPr lang="ru-RU" sz="13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–40,7% (46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в других регионах – 8,8% (10 чел.)</a:t>
          </a:r>
        </a:p>
      </dsp:txBody>
      <dsp:txXfrm rot="5400000">
        <a:off x="1867111" y="-363444"/>
        <a:ext cx="1939689" cy="2666577"/>
      </dsp:txXfrm>
    </dsp:sp>
    <dsp:sp modelId="{062B4D45-EC19-414E-9957-240933B3D498}">
      <dsp:nvSpPr>
        <dsp:cNvPr id="0" name=""/>
        <dsp:cNvSpPr/>
      </dsp:nvSpPr>
      <dsp:spPr>
        <a:xfrm>
          <a:off x="3077" y="37126"/>
          <a:ext cx="1500550" cy="1864468"/>
        </a:xfrm>
        <a:prstGeom prst="roundRect">
          <a:avLst/>
        </a:prstGeom>
        <a:solidFill>
          <a:srgbClr val="F9A5A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9 класс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(113 чел.)</a:t>
          </a:r>
          <a:endParaRPr lang="ru-RU" sz="20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077" y="37126"/>
        <a:ext cx="1500550" cy="1864468"/>
      </dsp:txXfrm>
    </dsp:sp>
    <dsp:sp modelId="{C3399267-6DE0-4E07-822D-28CA95B421AB}">
      <dsp:nvSpPr>
        <dsp:cNvPr id="0" name=""/>
        <dsp:cNvSpPr/>
      </dsp:nvSpPr>
      <dsp:spPr>
        <a:xfrm rot="5400000">
          <a:off x="1887208" y="1648870"/>
          <a:ext cx="1898402" cy="26676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  38,6% (17 чел.)</a:t>
          </a:r>
          <a:endParaRPr lang="ru-RU" sz="13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 в других регионах– </a:t>
          </a:r>
          <a:b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</a:b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11,36 % (5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НовГУ</a:t>
          </a: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– 13,6% (6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ВУЗы в других регионах – 34% (15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Трудоустроены –  2,2% (1 чел.)</a:t>
          </a:r>
        </a:p>
      </dsp:txBody>
      <dsp:txXfrm rot="5400000">
        <a:off x="1887208" y="1648870"/>
        <a:ext cx="1898402" cy="2667644"/>
      </dsp:txXfrm>
    </dsp:sp>
    <dsp:sp modelId="{B37264DD-506F-431A-96BF-C50AE266E642}">
      <dsp:nvSpPr>
        <dsp:cNvPr id="0" name=""/>
        <dsp:cNvSpPr/>
      </dsp:nvSpPr>
      <dsp:spPr>
        <a:xfrm>
          <a:off x="2037" y="2050458"/>
          <a:ext cx="1500550" cy="1864468"/>
        </a:xfrm>
        <a:prstGeom prst="roundRect">
          <a:avLst/>
        </a:prstGeom>
        <a:solidFill>
          <a:srgbClr val="F9A5A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11 класс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(44 чел.)</a:t>
          </a:r>
          <a:endParaRPr lang="ru-RU" sz="20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037" y="2050458"/>
        <a:ext cx="1500550" cy="18644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27FAAA-B48A-4F84-B831-7CDC9DD13E65}">
      <dsp:nvSpPr>
        <dsp:cNvPr id="0" name=""/>
        <dsp:cNvSpPr/>
      </dsp:nvSpPr>
      <dsp:spPr>
        <a:xfrm rot="5400000">
          <a:off x="1895099" y="-381831"/>
          <a:ext cx="1889057" cy="267259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Arial" pitchFamily="34" charset="0"/>
              <a:cs typeface="Arial" pitchFamily="34" charset="0"/>
            </a:rPr>
            <a:t>10 класс – 42,02% (58 чел.) </a:t>
          </a:r>
          <a:endParaRPr lang="ru-RU" sz="1300" b="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Arial" pitchFamily="34" charset="0"/>
              <a:cs typeface="Arial" pitchFamily="34" charset="0"/>
            </a:rPr>
            <a:t>СПО Новгородской области –39,1% (54 чел.)</a:t>
          </a:r>
          <a:endParaRPr lang="ru-RU" sz="1300" b="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latin typeface="Arial" pitchFamily="34" charset="0"/>
              <a:cs typeface="Arial" pitchFamily="34" charset="0"/>
            </a:rPr>
            <a:t>СПО в других регионах – 18,8% (26 чел.)</a:t>
          </a:r>
          <a:endParaRPr lang="ru-RU" sz="1300" b="0" kern="1200" dirty="0">
            <a:latin typeface="Arial" pitchFamily="34" charset="0"/>
            <a:cs typeface="Arial" pitchFamily="34" charset="0"/>
          </a:endParaRPr>
        </a:p>
      </dsp:txBody>
      <dsp:txXfrm rot="5400000">
        <a:off x="1895099" y="-381831"/>
        <a:ext cx="1889057" cy="2672591"/>
      </dsp:txXfrm>
    </dsp:sp>
    <dsp:sp modelId="{062B4D45-EC19-414E-9957-240933B3D498}">
      <dsp:nvSpPr>
        <dsp:cNvPr id="0" name=""/>
        <dsp:cNvSpPr/>
      </dsp:nvSpPr>
      <dsp:spPr>
        <a:xfrm>
          <a:off x="0" y="47"/>
          <a:ext cx="1503332" cy="1908833"/>
        </a:xfrm>
        <a:prstGeom prst="roundRect">
          <a:avLst/>
        </a:prstGeom>
        <a:solidFill>
          <a:srgbClr val="F9A5A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9 класс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(138 чел.)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0" y="47"/>
        <a:ext cx="1503332" cy="1908833"/>
      </dsp:txXfrm>
    </dsp:sp>
    <dsp:sp modelId="{C3399267-6DE0-4E07-822D-28CA95B421AB}">
      <dsp:nvSpPr>
        <dsp:cNvPr id="0" name=""/>
        <dsp:cNvSpPr/>
      </dsp:nvSpPr>
      <dsp:spPr>
        <a:xfrm rot="5400000">
          <a:off x="1891006" y="1622443"/>
          <a:ext cx="1897242" cy="2672591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Новгородской области – 27,3% (12 чел.)</a:t>
          </a:r>
          <a:endParaRPr lang="ru-RU" sz="1300" b="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  в других регионах – 22,7 % (10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НовГУ</a:t>
          </a: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– 15,9% (7 чел.)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ВУЗы в других регионах – 34,09% (15 чел.)</a:t>
          </a:r>
        </a:p>
      </dsp:txBody>
      <dsp:txXfrm rot="5400000">
        <a:off x="1891006" y="1622443"/>
        <a:ext cx="1897242" cy="2672591"/>
      </dsp:txXfrm>
    </dsp:sp>
    <dsp:sp modelId="{B37264DD-506F-431A-96BF-C50AE266E642}">
      <dsp:nvSpPr>
        <dsp:cNvPr id="0" name=""/>
        <dsp:cNvSpPr/>
      </dsp:nvSpPr>
      <dsp:spPr>
        <a:xfrm>
          <a:off x="0" y="2004322"/>
          <a:ext cx="1503332" cy="1908833"/>
        </a:xfrm>
        <a:prstGeom prst="roundRect">
          <a:avLst/>
        </a:prstGeom>
        <a:solidFill>
          <a:srgbClr val="F9A5A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11 класс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(44</a:t>
          </a:r>
          <a:r>
            <a:rPr lang="ru-RU" sz="20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чел.)</a:t>
          </a:r>
          <a:endParaRPr lang="ru-RU" sz="20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0" y="2004322"/>
        <a:ext cx="1503332" cy="19088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952E97-7B87-4AB5-A413-945DBF360A8E}">
      <dsp:nvSpPr>
        <dsp:cNvPr id="0" name=""/>
        <dsp:cNvSpPr/>
      </dsp:nvSpPr>
      <dsp:spPr>
        <a:xfrm>
          <a:off x="114887" y="191332"/>
          <a:ext cx="3181787" cy="1272715"/>
        </a:xfrm>
        <a:prstGeom prst="chevron">
          <a:avLst/>
        </a:prstGeom>
        <a:solidFill>
          <a:srgbClr val="F9A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Средний возраст педагогов- 48 лет, 75 учителей (68,8%) имеют  педагогический стаж работы 20 и более лет</a:t>
          </a:r>
          <a:endParaRPr lang="ru-RU" sz="1300" b="1" kern="120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14887" y="191332"/>
        <a:ext cx="3181787" cy="1272715"/>
      </dsp:txXfrm>
    </dsp:sp>
    <dsp:sp modelId="{B1074410-34C1-4F1E-99FE-4E5938C52AE8}">
      <dsp:nvSpPr>
        <dsp:cNvPr id="0" name=""/>
        <dsp:cNvSpPr/>
      </dsp:nvSpPr>
      <dsp:spPr>
        <a:xfrm>
          <a:off x="2866220" y="193635"/>
          <a:ext cx="3181787" cy="1272715"/>
        </a:xfrm>
        <a:prstGeom prst="chevron">
          <a:avLst/>
        </a:prstGeom>
        <a:solidFill>
          <a:srgbClr val="FDD9D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Доля учителей в возрасте до 35 лет -14,7% (16 человек) от общей численности (109 человек)</a:t>
          </a:r>
          <a:endParaRPr lang="ru-RU" sz="1300" b="1" kern="120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866220" y="193635"/>
        <a:ext cx="3181787" cy="1272715"/>
      </dsp:txXfrm>
    </dsp:sp>
    <dsp:sp modelId="{644C978D-2F17-470D-9F01-4B412A9EF3F3}">
      <dsp:nvSpPr>
        <dsp:cNvPr id="0" name=""/>
        <dsp:cNvSpPr/>
      </dsp:nvSpPr>
      <dsp:spPr>
        <a:xfrm>
          <a:off x="5729829" y="193635"/>
          <a:ext cx="3181787" cy="1272715"/>
        </a:xfrm>
        <a:prstGeom prst="chevron">
          <a:avLst/>
        </a:prstGeom>
        <a:solidFill>
          <a:srgbClr val="FEE9E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Число «горячих» вакансий – 4 учителя: иностранный язык, русский язык и литература, математика</a:t>
          </a:r>
          <a:endParaRPr lang="ru-RU" sz="1300" b="1" kern="120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729829" y="193635"/>
        <a:ext cx="3181787" cy="127271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CA3EE-ED65-4A00-B93B-85DDC855E672}">
      <dsp:nvSpPr>
        <dsp:cNvPr id="0" name=""/>
        <dsp:cNvSpPr/>
      </dsp:nvSpPr>
      <dsp:spPr>
        <a:xfrm>
          <a:off x="25013" y="96286"/>
          <a:ext cx="2026176" cy="1626188"/>
        </a:xfrm>
        <a:prstGeom prst="roundRect">
          <a:avLst>
            <a:gd name="adj" fmla="val 10000"/>
          </a:avLst>
        </a:prstGeom>
        <a:solidFill>
          <a:srgbClr val="F9A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1350" b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Ремонт общеобразовательных организаций</a:t>
          </a:r>
          <a:endParaRPr lang="ru-RU" sz="1350" b="0" kern="120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5013" y="96286"/>
        <a:ext cx="2026176" cy="1626188"/>
      </dsp:txXfrm>
    </dsp:sp>
    <dsp:sp modelId="{D820D10C-5D7C-49CC-95B1-C2B27D786F0C}">
      <dsp:nvSpPr>
        <dsp:cNvPr id="0" name=""/>
        <dsp:cNvSpPr/>
      </dsp:nvSpPr>
      <dsp:spPr>
        <a:xfrm>
          <a:off x="2232970" y="677229"/>
          <a:ext cx="385374" cy="464302"/>
        </a:xfrm>
        <a:prstGeom prst="rightArrow">
          <a:avLst>
            <a:gd name="adj1" fmla="val 60000"/>
            <a:gd name="adj2" fmla="val 50000"/>
          </a:avLst>
        </a:prstGeom>
        <a:solidFill>
          <a:srgbClr val="AFABA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rgbClr val="080808"/>
            </a:solidFill>
          </a:endParaRPr>
        </a:p>
      </dsp:txBody>
      <dsp:txXfrm>
        <a:off x="2232970" y="677229"/>
        <a:ext cx="385374" cy="464302"/>
      </dsp:txXfrm>
    </dsp:sp>
    <dsp:sp modelId="{749FE871-F63B-4332-8E41-DC45F4C323D8}">
      <dsp:nvSpPr>
        <dsp:cNvPr id="0" name=""/>
        <dsp:cNvSpPr/>
      </dsp:nvSpPr>
      <dsp:spPr>
        <a:xfrm>
          <a:off x="2778310" y="96286"/>
          <a:ext cx="2235412" cy="1626188"/>
        </a:xfrm>
        <a:prstGeom prst="roundRect">
          <a:avLst>
            <a:gd name="adj" fmla="val 10000"/>
          </a:avLst>
        </a:prstGeom>
        <a:solidFill>
          <a:srgbClr val="FDD9D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000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smtClean="0">
              <a:solidFill>
                <a:srgbClr val="080808"/>
              </a:solidFill>
              <a:latin typeface="Arial" pitchFamily="34" charset="0"/>
              <a:cs typeface="Arial" pitchFamily="34" charset="0"/>
            </a:rPr>
            <a:t>Проведение ремонта кровли здания МАОУ СШ с. Анциферово запланировано на второе полугодие 2019 года. Стоимость работ 1700,0 тыс. рублей </a:t>
          </a:r>
          <a:endParaRPr lang="ru-RU" sz="1350" kern="1200" dirty="0">
            <a:solidFill>
              <a:srgbClr val="080808"/>
            </a:solidFill>
            <a:latin typeface="Arial" pitchFamily="34" charset="0"/>
            <a:cs typeface="Arial" pitchFamily="34" charset="0"/>
          </a:endParaRPr>
        </a:p>
      </dsp:txBody>
      <dsp:txXfrm>
        <a:off x="2778310" y="96286"/>
        <a:ext cx="2235412" cy="162618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86B11B-0DF3-4DB2-B13B-F782C5A956C4}">
      <dsp:nvSpPr>
        <dsp:cNvPr id="0" name=""/>
        <dsp:cNvSpPr/>
      </dsp:nvSpPr>
      <dsp:spPr>
        <a:xfrm>
          <a:off x="0" y="132725"/>
          <a:ext cx="2024498" cy="1451968"/>
        </a:xfrm>
        <a:prstGeom prst="roundRect">
          <a:avLst>
            <a:gd name="adj" fmla="val 10000"/>
          </a:avLst>
        </a:prstGeom>
        <a:solidFill>
          <a:srgbClr val="F9A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Автобус 2009 года выпуска, 100% износ</a:t>
          </a:r>
          <a:endParaRPr lang="ru-RU" sz="1400" b="0" kern="1200" dirty="0"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0" y="132725"/>
        <a:ext cx="2024498" cy="1451968"/>
      </dsp:txXfrm>
    </dsp:sp>
    <dsp:sp modelId="{A2C9AC7A-8229-4D36-A99E-3D975D56F038}">
      <dsp:nvSpPr>
        <dsp:cNvPr id="0" name=""/>
        <dsp:cNvSpPr/>
      </dsp:nvSpPr>
      <dsp:spPr>
        <a:xfrm rot="21571108">
          <a:off x="2215026" y="588461"/>
          <a:ext cx="400424" cy="479262"/>
        </a:xfrm>
        <a:prstGeom prst="rightArrow">
          <a:avLst>
            <a:gd name="adj1" fmla="val 60000"/>
            <a:gd name="adj2" fmla="val 50000"/>
          </a:avLst>
        </a:prstGeom>
        <a:solidFill>
          <a:srgbClr val="AFABA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>
            <a:solidFill>
              <a:srgbClr val="080808"/>
            </a:solidFill>
          </a:endParaRPr>
        </a:p>
      </dsp:txBody>
      <dsp:txXfrm rot="21571108">
        <a:off x="2215026" y="588461"/>
        <a:ext cx="400424" cy="479262"/>
      </dsp:txXfrm>
    </dsp:sp>
    <dsp:sp modelId="{F84FA508-0FE5-44CF-8B96-8937868F737D}">
      <dsp:nvSpPr>
        <dsp:cNvPr id="0" name=""/>
        <dsp:cNvSpPr/>
      </dsp:nvSpPr>
      <dsp:spPr>
        <a:xfrm>
          <a:off x="2779990" y="113524"/>
          <a:ext cx="2159503" cy="1442507"/>
        </a:xfrm>
        <a:prstGeom prst="roundRect">
          <a:avLst>
            <a:gd name="adj" fmla="val 10000"/>
          </a:avLst>
        </a:prstGeom>
        <a:solidFill>
          <a:srgbClr val="FDD9D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000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5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Приобретение нового автобуса на 30 мест в МАОУ СШ с. Левоча</a:t>
          </a:r>
          <a:endParaRPr lang="ru-RU" sz="135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779990" y="113524"/>
        <a:ext cx="2159503" cy="1442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85C2C-2C20-40C6-9386-811BECB7922E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69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56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604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4873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9029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3072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79976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1234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8787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71478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94228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0030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9349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72731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13925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43881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65664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67618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09346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19146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84269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4964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6249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63529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184125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231784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140" y="273564"/>
            <a:ext cx="8229138" cy="1144854"/>
          </a:xfrm>
          <a:prstGeom prst="rect">
            <a:avLst/>
          </a:prstGeom>
        </p:spPr>
        <p:txBody>
          <a:bodyPr lIns="80147" tIns="40074" rIns="80147" bIns="40074"/>
          <a:lstStyle/>
          <a:p>
            <a:endParaRPr lang="ru-RU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140" y="1604494"/>
            <a:ext cx="8229138" cy="3977120"/>
          </a:xfrm>
          <a:prstGeom prst="rect">
            <a:avLst/>
          </a:prstGeom>
        </p:spPr>
        <p:txBody>
          <a:bodyPr lIns="80147" tIns="40074" rIns="80147" bIns="40074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36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7344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12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533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054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029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35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3287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5042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258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534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930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hart" Target="../charts/chart2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chart" Target="../charts/chart5.xml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chart" Target="../charts/chart6.xml"/><Relationship Id="rId9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8.jpe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925132"/>
            <a:ext cx="6250652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Социальное развитие </a:t>
            </a:r>
            <a:r>
              <a:rPr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Хвойнинского</a:t>
            </a:r>
            <a:r>
              <a:rPr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района</a:t>
            </a:r>
            <a:endParaRPr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115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2400" b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sz="2400" b="1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674171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9239" y="5087416"/>
            <a:ext cx="2424023" cy="1470653"/>
          </a:xfrm>
          <a:prstGeom prst="rect">
            <a:avLst/>
          </a:prstGeom>
          <a:solidFill>
            <a:srgbClr val="FEE9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5963">
              <a:lnSpc>
                <a:spcPts val="2000"/>
              </a:lnSpc>
            </a:pPr>
            <a:r>
              <a:rPr lang="ru-RU" sz="1400" b="1" dirty="0">
                <a:solidFill>
                  <a:prstClr val="black"/>
                </a:solidFill>
              </a:rPr>
              <a:t>Направлено </a:t>
            </a:r>
          </a:p>
          <a:p>
            <a:pPr marL="715963">
              <a:lnSpc>
                <a:spcPts val="2000"/>
              </a:lnSpc>
            </a:pPr>
            <a:r>
              <a:rPr lang="ru-RU" sz="1400" b="1" dirty="0">
                <a:solidFill>
                  <a:prstClr val="black"/>
                </a:solidFill>
              </a:rPr>
              <a:t>1299,6 тыс. рублей</a:t>
            </a:r>
          </a:p>
          <a:p>
            <a:pPr marL="715963">
              <a:lnSpc>
                <a:spcPts val="2000"/>
              </a:lnSpc>
            </a:pPr>
            <a:r>
              <a:rPr lang="ru-RU" sz="1400" b="1" dirty="0">
                <a:solidFill>
                  <a:prstClr val="black"/>
                </a:solidFill>
              </a:rPr>
              <a:t>внебюджетных источников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476693"/>
            <a:ext cx="8435340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ОАУСО 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Хвойнинский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дом-интернат для престарелых и инвалидов «</a:t>
            </a:r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Песь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defRPr sz="50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dirty="0" smtClean="0">
                <a:solidFill>
                  <a:srgbClr val="F34840"/>
                </a:solidFill>
              </a:rPr>
              <a:t>2</a:t>
            </a:r>
            <a:endParaRPr lang="ru-RU" altLang="ru-RU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defTabSz="914400">
              <a:lnSpc>
                <a:spcPct val="90000"/>
              </a:lnSpc>
              <a:spcBef>
                <a:spcPct val="0"/>
              </a:spcBef>
              <a:buNone/>
              <a:defRPr sz="1400" spc="4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>
                <a:sym typeface="Rasa Medium"/>
              </a:rPr>
              <a:t>ПРАВИТЕЛЬСТВО НОВГОРОДСКОЙ ОБЛАСТИ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883908" y="5007547"/>
            <a:ext cx="2200335" cy="1630392"/>
          </a:xfrm>
          <a:prstGeom prst="homePlate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500"/>
              </a:lnSpc>
            </a:pP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В 2018 году </a:t>
            </a:r>
            <a:endParaRPr lang="ru-RU" sz="1200" b="1" dirty="0" smtClean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ts val="1500"/>
              </a:lnSpc>
            </a:pPr>
            <a:r>
              <a:rPr lang="ru-RU" sz="1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произведен </a:t>
            </a: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ремонт</a:t>
            </a:r>
            <a:r>
              <a:rPr lang="ru-RU" sz="1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ts val="1500"/>
              </a:lnSpc>
            </a:pPr>
            <a:endParaRPr lang="ru-RU" sz="1200" b="1" dirty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marL="360363" indent="-171450">
              <a:lnSpc>
                <a:spcPts val="1500"/>
              </a:lnSpc>
              <a:buFontTx/>
              <a:buChar char="-"/>
            </a:pP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коридора</a:t>
            </a:r>
          </a:p>
          <a:p>
            <a:pPr marL="360363" indent="-171450">
              <a:lnSpc>
                <a:spcPts val="1500"/>
              </a:lnSpc>
              <a:buFontTx/>
              <a:buChar char="-"/>
            </a:pPr>
            <a:r>
              <a:rPr lang="ru-RU" sz="1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зоны </a:t>
            </a: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отдыха</a:t>
            </a:r>
          </a:p>
          <a:p>
            <a:pPr marL="360363" indent="-171450">
              <a:lnSpc>
                <a:spcPts val="1500"/>
              </a:lnSpc>
              <a:buFontTx/>
              <a:buChar char="-"/>
            </a:pPr>
            <a:r>
              <a:rPr lang="ru-RU" sz="1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санузлов</a:t>
            </a:r>
            <a:endParaRPr lang="ru-RU" sz="1200" b="1" dirty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  <a:p>
            <a:pPr marL="360363" indent="-171450">
              <a:lnSpc>
                <a:spcPts val="1500"/>
              </a:lnSpc>
              <a:buFontTx/>
              <a:buChar char="-"/>
            </a:pPr>
            <a:r>
              <a:rPr lang="ru-RU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cs typeface="Arial" pitchFamily="34" charset="0"/>
              </a:rPr>
              <a:t>входных зон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51568" y="2134149"/>
            <a:ext cx="961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</a:rPr>
              <a:t>д</a:t>
            </a:r>
            <a:r>
              <a:rPr lang="ru-RU" sz="1200" b="1" dirty="0" smtClean="0">
                <a:solidFill>
                  <a:prstClr val="black"/>
                </a:solidFill>
              </a:rPr>
              <a:t>о ремонта</a:t>
            </a:r>
            <a:endParaRPr lang="ru-RU" sz="1200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vlv\Downloads\P10201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82" b="10194"/>
          <a:stretch/>
        </p:blipFill>
        <p:spPr bwMode="auto">
          <a:xfrm>
            <a:off x="883908" y="2333685"/>
            <a:ext cx="3839354" cy="267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 descr="C:\Users\1\Desktop\до\P1020090.JPG"/>
          <p:cNvPicPr/>
          <p:nvPr/>
        </p:nvPicPr>
        <p:blipFill rotWithShape="1">
          <a:blip r:embed="rId4" cstate="print"/>
          <a:srcRect l="3836" t="22028" r="2307"/>
          <a:stretch/>
        </p:blipFill>
        <p:spPr bwMode="auto">
          <a:xfrm>
            <a:off x="5132724" y="4639913"/>
            <a:ext cx="3160376" cy="199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C:\Users\1\Desktop\до\P1010748.JPG"/>
          <p:cNvPicPr/>
          <p:nvPr/>
        </p:nvPicPr>
        <p:blipFill rotWithShape="1">
          <a:blip r:embed="rId5" cstate="print"/>
          <a:srcRect t="15391" b="9978"/>
          <a:stretch/>
        </p:blipFill>
        <p:spPr bwMode="auto">
          <a:xfrm>
            <a:off x="5132724" y="2484189"/>
            <a:ext cx="3160376" cy="187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051568" y="4362913"/>
            <a:ext cx="1175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</a:rPr>
              <a:t>п</a:t>
            </a:r>
            <a:r>
              <a:rPr lang="ru-RU" sz="1200" b="1" dirty="0" smtClean="0">
                <a:solidFill>
                  <a:prstClr val="black"/>
                </a:solidFill>
              </a:rPr>
              <a:t>осле ремонта</a:t>
            </a:r>
            <a:endParaRPr lang="ru-RU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345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42475933"/>
              </p:ext>
            </p:extLst>
          </p:nvPr>
        </p:nvGraphicFramePr>
        <p:xfrm>
          <a:off x="3365500" y="1472369"/>
          <a:ext cx="4412974" cy="3104127"/>
        </p:xfrm>
        <a:graphic>
          <a:graphicData uri="http://schemas.openxmlformats.org/presentationml/2006/ole">
            <p:oleObj spid="_x0000_s1062" r:id="rId3" imgW="9418320" imgH="6008370" progId="">
              <p:embed/>
            </p:oleObj>
          </a:graphicData>
        </a:graphic>
      </p:graphicFrame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0656" y="205343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47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>
            <a:extLst>
              <a:ext uri="{FF2B5EF4-FFF2-40B4-BE49-F238E27FC236}">
                <a16:creationId xmlns="" xmlns:a16="http://schemas.microsoft.com/office/drawing/2014/main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25956407"/>
              </p:ext>
            </p:extLst>
          </p:nvPr>
        </p:nvGraphicFramePr>
        <p:xfrm>
          <a:off x="3476172" y="4461377"/>
          <a:ext cx="5366388" cy="2286000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1341597">
                  <a:extLst>
                    <a:ext uri="{9D8B030D-6E8A-4147-A177-3AD203B41FA5}">
                      <a16:colId xmlns="" xmlns:a16="http://schemas.microsoft.com/office/drawing/2014/main" val="887192933"/>
                    </a:ext>
                  </a:extLst>
                </a:gridCol>
                <a:gridCol w="1341597">
                  <a:extLst>
                    <a:ext uri="{9D8B030D-6E8A-4147-A177-3AD203B41FA5}">
                      <a16:colId xmlns="" xmlns:a16="http://schemas.microsoft.com/office/drawing/2014/main" val="1252228530"/>
                    </a:ext>
                  </a:extLst>
                </a:gridCol>
                <a:gridCol w="1341597">
                  <a:extLst>
                    <a:ext uri="{9D8B030D-6E8A-4147-A177-3AD203B41FA5}">
                      <a16:colId xmlns="" xmlns:a16="http://schemas.microsoft.com/office/drawing/2014/main" val="3218862256"/>
                    </a:ext>
                  </a:extLst>
                </a:gridCol>
                <a:gridCol w="1341597">
                  <a:extLst>
                    <a:ext uri="{9D8B030D-6E8A-4147-A177-3AD203B41FA5}">
                      <a16:colId xmlns="" xmlns:a16="http://schemas.microsoft.com/office/drawing/2014/main" val="851952998"/>
                    </a:ext>
                  </a:extLst>
                </a:gridCol>
              </a:tblGrid>
              <a:tr h="926553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Январь-декабрь 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2017 года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на 1000 (чел.)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Январь-декабрь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2018 года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на 1000 (чел.) (прогнозное значение)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Январь-декабрь 2018 года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Новгородская область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на 1000 (чел.)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0414502"/>
                  </a:ext>
                </a:extLst>
              </a:tr>
              <a:tr h="336928">
                <a:tc>
                  <a:txBody>
                    <a:bodyPr/>
                    <a:lstStyle/>
                    <a:p>
                      <a:pPr algn="l"/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Рождаемость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7,7 (111) 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8,1 (100)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9,7(5848)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6643626"/>
                  </a:ext>
                </a:extLst>
              </a:tr>
              <a:tr h="421161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Смертность </a:t>
                      </a:r>
                      <a:endParaRPr kumimoji="0" lang="ru-RU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/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20,3 (294)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18,3 (225)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16,7 (10101)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18632539"/>
                  </a:ext>
                </a:extLst>
              </a:tr>
              <a:tr h="421161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Естественная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убыль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-12,6 (-183)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-10,2 (-125)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-7,0 (-4253)</a:t>
                      </a:r>
                      <a:endParaRPr lang="ru-RU" sz="12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716" marR="21716" marT="0" marB="0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7746654"/>
                  </a:ext>
                </a:extLst>
              </a:tr>
            </a:tbl>
          </a:graphicData>
        </a:graphic>
      </p:graphicFrame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28116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Здравоохранение </a:t>
            </a:r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Хвойнинского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4161370338"/>
              </p:ext>
            </p:extLst>
          </p:nvPr>
        </p:nvGraphicFramePr>
        <p:xfrm>
          <a:off x="183483" y="4128759"/>
          <a:ext cx="3768090" cy="2548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69291" y="1947134"/>
            <a:ext cx="36401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ОАУЗ «</a:t>
            </a:r>
            <a:r>
              <a:rPr lang="ru-RU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Хвойнинская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ЦРБ»: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Круглосуточный стационар – 60 коек;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Дневной стационар – 49 коек;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Поликлиника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250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посещений в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смену;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врачебные амбулатории на 170 посещений в смену;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ЦОВП на 60 посещений в смену;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13 ФАП на 130 посещений в смену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25857" y="2628898"/>
            <a:ext cx="1858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014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2018 год – 101,2 % от годового плана</a:t>
            </a:r>
          </a:p>
          <a:p>
            <a:pPr lvl="0" algn="ctr" defTabSz="8014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17.04.2019 – 26,8 % </a:t>
            </a:r>
            <a:endParaRPr lang="ru-RU" sz="1200" kern="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8014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от годового плана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6124" y="2344052"/>
            <a:ext cx="200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Диспансеризация:</a:t>
            </a:r>
            <a:endParaRPr lang="ru-RU" dirty="0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8432" y="1675333"/>
            <a:ext cx="1213736" cy="756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0540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4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9282" y="205343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0147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28116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Укрепление материально-технической базы ОАУЗ «</a:t>
            </a:r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Хвойнинская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ЦРБ»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Таблица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5697936"/>
              </p:ext>
            </p:extLst>
          </p:nvPr>
        </p:nvGraphicFramePr>
        <p:xfrm>
          <a:off x="4795111" y="2435087"/>
          <a:ext cx="4046388" cy="3737114"/>
        </p:xfrm>
        <a:graphic>
          <a:graphicData uri="http://schemas.openxmlformats.org/drawingml/2006/table">
            <a:tbl>
              <a:tblPr firstRow="1" firstCol="1" bandRow="1"/>
              <a:tblGrid>
                <a:gridCol w="4046388">
                  <a:extLst>
                    <a:ext uri="{9D8B030D-6E8A-4147-A177-3AD203B41FA5}">
                      <a16:colId xmlns:a16="http://schemas.microsoft.com/office/drawing/2014/main" xmlns="" val="1555315948"/>
                    </a:ext>
                  </a:extLst>
                </a:gridCol>
              </a:tblGrid>
              <a:tr h="434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Планы на 2019 год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5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7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171450" marR="0" lvl="0" indent="-17145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1200" b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1450" marR="0" lvl="0" indent="-17145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Приобретение передвижного ФАП – 1 единица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64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2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1450" marR="0" lvl="0" indent="-17145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Капитальный ремонт здания поликлиники: замена оконных блоков, напольного покрытия, дверных проемов, ремонт стен, выполнение мероприятий по адаптации здания для инвалидов и маломобильных групп, ремонтные работы в рамках проекта «Бережливая поликлиника»</a:t>
                      </a:r>
                    </a:p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15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2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Перевод отделения скорой медицинской помощи из отдельно стоящего здания на 1 этаж здания</a:t>
                      </a:r>
                      <a:r>
                        <a:rPr lang="ru-RU" sz="12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поликлиники</a:t>
                      </a:r>
                      <a:endParaRPr lang="ru-RU" sz="1200" b="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101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Приобретение автомобиля для неотложной медицинской помощи – 1 единица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1922549"/>
              </p:ext>
            </p:extLst>
          </p:nvPr>
        </p:nvGraphicFramePr>
        <p:xfrm>
          <a:off x="525612" y="2425150"/>
          <a:ext cx="4046388" cy="3732870"/>
        </p:xfrm>
        <a:graphic>
          <a:graphicData uri="http://schemas.openxmlformats.org/drawingml/2006/table">
            <a:tbl>
              <a:tblPr firstRow="1" firstCol="1" bandRow="1"/>
              <a:tblGrid>
                <a:gridCol w="4046388">
                  <a:extLst>
                    <a:ext uri="{9D8B030D-6E8A-4147-A177-3AD203B41FA5}">
                      <a16:colId xmlns:a16="http://schemas.microsoft.com/office/drawing/2014/main" xmlns="" val="1555315948"/>
                    </a:ext>
                  </a:extLst>
                </a:gridCol>
              </a:tblGrid>
              <a:tr h="427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2018 год</a:t>
                      </a:r>
                    </a:p>
                  </a:txBody>
                  <a:tcPr marL="30784" marR="30784" marT="3264" marB="3264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5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77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0" marR="0" lvl="0" indent="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    Приобретено оборудование:</a:t>
                      </a: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4428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Флюорограф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малодозовый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цифровой сканирующего типа ФМЦ «НП-О» </a:t>
                      </a:r>
                      <a:endParaRPr kumimoji="0" lang="en-US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4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171450" marR="0" lvl="0" indent="-171450" algn="l" defTabSz="9144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Портативный рентген аппарат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ECO </a:t>
                      </a:r>
                      <a:r>
                        <a:rPr kumimoji="0" lang="en-US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Tron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EXP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3200 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4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2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1450" indent="-17145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Видеоэндоскопическое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оборудование</a:t>
                      </a:r>
                    </a:p>
                    <a:p>
                      <a:pPr marL="0" indent="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44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0784" marR="30784" marT="3264" marB="326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21180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41350" y="1386351"/>
            <a:ext cx="7886700" cy="742949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Муниципальная  система образования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5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Диаграмма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2893361"/>
              </p:ext>
            </p:extLst>
          </p:nvPr>
        </p:nvGraphicFramePr>
        <p:xfrm>
          <a:off x="0" y="5000186"/>
          <a:ext cx="3063240" cy="166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Диаграмма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31161360"/>
              </p:ext>
            </p:extLst>
          </p:nvPr>
        </p:nvGraphicFramePr>
        <p:xfrm>
          <a:off x="2900165" y="4928308"/>
          <a:ext cx="3454802" cy="1809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00132443"/>
              </p:ext>
            </p:extLst>
          </p:nvPr>
        </p:nvGraphicFramePr>
        <p:xfrm>
          <a:off x="6172200" y="4914314"/>
          <a:ext cx="2996565" cy="1799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61" name="Группа 60"/>
          <p:cNvGrpSpPr/>
          <p:nvPr/>
        </p:nvGrpSpPr>
        <p:grpSpPr>
          <a:xfrm>
            <a:off x="1711240" y="1841800"/>
            <a:ext cx="6226260" cy="3158386"/>
            <a:chOff x="0" y="-151329"/>
            <a:chExt cx="6471712" cy="3758561"/>
          </a:xfrm>
        </p:grpSpPr>
        <p:grpSp>
          <p:nvGrpSpPr>
            <p:cNvPr id="62" name="Группа 61"/>
            <p:cNvGrpSpPr/>
            <p:nvPr/>
          </p:nvGrpSpPr>
          <p:grpSpPr>
            <a:xfrm>
              <a:off x="0" y="-151329"/>
              <a:ext cx="6254633" cy="3758561"/>
              <a:chOff x="0" y="-151329"/>
              <a:chExt cx="6254633" cy="3758561"/>
            </a:xfrm>
          </p:grpSpPr>
          <p:sp>
            <p:nvSpPr>
              <p:cNvPr id="77" name="Прямоугольник 76"/>
              <p:cNvSpPr/>
              <p:nvPr/>
            </p:nvSpPr>
            <p:spPr>
              <a:xfrm>
                <a:off x="1" y="-151329"/>
                <a:ext cx="5806141" cy="576910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457200" algn="ctr">
                  <a:lnSpc>
                    <a:spcPct val="107000"/>
                  </a:lnSpc>
                  <a:spcAft>
                    <a:spcPts val="800"/>
                  </a:spcAft>
                </a:pPr>
                <a:endParaRPr lang="ru-RU" sz="11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Комитет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образования Администрации </a:t>
                </a: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Хвойнинского муниципального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района</a:t>
                </a:r>
                <a:endParaRPr lang="ru-RU" sz="12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100" dirty="0">
                    <a:solidFill>
                      <a:prstClr val="white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0" y="897750"/>
                <a:ext cx="1562505" cy="588099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ru-RU" sz="12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Дошкольное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образование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2383356" y="902525"/>
                <a:ext cx="1599916" cy="583324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Общее образование</a:t>
                </a:r>
                <a:endParaRPr lang="ru-RU" sz="110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4643251" y="902524"/>
                <a:ext cx="1611382" cy="582931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Дополнительное образование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0" y="1828800"/>
                <a:ext cx="1340069" cy="405324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</a:t>
                </a: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МАДОУ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2383356" y="1828779"/>
                <a:ext cx="1599916" cy="362607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</a:t>
                </a: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МАОУ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4636820" y="1828800"/>
                <a:ext cx="1617813" cy="362585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r>
                  <a:rPr lang="ru-RU" sz="1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МАУДО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2547662" y="2408039"/>
                <a:ext cx="1229513" cy="456565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1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r>
                  <a:rPr lang="ru-RU" sz="11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филиала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2547662" y="2945080"/>
                <a:ext cx="1228878" cy="662152"/>
              </a:xfrm>
              <a:prstGeom prst="rect">
                <a:avLst/>
              </a:prstGeom>
              <a:solidFill>
                <a:srgbClr val="F9A5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11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 структурных подразделения </a:t>
                </a:r>
                <a:r>
                  <a:rPr lang="ru-RU" sz="11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(детский сад)</a:t>
                </a:r>
                <a:endParaRPr lang="ru-RU" sz="1100" dirty="0">
                  <a:solidFill>
                    <a:prstClr val="white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3" name="Прямая соединительная линия 62"/>
            <p:cNvCxnSpPr/>
            <p:nvPr/>
          </p:nvCxnSpPr>
          <p:spPr>
            <a:xfrm>
              <a:off x="3075709" y="427511"/>
              <a:ext cx="1336" cy="299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605641" y="724395"/>
              <a:ext cx="48873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605641" y="724395"/>
              <a:ext cx="0" cy="1734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3075709" y="724395"/>
              <a:ext cx="1270" cy="1734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5486400" y="724395"/>
              <a:ext cx="0" cy="1733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3082692" y="1485849"/>
              <a:ext cx="0" cy="3418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605641" y="1484415"/>
              <a:ext cx="0" cy="3462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5486400" y="1484415"/>
              <a:ext cx="0" cy="3468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2383356" y="2191386"/>
              <a:ext cx="0" cy="105631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2383356" y="2719542"/>
              <a:ext cx="16430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>
              <a:off x="2383356" y="3237988"/>
              <a:ext cx="1328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6471712" y="1194187"/>
              <a:ext cx="0" cy="3418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Прямоугольник 45"/>
          <p:cNvSpPr/>
          <p:nvPr/>
        </p:nvSpPr>
        <p:spPr>
          <a:xfrm>
            <a:off x="1817603" y="3983434"/>
            <a:ext cx="1182881" cy="38366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филиал</a:t>
            </a:r>
            <a:endParaRPr lang="ru-RU" sz="1100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1724936" y="3837290"/>
            <a:ext cx="0" cy="3379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46" idx="1"/>
          </p:cNvCxnSpPr>
          <p:nvPr/>
        </p:nvCxnSpPr>
        <p:spPr>
          <a:xfrm>
            <a:off x="1724936" y="4175264"/>
            <a:ext cx="926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8825" y="4052888"/>
            <a:ext cx="6350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4737" y="3804624"/>
            <a:ext cx="6350" cy="8969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6191087" y="4084637"/>
            <a:ext cx="147249" cy="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84737" y="4680854"/>
            <a:ext cx="182767" cy="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382772" y="3892205"/>
            <a:ext cx="1345881" cy="33134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ДЮСШ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400799" y="4394201"/>
            <a:ext cx="1327853" cy="318728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ДДТ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4195" y="2969832"/>
            <a:ext cx="188913" cy="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9420" y="2983027"/>
            <a:ext cx="165100" cy="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7835899" y="3284189"/>
            <a:ext cx="999988" cy="1269376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</a:p>
          <a:p>
            <a:pPr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кружков</a:t>
            </a:r>
            <a:r>
              <a:rPr lang="ru-RU" sz="11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клубов технической направлен-</a:t>
            </a:r>
            <a:r>
              <a:rPr lang="ru-RU" sz="11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ности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24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04942"/>
                </a:solidFill>
              </a:rPr>
              <a:t>6</a:t>
            </a:r>
            <a:endParaRPr lang="ru-RU" altLang="ru-RU" sz="5000" dirty="0">
              <a:solidFill>
                <a:srgbClr val="F04942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:\Users\obraz-kova\Desktop\i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7757" y="1495725"/>
            <a:ext cx="2128590" cy="1404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9192" y="1528050"/>
            <a:ext cx="2078916" cy="1316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65171" y="3081528"/>
            <a:ext cx="2272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соответствии с ФГОС обучаются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100%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учащихся по общеобразовательным программам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62299" y="3082944"/>
            <a:ext cx="3103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выпускников получили аттестаты о среднем общем образовании, в том числе 4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аттестата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особого образца 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«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отличием» и 4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медали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 особые успехи в учении»</a:t>
            </a:r>
            <a:endParaRPr lang="ru-RU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ÐÐ°ÑÑÐ¸Ð½ÐºÐ¸ Ð¿Ð¾ Ð·Ð°Ð¿ÑÐ¾ÑÑ ÑÐ½Ð¸Ð²ÐµÑÑÐ°Ð»ÑÐ½Ð°Ñ Ð±ÐµÐ·Ð±Ð°ÑÑÐµÑÐ½Ð°Ñ ÑÑÐµÐ´Ð° Ð´Ð»Ñ Ð¸Ð½ÐºÐ»ÑÐ·Ð¸Ð²Ð½Ð¾Ð³Ð¾ Ð¾Ð±ÑÐ°Ð·Ð¾Ð²Ð°Ð½Ð¸Ñ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7547" y="1523425"/>
            <a:ext cx="1982704" cy="1404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72858" y="3082944"/>
            <a:ext cx="2292082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5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организациях создана универсальная безбарьерная среда для инклюзивного образования детей-инвалидов</a:t>
            </a:r>
            <a:endParaRPr lang="ru-RU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17" descr="ÐÐ¾ÑÐ¾Ð¶ÐµÐµ Ð¸Ð·Ð¾Ð±ÑÐ°Ð¶ÐµÐ½Ð¸Ðµ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438" y="4225069"/>
            <a:ext cx="2083670" cy="11991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19121" y="5594566"/>
            <a:ext cx="27495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Проведена работа по централизации бухгалтерского учета – с 01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января 2019года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функционирует централизованная бухгалтерия</a:t>
            </a:r>
          </a:p>
        </p:txBody>
      </p:sp>
      <p:pic>
        <p:nvPicPr>
          <p:cNvPr id="1030" name="Picture 6" descr="ÐÐ°ÑÑÐ¸Ð½ÐºÐ¸ Ð¿Ð¾ Ð·Ð°Ð¿ÑÐ¾ÑÑ ÐºÐ²Ð°ÑÑÐ¸ÑÑ ÑÐ¸ÑÐ¾ÑÐ°Ð¼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8988" y="4225070"/>
            <a:ext cx="2019712" cy="1149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266170" y="5603920"/>
            <a:ext cx="27054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Предоставлено в 2018 году жилых помещений 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11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детям-сиротам.  В очереди на обеспечение жильем - 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43 человека,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в 2019 году -  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32 человека</a:t>
            </a:r>
            <a:endParaRPr lang="ru-RU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68671" y="5603920"/>
            <a:ext cx="29974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Обучающаяся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общеобразовательной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организации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Хвойнинского муниципального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района в 2018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году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призером Общероссийского этапа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XVI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Российского национального юниорского водного конкурса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8450" y="4156466"/>
            <a:ext cx="989107" cy="1379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4885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03250" y="1267273"/>
            <a:ext cx="8190975" cy="461499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Распределение выпускников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7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00059" y="1832092"/>
            <a:ext cx="1746531" cy="528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7280" tIns="43640" rIns="87280" bIns="43640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2017 год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229692" y="1878231"/>
            <a:ext cx="2462473" cy="519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7280" tIns="43640" rIns="87280" bIns="43640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2018 год</a:t>
            </a:r>
          </a:p>
        </p:txBody>
      </p:sp>
      <p:graphicFrame>
        <p:nvGraphicFramePr>
          <p:cNvPr id="64" name="Схема 63"/>
          <p:cNvGraphicFramePr/>
          <p:nvPr>
            <p:extLst>
              <p:ext uri="{D42A27DB-BD31-4B8C-83A1-F6EECF244321}">
                <p14:modId xmlns:p14="http://schemas.microsoft.com/office/powerpoint/2010/main" xmlns="" val="789149409"/>
              </p:ext>
            </p:extLst>
          </p:nvPr>
        </p:nvGraphicFramePr>
        <p:xfrm>
          <a:off x="395021" y="2360130"/>
          <a:ext cx="4172269" cy="3932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5" name="Схема 64"/>
          <p:cNvGraphicFramePr/>
          <p:nvPr>
            <p:extLst>
              <p:ext uri="{D42A27DB-BD31-4B8C-83A1-F6EECF244321}">
                <p14:modId xmlns:p14="http://schemas.microsoft.com/office/powerpoint/2010/main" xmlns="" val="846188861"/>
              </p:ext>
            </p:extLst>
          </p:nvPr>
        </p:nvGraphicFramePr>
        <p:xfrm>
          <a:off x="4618301" y="2360130"/>
          <a:ext cx="4175924" cy="3913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33802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8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379604" y="2309361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Укомплектованность </a:t>
            </a:r>
          </a:p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кадрами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Диаграмма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23089017"/>
              </p:ext>
            </p:extLst>
          </p:nvPr>
        </p:nvGraphicFramePr>
        <p:xfrm>
          <a:off x="211013" y="2954225"/>
          <a:ext cx="4234378" cy="2604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AEBC3954-C7C6-42AE-ABAC-4329492C4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894847180"/>
              </p:ext>
            </p:extLst>
          </p:nvPr>
        </p:nvGraphicFramePr>
        <p:xfrm>
          <a:off x="4489716" y="2367933"/>
          <a:ext cx="4698609" cy="3165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xmlns="" val="1607615755"/>
              </p:ext>
            </p:extLst>
          </p:nvPr>
        </p:nvGraphicFramePr>
        <p:xfrm>
          <a:off x="105505" y="5202613"/>
          <a:ext cx="8914229" cy="1659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354036" y="1343276"/>
            <a:ext cx="8665698" cy="801859"/>
          </a:xfrm>
          <a:prstGeom prst="roundRect">
            <a:avLst/>
          </a:prstGeom>
          <a:solidFill>
            <a:srgbClr val="F9A5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системе образования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Хво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йнинского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муниципального района работает 360 человек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932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81209196"/>
              </p:ext>
            </p:extLst>
          </p:nvPr>
        </p:nvGraphicFramePr>
        <p:xfrm>
          <a:off x="3856381" y="2043871"/>
          <a:ext cx="4909931" cy="4175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552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546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75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вопросы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216" marR="80216" marT="50394" marB="50394">
                    <a:solidFill>
                      <a:srgbClr val="F9A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Пути решения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216" marR="80216" marT="50394" marB="50394">
                    <a:solidFill>
                      <a:srgbClr val="FDD9D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390341240"/>
              </p:ext>
            </p:extLst>
          </p:nvPr>
        </p:nvGraphicFramePr>
        <p:xfrm>
          <a:off x="3779148" y="2548210"/>
          <a:ext cx="5016982" cy="1722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4207836982"/>
              </p:ext>
            </p:extLst>
          </p:nvPr>
        </p:nvGraphicFramePr>
        <p:xfrm>
          <a:off x="3826565" y="4784234"/>
          <a:ext cx="4959627" cy="1637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9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431702" y="1470576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в системе образования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7" descr="DSC_024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87264" y="4749912"/>
            <a:ext cx="2588907" cy="1725938"/>
          </a:xfrm>
          <a:prstGeom prst="rect">
            <a:avLst/>
          </a:prstGeom>
          <a:noFill/>
          <a:ln w="9525">
            <a:solidFill>
              <a:srgbClr val="5A5AA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-2544" b="44044"/>
          <a:stretch/>
        </p:blipFill>
        <p:spPr bwMode="auto">
          <a:xfrm>
            <a:off x="846245" y="2557598"/>
            <a:ext cx="2670943" cy="181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8230418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3625</TotalTime>
  <Words>790</Words>
  <Application>Microsoft Office PowerPoint</Application>
  <PresentationFormat>Экран (4:3)</PresentationFormat>
  <Paragraphs>155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Специальное оформление</vt:lpstr>
      <vt:lpstr>Правительство НО</vt:lpstr>
      <vt:lpstr>2_Правительство НО</vt:lpstr>
      <vt:lpstr>4_Правительство НО</vt:lpstr>
      <vt:lpstr>5_Правительство НО</vt:lpstr>
      <vt:lpstr>3_Правительство НО</vt:lpstr>
      <vt:lpstr>Слайд 1</vt:lpstr>
      <vt:lpstr>ОАУСО «Хвойнинский дом-интернат для престарелых и инвалидов «Песь»</vt:lpstr>
      <vt:lpstr>Слайд 3</vt:lpstr>
      <vt:lpstr>Слайд 4</vt:lpstr>
      <vt:lpstr>Муниципальная  система образования</vt:lpstr>
      <vt:lpstr>Слайд 6</vt:lpstr>
      <vt:lpstr>Распределение выпускников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User</cp:lastModifiedBy>
  <cp:revision>253</cp:revision>
  <cp:lastPrinted>2019-04-24T06:24:23Z</cp:lastPrinted>
  <dcterms:created xsi:type="dcterms:W3CDTF">2018-12-10T13:13:56Z</dcterms:created>
  <dcterms:modified xsi:type="dcterms:W3CDTF">2019-04-25T07:55:12Z</dcterms:modified>
</cp:coreProperties>
</file>