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67" r:id="rId2"/>
  </p:sldMasterIdLst>
  <p:notesMasterIdLst>
    <p:notesMasterId r:id="rId10"/>
  </p:notesMasterIdLst>
  <p:handoutMasterIdLst>
    <p:handoutMasterId r:id="rId11"/>
  </p:handoutMasterIdLst>
  <p:sldIdLst>
    <p:sldId id="259" r:id="rId3"/>
    <p:sldId id="274" r:id="rId4"/>
    <p:sldId id="275" r:id="rId5"/>
    <p:sldId id="271" r:id="rId6"/>
    <p:sldId id="277" r:id="rId7"/>
    <p:sldId id="278" r:id="rId8"/>
    <p:sldId id="264" r:id="rId9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4840"/>
    <a:srgbClr val="FEE9E8"/>
    <a:srgbClr val="AFABAB"/>
    <a:srgbClr val="F9A5A1"/>
    <a:srgbClr val="EE6017"/>
    <a:srgbClr val="F04942"/>
    <a:srgbClr val="E45B17"/>
    <a:srgbClr val="004B57"/>
    <a:srgbClr val="6DCFF6"/>
    <a:srgbClr val="1989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12C8C85-51F0-491E-9774-3900AFEF0FD7}" styleName="Светлый стиль 2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E3FDE45-AF77-4B5C-9715-49D594BDF05E}" styleName="Светлый стиль 1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118" d="100"/>
          <a:sy n="118" d="100"/>
        </p:scale>
        <p:origin x="-144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7" d="100"/>
          <a:sy n="57" d="100"/>
        </p:scale>
        <p:origin x="275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377276-D5A3-4C42-B53D-6D65E9619CDF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52CABB-FE75-4E95-B3AC-A6DC2C3AF1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13161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6841C1-8CFC-4A10-86DC-E5C8C15AD1D5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A85C2C-2C20-40C6-9386-811BECB792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70967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авительство 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7002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533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20549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2978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3526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6049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873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авительство НО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8065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авительство НО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5260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5571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0561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9349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352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344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29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 userDrawn="1"/>
        </p:nvCxnSpPr>
        <p:spPr>
          <a:xfrm>
            <a:off x="685800" y="1285540"/>
            <a:ext cx="8750122" cy="0"/>
          </a:xfrm>
          <a:prstGeom prst="line">
            <a:avLst/>
          </a:prstGeom>
          <a:ln w="28575">
            <a:solidFill>
              <a:srgbClr val="F348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4631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5" r:id="rId3"/>
    <p:sldLayoutId id="2147483666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004B57"/>
          </a:solidFill>
          <a:latin typeface="Fedra Sans Pro Medium" panose="020B06040400000200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094FAB-1076-432D-83D5-95EF1DA8B6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991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19" name="Заголовок 1"/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lang="ru-RU" sz="1400" spc="4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56848"/>
            <a:ext cx="9144000" cy="4101152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655093" y="1573440"/>
            <a:ext cx="7993607" cy="1074226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О результатах работы на территории</a:t>
            </a:r>
          </a:p>
          <a:p>
            <a:r>
              <a:rPr lang="ru-RU" sz="2400" b="1" dirty="0" err="1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Хвойнинского</a:t>
            </a:r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 муниципального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4274920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>
            <a:extLst>
              <a:ext uri="{FF2B5EF4-FFF2-40B4-BE49-F238E27FC236}">
                <a16:creationId xmlns:a16="http://schemas.microsoft.com/office/drawing/2014/main" xmlns="" id="{D79D9800-B444-426D-B5B5-56F1379AE6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250" y="222047"/>
            <a:ext cx="12954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5000" dirty="0">
                <a:solidFill>
                  <a:schemeClr val="bg2">
                    <a:lumMod val="75000"/>
                  </a:schemeClr>
                </a:solidFill>
              </a:rPr>
              <a:t>0</a:t>
            </a:r>
            <a:r>
              <a:rPr lang="en-US" altLang="ru-RU" sz="5000" dirty="0">
                <a:solidFill>
                  <a:srgbClr val="F34840"/>
                </a:solidFill>
              </a:rPr>
              <a:t>2</a:t>
            </a:r>
            <a:endParaRPr lang="ru-RU" altLang="ru-RU" sz="5000" dirty="0">
              <a:solidFill>
                <a:srgbClr val="F34840"/>
              </a:solidFill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A6A4BE2A-B029-4F72-A89E-33061B76BE2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4" name="Заголовок 1">
            <a:extLst>
              <a:ext uri="{FF2B5EF4-FFF2-40B4-BE49-F238E27FC236}">
                <a16:creationId xmlns:a16="http://schemas.microsoft.com/office/drawing/2014/main" xmlns="" id="{7FAEACEB-63DE-4685-B0D0-6A8486C24C3A}"/>
              </a:ext>
            </a:extLst>
          </p:cNvPr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lang="ru-RU" sz="1400" spc="4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9388" y="2675709"/>
            <a:ext cx="37554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solidFill>
                  <a:srgbClr val="F34840"/>
                </a:solidFill>
                <a:cs typeface="Arial" pitchFamily="34" charset="0"/>
              </a:rPr>
              <a:t>ТОС «</a:t>
            </a:r>
            <a:r>
              <a:rPr lang="ru-RU" sz="1400" dirty="0" err="1">
                <a:solidFill>
                  <a:srgbClr val="F34840"/>
                </a:solidFill>
                <a:cs typeface="Arial" pitchFamily="34" charset="0"/>
              </a:rPr>
              <a:t>д.Ракитино</a:t>
            </a:r>
            <a:r>
              <a:rPr lang="ru-RU" sz="1400" dirty="0">
                <a:solidFill>
                  <a:srgbClr val="F34840"/>
                </a:solidFill>
                <a:cs typeface="Arial" pitchFamily="34" charset="0"/>
              </a:rPr>
              <a:t>»</a:t>
            </a:r>
            <a:br>
              <a:rPr lang="ru-RU" sz="1400" dirty="0">
                <a:solidFill>
                  <a:srgbClr val="F34840"/>
                </a:solidFill>
                <a:cs typeface="Arial" pitchFamily="34" charset="0"/>
              </a:rPr>
            </a:br>
            <a:r>
              <a:rPr lang="ru-RU" sz="1400" dirty="0">
                <a:solidFill>
                  <a:srgbClr val="F34840"/>
                </a:solidFill>
                <a:cs typeface="Arial" pitchFamily="34" charset="0"/>
              </a:rPr>
              <a:t>благоустройство территории вокруг обелиска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487353" y="2143093"/>
            <a:ext cx="44602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400" dirty="0">
              <a:solidFill>
                <a:srgbClr val="F34840"/>
              </a:solidFill>
            </a:endParaRPr>
          </a:p>
          <a:p>
            <a:pPr algn="ctr"/>
            <a:r>
              <a:rPr lang="ru-RU" sz="1400" dirty="0">
                <a:solidFill>
                  <a:srgbClr val="F34840"/>
                </a:solidFill>
              </a:rPr>
              <a:t>ТОС «Пчелка»</a:t>
            </a:r>
          </a:p>
          <a:p>
            <a:pPr algn="ctr"/>
            <a:r>
              <a:rPr lang="ru-RU" sz="1400" dirty="0">
                <a:solidFill>
                  <a:srgbClr val="F34840"/>
                </a:solidFill>
              </a:rPr>
              <a:t>Строительство беседки-остановки</a:t>
            </a:r>
          </a:p>
          <a:p>
            <a:pPr algn="ctr"/>
            <a:endParaRPr lang="ru-RU" sz="1400" u="sng" dirty="0">
              <a:solidFill>
                <a:srgbClr val="F3484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-396668" y="3338387"/>
            <a:ext cx="174191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u="sng" dirty="0">
                <a:solidFill>
                  <a:srgbClr val="F34840"/>
                </a:solidFill>
                <a:cs typeface="Arial" pitchFamily="34" charset="0"/>
              </a:rPr>
              <a:t>ДО</a:t>
            </a:r>
            <a:endParaRPr lang="ru-RU" sz="1200" u="sng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681816" y="3357462"/>
            <a:ext cx="63511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200" u="sng" dirty="0">
                <a:solidFill>
                  <a:srgbClr val="F34840"/>
                </a:solidFill>
                <a:cs typeface="Arial" pitchFamily="34" charset="0"/>
              </a:rPr>
              <a:t>ПОСЛЕ</a:t>
            </a:r>
            <a:endParaRPr lang="ru-RU" sz="1200" u="sng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630340" y="2679143"/>
            <a:ext cx="38433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200" u="sng" dirty="0">
                <a:solidFill>
                  <a:srgbClr val="F34840"/>
                </a:solidFill>
                <a:cs typeface="Arial" pitchFamily="34" charset="0"/>
              </a:rPr>
              <a:t>ДО</a:t>
            </a:r>
            <a:endParaRPr lang="ru-RU" sz="1200" u="sng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8361091" y="2679143"/>
            <a:ext cx="63510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200" u="sng" dirty="0">
                <a:solidFill>
                  <a:srgbClr val="F34840"/>
                </a:solidFill>
              </a:rPr>
              <a:t>ПОСЛЕ</a:t>
            </a:r>
          </a:p>
        </p:txBody>
      </p:sp>
      <p:cxnSp>
        <p:nvCxnSpPr>
          <p:cNvPr id="19" name="Прямая соединительная линия 18"/>
          <p:cNvCxnSpPr>
            <a:cxnSpLocks/>
          </p:cNvCxnSpPr>
          <p:nvPr/>
        </p:nvCxnSpPr>
        <p:spPr>
          <a:xfrm flipH="1">
            <a:off x="4489044" y="2836689"/>
            <a:ext cx="7068" cy="3827201"/>
          </a:xfrm>
          <a:prstGeom prst="line">
            <a:avLst/>
          </a:prstGeom>
          <a:ln w="12700">
            <a:solidFill>
              <a:srgbClr val="F348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Z:\common\ППМИ\ТОС\ФОТООТЧЕТЫ ТОС_2018\Хвойнинский МР\ТОС Ракитино\m31CV9kL1UQ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812" y="3792622"/>
            <a:ext cx="1618858" cy="2158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Z:\common\ППМИ\ТОС\ФОТООТЧЕТЫ ТОС_2018\Хвойнинский МР\ТОС Ракитино\KT9K-IFCxg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6702" y="4068654"/>
            <a:ext cx="2520975" cy="1687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Z:\common\ППМИ\ТОС\ФОТООТЧЕТЫ ТОС_2018\Хвойнинский МР\ТОС Пчелка_Кабожское СП\Слайд1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9" t="17822" r="56468" b="44891"/>
          <a:stretch/>
        </p:blipFill>
        <p:spPr bwMode="auto">
          <a:xfrm>
            <a:off x="4615144" y="3027078"/>
            <a:ext cx="2019548" cy="1531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Z:\common\ППМИ\ТОС\ФОТООТЧЕТЫ ТОС_2018\Хвойнинский МР\ТОС Пчелка_Кабожское СП\Слайд1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09" t="16786" r="9229" b="45699"/>
          <a:stretch/>
        </p:blipFill>
        <p:spPr bwMode="auto">
          <a:xfrm>
            <a:off x="6918066" y="3027078"/>
            <a:ext cx="2029523" cy="1542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Z:\common\ППМИ\ТОС\ФОТООТЧЕТЫ ТОС_2018\Хвойнинский МР\ТОС Родничок\Приобретение и установка цветочных конструкций ТОС Родничок ДО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637" y="5286227"/>
            <a:ext cx="1925437" cy="1444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Z:\common\ППМИ\ТОС\ФОТООТЧЕТЫ ТОС_2018\Хвойнинский МР\ТОС Родничок\Приобретение и установка цветочных конструкций ПОСЛЕ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4007" y="5224321"/>
            <a:ext cx="2007968" cy="1506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Прямоугольник 24"/>
          <p:cNvSpPr/>
          <p:nvPr/>
        </p:nvSpPr>
        <p:spPr>
          <a:xfrm>
            <a:off x="4449248" y="4543258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400" u="sng" dirty="0">
                <a:solidFill>
                  <a:srgbClr val="F34840"/>
                </a:solidFill>
              </a:rPr>
              <a:t>ТОС «Родничок»</a:t>
            </a:r>
          </a:p>
          <a:p>
            <a:pPr algn="ctr"/>
            <a:r>
              <a:rPr lang="ru-RU" sz="1400" dirty="0">
                <a:solidFill>
                  <a:srgbClr val="F34840"/>
                </a:solidFill>
              </a:rPr>
              <a:t>Приобретение и установка цветочных конструкций</a:t>
            </a:r>
          </a:p>
          <a:p>
            <a:pPr algn="ctr"/>
            <a:endParaRPr lang="ru-RU" sz="1400" u="sng" dirty="0">
              <a:solidFill>
                <a:srgbClr val="F3484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593335" y="5000617"/>
            <a:ext cx="38433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200" u="sng" dirty="0">
                <a:solidFill>
                  <a:srgbClr val="F34840"/>
                </a:solidFill>
                <a:cs typeface="Arial" pitchFamily="34" charset="0"/>
              </a:rPr>
              <a:t>ДО</a:t>
            </a:r>
            <a:endParaRPr lang="ru-RU" sz="1200" u="sng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8386139" y="4948082"/>
            <a:ext cx="63510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200" u="sng" dirty="0">
                <a:solidFill>
                  <a:srgbClr val="F34840"/>
                </a:solidFill>
              </a:rPr>
              <a:t>ПОСЛЕ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7428090F-5039-42C5-BC41-9EE80AE847BA}"/>
              </a:ext>
            </a:extLst>
          </p:cNvPr>
          <p:cNvSpPr/>
          <p:nvPr/>
        </p:nvSpPr>
        <p:spPr>
          <a:xfrm>
            <a:off x="653598" y="1364748"/>
            <a:ext cx="79230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F34840"/>
                </a:solidFill>
              </a:rPr>
              <a:t>Развитие территориального общественного самоуправления  и реализация проекта поддержки местных инициатив на территории </a:t>
            </a:r>
            <a:r>
              <a:rPr lang="ru-RU" b="1" dirty="0" err="1">
                <a:solidFill>
                  <a:srgbClr val="F34840"/>
                </a:solidFill>
              </a:rPr>
              <a:t>Хвойнинского</a:t>
            </a:r>
            <a:r>
              <a:rPr lang="ru-RU" b="1" dirty="0">
                <a:solidFill>
                  <a:srgbClr val="F34840"/>
                </a:solidFill>
              </a:rPr>
              <a:t> муниципального района</a:t>
            </a:r>
            <a:endParaRPr lang="ru-RU" b="1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  <a:sym typeface="Rasa Medium"/>
            </a:endParaRPr>
          </a:p>
        </p:txBody>
      </p:sp>
    </p:spTree>
    <p:extLst>
      <p:ext uri="{BB962C8B-B14F-4D97-AF65-F5344CB8AC3E}">
        <p14:creationId xmlns:p14="http://schemas.microsoft.com/office/powerpoint/2010/main" val="22283188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>
            <a:extLst>
              <a:ext uri="{FF2B5EF4-FFF2-40B4-BE49-F238E27FC236}">
                <a16:creationId xmlns:a16="http://schemas.microsoft.com/office/drawing/2014/main" xmlns="" id="{D79D9800-B444-426D-B5B5-56F1379AE6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250" y="222047"/>
            <a:ext cx="12954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5000" dirty="0">
                <a:solidFill>
                  <a:schemeClr val="bg2">
                    <a:lumMod val="75000"/>
                  </a:schemeClr>
                </a:solidFill>
              </a:rPr>
              <a:t>0</a:t>
            </a:r>
            <a:r>
              <a:rPr lang="ru-RU" altLang="ru-RU" sz="5000" dirty="0">
                <a:solidFill>
                  <a:srgbClr val="F34840"/>
                </a:solidFill>
              </a:rPr>
              <a:t>3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A6A4BE2A-B029-4F72-A89E-33061B76BE2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4" name="Заголовок 1">
            <a:extLst>
              <a:ext uri="{FF2B5EF4-FFF2-40B4-BE49-F238E27FC236}">
                <a16:creationId xmlns:a16="http://schemas.microsoft.com/office/drawing/2014/main" xmlns="" id="{7FAEACEB-63DE-4685-B0D0-6A8486C24C3A}"/>
              </a:ext>
            </a:extLst>
          </p:cNvPr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lang="ru-RU" sz="1400" spc="4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008611"/>
              </p:ext>
            </p:extLst>
          </p:nvPr>
        </p:nvGraphicFramePr>
        <p:xfrm>
          <a:off x="285750" y="2008470"/>
          <a:ext cx="8670470" cy="4177473"/>
        </p:xfrm>
        <a:graphic>
          <a:graphicData uri="http://schemas.openxmlformats.org/drawingml/2006/table">
            <a:tbl>
              <a:tblPr firstRow="1" firstCol="1" bandRow="1">
                <a:tableStyleId>{5DA37D80-6434-44D0-A028-1B22A696006F}</a:tableStyleId>
              </a:tblPr>
              <a:tblGrid>
                <a:gridCol w="103599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65214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93677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4555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020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Поселение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46655" marR="46655" marT="648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ТОС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46655" marR="46655" marT="6480" marB="0" anchor="ctr">
                    <a:lnL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Проект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46655" marR="46655" marT="6480" marB="0" anchor="ctr">
                    <a:lnL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Сумма, </a:t>
                      </a:r>
                      <a:r>
                        <a:rPr lang="ru-RU" sz="1100" kern="1200" dirty="0" err="1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руб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46655" marR="46655" marT="6480" marB="0" anchor="ctr">
                    <a:lnL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3914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1200" dirty="0" err="1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Остаховское</a:t>
                      </a:r>
                      <a:r>
                        <a:rPr lang="ru-RU" sz="1100" kern="120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сельское поселение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46655" marR="46655" marT="648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655" marR="46655" marT="648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74344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100" dirty="0">
                        <a:ln>
                          <a:noFill/>
                        </a:ln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100" dirty="0">
                        <a:ln>
                          <a:noFill/>
                        </a:ln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46655" marR="46655" marT="6480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ТОС «Улыбка»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46655" marR="46655" marT="6480" marB="0">
                    <a:lnL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Приобретение и установка металлического</a:t>
                      </a:r>
                      <a:r>
                        <a:rPr lang="ru-RU" sz="1100" kern="1200" baseline="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знака «</a:t>
                      </a:r>
                      <a:r>
                        <a:rPr lang="ru-RU" sz="1100" kern="1200" baseline="0" dirty="0" err="1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д.Демидово</a:t>
                      </a:r>
                      <a:r>
                        <a:rPr lang="ru-RU" sz="1100" kern="1200" baseline="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» и обустройство контейнерной площадки по </a:t>
                      </a:r>
                      <a:r>
                        <a:rPr lang="ru-RU" sz="1100" kern="1200" baseline="0" dirty="0" err="1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ул.Мира</a:t>
                      </a:r>
                      <a:r>
                        <a:rPr lang="ru-RU" sz="1100" kern="1200" baseline="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в </a:t>
                      </a:r>
                      <a:r>
                        <a:rPr lang="ru-RU" sz="1100" kern="1200" baseline="0" dirty="0" err="1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д.Демидово</a:t>
                      </a:r>
                      <a:r>
                        <a:rPr lang="ru-RU" sz="1100" kern="1200" baseline="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на территории ТОС «Улыбка»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46655" marR="46655" marT="6480" marB="0">
                    <a:lnL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64 151, 02</a:t>
                      </a:r>
                    </a:p>
                  </a:txBody>
                  <a:tcPr marL="46655" marR="46655" marT="6480" marB="0">
                    <a:lnL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74344"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655" marR="46655" marT="6480" marB="0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ТОС «Родничок»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46655" marR="46655" marT="6480" marB="0">
                    <a:lnL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Приобретение и установка цветочных конструкций</a:t>
                      </a:r>
                      <a:r>
                        <a:rPr lang="ru-RU" sz="1100" kern="1200" baseline="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и информационного стенда у детского парка «Радуга» в </a:t>
                      </a:r>
                      <a:r>
                        <a:rPr lang="ru-RU" sz="1100" kern="1200" baseline="0" dirty="0" err="1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д.Остахново</a:t>
                      </a:r>
                      <a:r>
                        <a:rPr lang="ru-RU" sz="1100" kern="1200" baseline="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по </a:t>
                      </a:r>
                      <a:r>
                        <a:rPr lang="ru-RU" sz="1100" kern="1200" baseline="0" dirty="0" err="1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ул.Совестской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46655" marR="46655" marT="6480" marB="0">
                    <a:lnL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64 151, 02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46655" marR="46655" marT="6480" marB="0">
                    <a:lnL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3524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1200" dirty="0" err="1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Кабожское</a:t>
                      </a:r>
                      <a:r>
                        <a:rPr lang="ru-RU" sz="1100" kern="120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сельское поселение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46655" marR="46655" marT="648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655" marR="46655" marT="648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9863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100" dirty="0">
                        <a:ln>
                          <a:noFill/>
                        </a:ln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46655" marR="46655" marT="6480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ТОС «Новый день»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46655" marR="46655" marT="6480" marB="0">
                    <a:lnL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Строительство </a:t>
                      </a:r>
                      <a:r>
                        <a:rPr lang="ru-RU" sz="1100" kern="1200" dirty="0" err="1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деревнного</a:t>
                      </a:r>
                      <a:r>
                        <a:rPr lang="ru-RU" sz="1100" kern="1200" baseline="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мостика в ТОС «Новый день»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46655" marR="46655" marT="6480" marB="0">
                    <a:lnL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69 151, 02</a:t>
                      </a:r>
                    </a:p>
                  </a:txBody>
                  <a:tcPr marL="46655" marR="46655" marT="6480" marB="0">
                    <a:lnL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74344"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655" marR="46655" marT="6480" marB="0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ТОС «Пчелка»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46655" marR="46655" marT="6480" marB="0">
                    <a:lnL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Строительство беседки-остановки и приобретение баскетбольного кольца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46655" marR="46655" marT="6480" marB="0">
                    <a:lnL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69 151, 02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46655" marR="46655" marT="6480" marB="0">
                    <a:lnL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74344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100" dirty="0">
                        <a:ln>
                          <a:noFill/>
                        </a:ln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46655" marR="46655" marT="6480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ТОС  «Ромашка»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46655" marR="46655" marT="6480" marB="0">
                    <a:lnL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Приобретение</a:t>
                      </a:r>
                      <a:r>
                        <a:rPr lang="ru-RU" sz="1100" kern="1200" baseline="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оборудования детской спортивной площадки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46655" marR="46655" marT="6480" marB="0">
                    <a:lnL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69 151, 02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46655" marR="46655" marT="6480" marB="0">
                    <a:lnL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88825"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655" marR="46655" marT="6480" marB="0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ТОС  «Ветеран»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46655" marR="46655" marT="6480" marB="0">
                    <a:lnL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Строительство веранды в Клубе</a:t>
                      </a:r>
                      <a:r>
                        <a:rPr lang="ru-RU" sz="1100" kern="1200" baseline="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ветеранов.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46655" marR="46655" marT="6480" marB="0">
                    <a:lnL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69 151, 02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46655" marR="46655" marT="6480" marB="0">
                    <a:lnL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00549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1200" dirty="0" err="1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Песское</a:t>
                      </a:r>
                      <a:r>
                        <a:rPr lang="ru-RU" sz="1100" kern="120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сельское поселение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46655" marR="46655" marT="648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88825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100" dirty="0">
                        <a:ln>
                          <a:noFill/>
                        </a:ln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100" dirty="0">
                        <a:ln>
                          <a:noFill/>
                        </a:ln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46655" marR="46655" marT="6480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ТОС «</a:t>
                      </a:r>
                      <a:r>
                        <a:rPr lang="ru-RU" sz="1100" kern="1200" dirty="0" err="1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Ракитино</a:t>
                      </a:r>
                      <a:r>
                        <a:rPr lang="ru-RU" sz="1100" kern="120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»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46655" marR="46655" marT="6480" marB="0">
                    <a:lnL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Благоустройство территории вокруг обелиска</a:t>
                      </a:r>
                      <a:r>
                        <a:rPr lang="ru-RU" sz="1100" kern="1200" baseline="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в </a:t>
                      </a:r>
                      <a:r>
                        <a:rPr lang="ru-RU" sz="1100" kern="1200" baseline="0" dirty="0" err="1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д.Ракитино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46655" marR="46655" marT="6480" marB="0">
                    <a:lnL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60 351, 02</a:t>
                      </a:r>
                    </a:p>
                  </a:txBody>
                  <a:tcPr marL="46655" marR="46655" marT="6480" marB="0">
                    <a:lnL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74344"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6655" marR="46655" marT="6480" marB="0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ТОС «Пчелка»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46655" marR="46655" marT="6480" marB="0">
                    <a:lnL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Приобретение</a:t>
                      </a:r>
                      <a:r>
                        <a:rPr lang="ru-RU" sz="1100" kern="1200" baseline="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и установка горки с лестницей для детской площадки в </a:t>
                      </a:r>
                      <a:r>
                        <a:rPr lang="ru-RU" sz="1100" kern="1200" baseline="0" dirty="0" err="1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п.Лесной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46655" marR="46655" marT="6480" marB="0">
                    <a:lnL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60 351, 02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46655" marR="46655" marT="6480" marB="0">
                    <a:lnL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</a:tbl>
          </a:graphicData>
        </a:graphic>
      </p:graphicFrame>
      <p:sp>
        <p:nvSpPr>
          <p:cNvPr id="6" name="Заголовок 6"/>
          <p:cNvSpPr txBox="1">
            <a:spLocks/>
          </p:cNvSpPr>
          <p:nvPr/>
        </p:nvSpPr>
        <p:spPr>
          <a:xfrm>
            <a:off x="285751" y="1386941"/>
            <a:ext cx="8225120" cy="46640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4B57"/>
                </a:solidFill>
                <a:latin typeface="Fedra Sans Pro Medium" panose="020B0604040000020004" pitchFamily="34" charset="0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Территориальное общественное самоуправление</a:t>
            </a:r>
            <a:endParaRPr lang="ru-RU" sz="2400" b="1" spc="-1" dirty="0">
              <a:solidFill>
                <a:srgbClr val="F34840"/>
              </a:solidFill>
              <a:uFill>
                <a:solidFill>
                  <a:srgbClr val="FFFFFF"/>
                </a:solidFill>
              </a:uFill>
              <a:latin typeface="Arial" panose="020B0604020202020204" pitchFamily="34" charset="0"/>
              <a:ea typeface="DejaVu Sans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38407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>
            <a:extLst>
              <a:ext uri="{FF2B5EF4-FFF2-40B4-BE49-F238E27FC236}">
                <a16:creationId xmlns:a16="http://schemas.microsoft.com/office/drawing/2014/main" xmlns="" id="{D79D9800-B444-426D-B5B5-56F1379AE6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250" y="222047"/>
            <a:ext cx="12954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5000" dirty="0">
                <a:solidFill>
                  <a:schemeClr val="bg2">
                    <a:lumMod val="75000"/>
                  </a:schemeClr>
                </a:solidFill>
              </a:rPr>
              <a:t>0</a:t>
            </a:r>
            <a:r>
              <a:rPr lang="ru-RU" altLang="ru-RU" sz="5000" dirty="0">
                <a:solidFill>
                  <a:srgbClr val="F34840"/>
                </a:solidFill>
              </a:rPr>
              <a:t>4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A6A4BE2A-B029-4F72-A89E-33061B76BE2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4" name="Заголовок 1">
            <a:extLst>
              <a:ext uri="{FF2B5EF4-FFF2-40B4-BE49-F238E27FC236}">
                <a16:creationId xmlns:a16="http://schemas.microsoft.com/office/drawing/2014/main" xmlns="" id="{7FAEACEB-63DE-4685-B0D0-6A8486C24C3A}"/>
              </a:ext>
            </a:extLst>
          </p:cNvPr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lang="ru-RU" sz="1400" spc="4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6023230"/>
              </p:ext>
            </p:extLst>
          </p:nvPr>
        </p:nvGraphicFramePr>
        <p:xfrm>
          <a:off x="244929" y="2341418"/>
          <a:ext cx="8686801" cy="3721246"/>
        </p:xfrm>
        <a:graphic>
          <a:graphicData uri="http://schemas.openxmlformats.org/drawingml/2006/table">
            <a:tbl>
              <a:tblPr firstCol="1" bandRow="1">
                <a:tableStyleId>{5DA37D80-6434-44D0-A028-1B22A696006F}</a:tableStyleId>
              </a:tblPr>
              <a:tblGrid>
                <a:gridCol w="14859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642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327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15116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208314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077686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085851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116154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Район, поселение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b="1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Число поселений</a:t>
                      </a:r>
                      <a:endParaRPr lang="ru-RU" sz="900" b="1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b="1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Подадут заявки на конкурс ППМИ-2019</a:t>
                      </a:r>
                      <a:endParaRPr lang="ru-RU" sz="900" b="1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b="1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Население на 01.01.2018 Данные </a:t>
                      </a:r>
                      <a:r>
                        <a:rPr lang="ru-RU" sz="900" b="1" baseline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Новгородстат</a:t>
                      </a:r>
                      <a:r>
                        <a:rPr lang="ru-RU" sz="900" b="1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(чел.)</a:t>
                      </a:r>
                      <a:endParaRPr lang="ru-RU" sz="900" b="1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b="1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Число избирателей в поселении </a:t>
                      </a:r>
                      <a:br>
                        <a:rPr lang="ru-RU" sz="900" b="1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900" b="1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(из списков избирательных комиссий) (чел.)</a:t>
                      </a:r>
                      <a:endParaRPr lang="ru-RU" sz="900" b="1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b="1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Количество предварительных собраний, сходов</a:t>
                      </a:r>
                      <a:endParaRPr lang="ru-RU" sz="900" b="1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b="1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Число жителей, принявших участи в идентификации проблемы (чел.)</a:t>
                      </a:r>
                      <a:endParaRPr lang="ru-RU" sz="900" b="1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b="1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Присутствовало на итоговых собраниях ППМИ (чел.)</a:t>
                      </a:r>
                      <a:endParaRPr lang="ru-RU" sz="900" b="1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8397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Хвойнинское</a:t>
                      </a: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ГП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5831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4976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3032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626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3445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Кабожское</a:t>
                      </a: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СП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1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1714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1199 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11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514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482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Юбилейнинское</a:t>
                      </a: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СП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1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1540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1241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13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522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212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99303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ИТОГО </a:t>
                      </a:r>
                      <a:b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 муниципальному району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ru-RU" sz="1400" b="1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1400" b="1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14297</a:t>
                      </a:r>
                      <a:endParaRPr lang="ru-RU" sz="1400" b="1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2687</a:t>
                      </a:r>
                      <a:endParaRPr lang="ru-RU" sz="1400" b="1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</a:t>
                      </a:r>
                      <a:endParaRPr lang="ru-RU" sz="1400" b="1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4068</a:t>
                      </a:r>
                      <a:endParaRPr lang="ru-RU" sz="1400" b="1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1039</a:t>
                      </a:r>
                      <a:endParaRPr lang="ru-RU" sz="1400" b="1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253093" y="1610237"/>
            <a:ext cx="8645977" cy="37812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defTabSz="914400">
              <a:lnSpc>
                <a:spcPct val="90000"/>
              </a:lnSpc>
              <a:spcBef>
                <a:spcPct val="0"/>
              </a:spcBef>
              <a:buNone/>
              <a:defRPr sz="2400" b="1">
                <a:solidFill>
                  <a:srgbClr val="F3484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l"/>
            <a:r>
              <a:rPr lang="ru-RU" dirty="0"/>
              <a:t>Проект поддержки местных инициатив</a:t>
            </a:r>
          </a:p>
        </p:txBody>
      </p:sp>
    </p:spTree>
    <p:extLst>
      <p:ext uri="{BB962C8B-B14F-4D97-AF65-F5344CB8AC3E}">
        <p14:creationId xmlns:p14="http://schemas.microsoft.com/office/powerpoint/2010/main" val="15235243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>
            <a:extLst>
              <a:ext uri="{FF2B5EF4-FFF2-40B4-BE49-F238E27FC236}">
                <a16:creationId xmlns:a16="http://schemas.microsoft.com/office/drawing/2014/main" xmlns="" id="{D79D9800-B444-426D-B5B5-56F1379AE6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250" y="222047"/>
            <a:ext cx="12954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5000" dirty="0">
                <a:solidFill>
                  <a:schemeClr val="bg2">
                    <a:lumMod val="75000"/>
                  </a:schemeClr>
                </a:solidFill>
              </a:rPr>
              <a:t>0</a:t>
            </a:r>
            <a:r>
              <a:rPr lang="ru-RU" altLang="ru-RU" sz="5000" dirty="0">
                <a:solidFill>
                  <a:srgbClr val="F34840"/>
                </a:solidFill>
              </a:rPr>
              <a:t>5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A6A4BE2A-B029-4F72-A89E-33061B76BE2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4" name="Заголовок 1">
            <a:extLst>
              <a:ext uri="{FF2B5EF4-FFF2-40B4-BE49-F238E27FC236}">
                <a16:creationId xmlns:a16="http://schemas.microsoft.com/office/drawing/2014/main" xmlns="" id="{7FAEACEB-63DE-4685-B0D0-6A8486C24C3A}"/>
              </a:ext>
            </a:extLst>
          </p:cNvPr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lang="ru-RU" sz="1400" spc="4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03250" y="1455609"/>
            <a:ext cx="8645977" cy="37812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defTabSz="914400">
              <a:lnSpc>
                <a:spcPct val="90000"/>
              </a:lnSpc>
              <a:spcBef>
                <a:spcPct val="0"/>
              </a:spcBef>
              <a:buNone/>
              <a:defRPr sz="2400" b="1">
                <a:solidFill>
                  <a:srgbClr val="F3484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l"/>
            <a:r>
              <a:rPr lang="ru-RU" dirty="0"/>
              <a:t>Формирование комфортной городской среды 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14507A5D-9A35-49DE-AF15-4D42D498BBB0}"/>
              </a:ext>
            </a:extLst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055" y="2757835"/>
            <a:ext cx="6343192" cy="3399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xmlns="" id="{FBFCD043-4787-4084-8FBC-C666FA581A90}"/>
              </a:ext>
            </a:extLst>
          </p:cNvPr>
          <p:cNvSpPr txBox="1">
            <a:spLocks/>
          </p:cNvSpPr>
          <p:nvPr/>
        </p:nvSpPr>
        <p:spPr>
          <a:xfrm>
            <a:off x="714055" y="1920433"/>
            <a:ext cx="8645977" cy="59626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defTabSz="914400">
              <a:lnSpc>
                <a:spcPct val="90000"/>
              </a:lnSpc>
              <a:spcBef>
                <a:spcPct val="0"/>
              </a:spcBef>
              <a:buNone/>
              <a:defRPr sz="2400" b="1">
                <a:solidFill>
                  <a:srgbClr val="F3484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l"/>
            <a:r>
              <a:rPr lang="ru-RU" dirty="0"/>
              <a:t> 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2CACDE44-45D2-4870-BE7B-AFCEC0A613FE}"/>
              </a:ext>
            </a:extLst>
          </p:cNvPr>
          <p:cNvSpPr/>
          <p:nvPr/>
        </p:nvSpPr>
        <p:spPr>
          <a:xfrm>
            <a:off x="603250" y="1920433"/>
            <a:ext cx="82286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F3484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Визуализация проекта по благоустройству общественной территории в п. Юбилейный «Место активного отдыха для всей семьи»</a:t>
            </a:r>
            <a:endParaRPr lang="ru-RU" b="1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41847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>
            <a:extLst>
              <a:ext uri="{FF2B5EF4-FFF2-40B4-BE49-F238E27FC236}">
                <a16:creationId xmlns:a16="http://schemas.microsoft.com/office/drawing/2014/main" xmlns="" id="{D79D9800-B444-426D-B5B5-56F1379AE6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250" y="222047"/>
            <a:ext cx="12954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5000" dirty="0" smtClean="0">
                <a:solidFill>
                  <a:schemeClr val="bg2">
                    <a:lumMod val="75000"/>
                  </a:schemeClr>
                </a:solidFill>
              </a:rPr>
              <a:t>0</a:t>
            </a:r>
            <a:r>
              <a:rPr lang="ru-RU" altLang="ru-RU" sz="5000" dirty="0">
                <a:solidFill>
                  <a:srgbClr val="F34840"/>
                </a:solidFill>
              </a:rPr>
              <a:t>6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A6A4BE2A-B029-4F72-A89E-33061B76BE2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4" name="Заголовок 1">
            <a:extLst>
              <a:ext uri="{FF2B5EF4-FFF2-40B4-BE49-F238E27FC236}">
                <a16:creationId xmlns:a16="http://schemas.microsoft.com/office/drawing/2014/main" xmlns="" id="{7FAEACEB-63DE-4685-B0D0-6A8486C24C3A}"/>
              </a:ext>
            </a:extLst>
          </p:cNvPr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lang="ru-RU" sz="1400" spc="4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03250" y="1455609"/>
            <a:ext cx="8645977" cy="37812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defTabSz="914400">
              <a:lnSpc>
                <a:spcPct val="90000"/>
              </a:lnSpc>
              <a:spcBef>
                <a:spcPct val="0"/>
              </a:spcBef>
              <a:buNone/>
              <a:defRPr sz="2400" b="1">
                <a:solidFill>
                  <a:srgbClr val="F3484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l"/>
            <a:r>
              <a:rPr lang="ru-RU" dirty="0"/>
              <a:t>Формирование комфортной городской среды </a:t>
            </a:r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xmlns="" id="{FBFCD043-4787-4084-8FBC-C666FA581A90}"/>
              </a:ext>
            </a:extLst>
          </p:cNvPr>
          <p:cNvSpPr txBox="1">
            <a:spLocks/>
          </p:cNvSpPr>
          <p:nvPr/>
        </p:nvSpPr>
        <p:spPr>
          <a:xfrm>
            <a:off x="714055" y="1920433"/>
            <a:ext cx="8645977" cy="59626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defTabSz="914400">
              <a:lnSpc>
                <a:spcPct val="90000"/>
              </a:lnSpc>
              <a:spcBef>
                <a:spcPct val="0"/>
              </a:spcBef>
              <a:buNone/>
              <a:defRPr sz="2400" b="1">
                <a:solidFill>
                  <a:srgbClr val="F3484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l"/>
            <a:r>
              <a:rPr lang="ru-RU" dirty="0"/>
              <a:t> 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2CACDE44-45D2-4870-BE7B-AFCEC0A613FE}"/>
              </a:ext>
            </a:extLst>
          </p:cNvPr>
          <p:cNvSpPr/>
          <p:nvPr/>
        </p:nvSpPr>
        <p:spPr>
          <a:xfrm>
            <a:off x="603250" y="1920433"/>
            <a:ext cx="83306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F34840"/>
                </a:solidFill>
              </a:rPr>
              <a:t>507 033,44 рублей необходимо для завершения асфальтирования спортивной площадки -800 м2  по проекту </a:t>
            </a:r>
            <a:r>
              <a:rPr lang="ru-RU" sz="1600" b="1" dirty="0">
                <a:solidFill>
                  <a:srgbClr val="F34840"/>
                </a:solidFill>
              </a:rPr>
              <a:t>«</a:t>
            </a:r>
            <a:r>
              <a:rPr lang="ru-RU" sz="1600" b="1" dirty="0">
                <a:solidFill>
                  <a:srgbClr val="F3484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Место активного отдыха для всей семьи»</a:t>
            </a:r>
            <a:endParaRPr lang="ru-RU" sz="1600" b="1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4E193E49-F89D-4331-B466-AC15914963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909" y="3258176"/>
            <a:ext cx="3892583" cy="270310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46DB13DE-71E7-4921-9868-0731CEE2A3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3245594"/>
            <a:ext cx="4361925" cy="2840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0507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76"/>
          <a:stretch/>
        </p:blipFill>
        <p:spPr>
          <a:xfrm>
            <a:off x="0" y="1638300"/>
            <a:ext cx="9144000" cy="5354320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355272" y="1925132"/>
            <a:ext cx="2619828" cy="2222500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Спасибо</a:t>
            </a:r>
          </a:p>
          <a:p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94680751"/>
      </p:ext>
    </p:extLst>
  </p:cSld>
  <p:clrMapOvr>
    <a:masterClrMapping/>
  </p:clrMapOvr>
</p:sld>
</file>

<file path=ppt/theme/theme1.xml><?xml version="1.0" encoding="utf-8"?>
<a:theme xmlns:a="http://schemas.openxmlformats.org/drawingml/2006/main" name="Правительство НО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2171</TotalTime>
  <Words>351</Words>
  <Application>Microsoft Office PowerPoint</Application>
  <PresentationFormat>Экран (4:3)</PresentationFormat>
  <Paragraphs>117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Правительство НО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Vanechek</dc:creator>
  <cp:lastModifiedBy>Шаляпина Елена Владимировна</cp:lastModifiedBy>
  <cp:revision>126</cp:revision>
  <cp:lastPrinted>2019-04-08T10:59:45Z</cp:lastPrinted>
  <dcterms:created xsi:type="dcterms:W3CDTF">2018-12-10T13:13:56Z</dcterms:created>
  <dcterms:modified xsi:type="dcterms:W3CDTF">2019-04-18T07:29:43Z</dcterms:modified>
</cp:coreProperties>
</file>