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7"/>
  </p:notesMasterIdLst>
  <p:handoutMasterIdLst>
    <p:handoutMasterId r:id="rId8"/>
  </p:handoutMasterIdLst>
  <p:sldIdLst>
    <p:sldId id="259" r:id="rId3"/>
    <p:sldId id="273" r:id="rId4"/>
    <p:sldId id="274" r:id="rId5"/>
    <p:sldId id="264" r:id="rId6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9A5A1"/>
    <a:srgbClr val="EE6017"/>
    <a:srgbClr val="E45B17"/>
    <a:srgbClr val="F04942"/>
    <a:srgbClr val="004B57"/>
    <a:srgbClr val="6DCFF6"/>
    <a:srgbClr val="1989C0"/>
    <a:srgbClr val="F16C51"/>
    <a:srgbClr val="5BA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721032"/>
            <a:ext cx="67600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результатах работы на территории </a:t>
            </a:r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Хвойнинского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района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по курируемым сферам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5A5025BB-3426-47BA-970E-E4493EC58294}"/>
              </a:ext>
            </a:extLst>
          </p:cNvPr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1400" spc="40" dirty="0">
                <a:solidFill>
                  <a:srgbClr val="F34840"/>
                </a:solidFill>
                <a:latin typeface="Arial" pitchFamily="34" charset="0"/>
                <a:cs typeface="Arial" pitchFamily="34" charset="0"/>
                <a:sym typeface="Rasa Medium"/>
              </a:rPr>
              <a:t>ПРАВИТЕЛЬСТВО НОВГОРОДСКОЙ ОБЛАСТИ</a:t>
            </a:r>
            <a:endParaRPr sz="1400" spc="40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3">
            <a:extLst>
              <a:ext uri="{FF2B5EF4-FFF2-40B4-BE49-F238E27FC236}">
                <a16:creationId xmlns:a16="http://schemas.microsoft.com/office/drawing/2014/main" xmlns="" id="{19F79322-C002-4E7F-BB6E-A9A009498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xmlns="" id="{B3A05290-3027-4035-96C1-1B3120D16F79}"/>
              </a:ext>
            </a:extLst>
          </p:cNvPr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1400" spc="40">
                <a:solidFill>
                  <a:srgbClr val="F34840"/>
                </a:solidFill>
                <a:latin typeface="Arial" pitchFamily="34" charset="0"/>
                <a:cs typeface="Arial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Заголовок 6">
            <a:extLst>
              <a:ext uri="{FF2B5EF4-FFF2-40B4-BE49-F238E27FC236}">
                <a16:creationId xmlns:a16="http://schemas.microsoft.com/office/drawing/2014/main" xmlns="" id="{AE9721FF-A19A-41CA-872B-8D26D6E0501F}"/>
              </a:ext>
            </a:extLst>
          </p:cNvPr>
          <p:cNvSpPr txBox="1">
            <a:spLocks/>
          </p:cNvSpPr>
          <p:nvPr/>
        </p:nvSpPr>
        <p:spPr bwMode="auto">
          <a:xfrm>
            <a:off x="442913" y="1311275"/>
            <a:ext cx="25622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ru-RU" altLang="ru-RU" sz="2400" b="1">
                <a:solidFill>
                  <a:srgbClr val="F34840"/>
                </a:solidFill>
                <a:cs typeface="Arial" panose="020B0604020202020204" pitchFamily="34" charset="0"/>
              </a:rPr>
              <a:t>Культура</a:t>
            </a:r>
          </a:p>
          <a:p>
            <a:pPr defTabSz="914400" eaLnBrk="1" hangingPunct="1">
              <a:lnSpc>
                <a:spcPct val="90000"/>
              </a:lnSpc>
            </a:pPr>
            <a:endParaRPr lang="ru-RU" altLang="ru-RU" sz="2400" b="1">
              <a:solidFill>
                <a:srgbClr val="F34840"/>
              </a:solidFill>
              <a:cs typeface="Arial" panose="020B06040202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406ED452-FE8A-444B-8073-A0FA000C51AF}"/>
              </a:ext>
            </a:extLst>
          </p:cNvPr>
          <p:cNvSpPr/>
          <p:nvPr/>
        </p:nvSpPr>
        <p:spPr>
          <a:xfrm>
            <a:off x="539750" y="1919288"/>
            <a:ext cx="2303463" cy="34925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ФЕДЕРАЛЬНЫЙ ПРОЕКТ «ТЕРРИТОРИЯ ПОБЕДЫ»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15D6800F-048A-4951-928C-FFDE30B4FB67}"/>
              </a:ext>
            </a:extLst>
          </p:cNvPr>
          <p:cNvSpPr/>
          <p:nvPr/>
        </p:nvSpPr>
        <p:spPr>
          <a:xfrm>
            <a:off x="3346450" y="1927225"/>
            <a:ext cx="2305050" cy="34925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hangingPunct="1">
              <a:defRPr/>
            </a:pPr>
            <a:r>
              <a:rPr lang="ru-RU" sz="1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ФЕДЕРАЛЬНЫЙ ПРОЕКТ «ТВОРЧЕСКИЕ ЛЮДИ»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CD7BB57F-3980-4D82-9B68-858A4D1F5194}"/>
              </a:ext>
            </a:extLst>
          </p:cNvPr>
          <p:cNvSpPr/>
          <p:nvPr/>
        </p:nvSpPr>
        <p:spPr>
          <a:xfrm>
            <a:off x="2338388" y="5211763"/>
            <a:ext cx="4833937" cy="446087"/>
          </a:xfrm>
          <a:prstGeom prst="rect">
            <a:avLst/>
          </a:prstGeom>
          <a:solidFill>
            <a:srgbClr val="F9A5A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ts val="1100"/>
              </a:lnSpc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УЛУЧШЕНИЕ КАЧЕСТВА ПРЕДОСТАВЛЯЕМЫХ УСЛУГ</a:t>
            </a:r>
          </a:p>
          <a:p>
            <a:pPr algn="ctr" eaLnBrk="1" hangingPunct="1">
              <a:lnSpc>
                <a:spcPts val="1100"/>
              </a:lnSpc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УВЕЛИЧЕНИЕ ПОСЕЩАЕМОСТИ К 2025 ГОДУ НА 25% (тыс. чел.)</a:t>
            </a: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xmlns="" id="{7663B6A6-B68B-43AE-9713-71BDDA28915E}"/>
              </a:ext>
            </a:extLst>
          </p:cNvPr>
          <p:cNvSpPr/>
          <p:nvPr/>
        </p:nvSpPr>
        <p:spPr>
          <a:xfrm>
            <a:off x="2651125" y="5986463"/>
            <a:ext cx="630238" cy="6096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1F64D073-AE2E-446D-9D68-5892660CCEBA}"/>
              </a:ext>
            </a:extLst>
          </p:cNvPr>
          <p:cNvSpPr/>
          <p:nvPr/>
        </p:nvSpPr>
        <p:spPr>
          <a:xfrm>
            <a:off x="4256088" y="5857875"/>
            <a:ext cx="630237" cy="611188"/>
          </a:xfrm>
          <a:prstGeom prst="ellipse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xmlns="" id="{BFED946F-DBB9-4C91-B7DF-093D4B603538}"/>
              </a:ext>
            </a:extLst>
          </p:cNvPr>
          <p:cNvCxnSpPr>
            <a:stCxn id="62" idx="6"/>
            <a:endCxn id="63" idx="2"/>
          </p:cNvCxnSpPr>
          <p:nvPr/>
        </p:nvCxnSpPr>
        <p:spPr>
          <a:xfrm flipV="1">
            <a:off x="3281363" y="6164263"/>
            <a:ext cx="974725" cy="127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Прямоугольник 64">
            <a:extLst>
              <a:ext uri="{FF2B5EF4-FFF2-40B4-BE49-F238E27FC236}">
                <a16:creationId xmlns:a16="http://schemas.microsoft.com/office/drawing/2014/main" xmlns="" id="{D900B9C4-3435-4A7E-B896-AD039E669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6483350"/>
            <a:ext cx="838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 b="1">
                <a:cs typeface="Arial" panose="020B0604020202020204" pitchFamily="34" charset="0"/>
              </a:rPr>
              <a:t>201</a:t>
            </a:r>
            <a:r>
              <a:rPr lang="en-US" altLang="ru-RU" sz="1000" b="1">
                <a:cs typeface="Arial" panose="020B0604020202020204" pitchFamily="34" charset="0"/>
              </a:rPr>
              <a:t>8 </a:t>
            </a:r>
            <a:r>
              <a:rPr lang="ru-RU" altLang="ru-RU" sz="1000" b="1">
                <a:cs typeface="Arial" panose="020B0604020202020204" pitchFamily="34" charset="0"/>
              </a:rPr>
              <a:t>год</a:t>
            </a:r>
          </a:p>
        </p:txBody>
      </p:sp>
      <p:sp>
        <p:nvSpPr>
          <p:cNvPr id="5132" name="Прямоугольник 65">
            <a:extLst>
              <a:ext uri="{FF2B5EF4-FFF2-40B4-BE49-F238E27FC236}">
                <a16:creationId xmlns:a16="http://schemas.microsoft.com/office/drawing/2014/main" xmlns="" id="{FF8F7EED-0B67-45B9-A32F-D23FF8997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738" y="6213475"/>
            <a:ext cx="8397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 b="1">
                <a:cs typeface="Arial" panose="020B0604020202020204" pitchFamily="34" charset="0"/>
              </a:rPr>
              <a:t>2024 год</a:t>
            </a: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xmlns="" id="{E5B62301-5545-4A4E-8B53-6E1D27B34EB9}"/>
              </a:ext>
            </a:extLst>
          </p:cNvPr>
          <p:cNvSpPr/>
          <p:nvPr/>
        </p:nvSpPr>
        <p:spPr>
          <a:xfrm>
            <a:off x="2714625" y="6162675"/>
            <a:ext cx="544513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atin typeface="+mn-lt"/>
              </a:rPr>
              <a:t>116,2</a:t>
            </a: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D1E4AE43-23EB-413A-B1C1-AC12476C53C0}"/>
              </a:ext>
            </a:extLst>
          </p:cNvPr>
          <p:cNvSpPr/>
          <p:nvPr/>
        </p:nvSpPr>
        <p:spPr>
          <a:xfrm>
            <a:off x="4337050" y="6049963"/>
            <a:ext cx="615950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atin typeface="+mn-lt"/>
              </a:rPr>
              <a:t>133,6</a:t>
            </a:r>
          </a:p>
        </p:txBody>
      </p:sp>
      <p:pic>
        <p:nvPicPr>
          <p:cNvPr id="5135" name="Picture 2" descr="ÐÐ°ÑÑÐ¸Ð½ÐºÐ¸ Ð¿Ð¾ Ð·Ð°Ð¿ÑÐ¾ÑÑ ÐÐ ÐÐÐÐ¢ Ð¢ÐÐ Ð ÐÐ¢ÐÐ ÐÐ¯ ÐÐÐÐÐÐ«">
            <a:extLst>
              <a:ext uri="{FF2B5EF4-FFF2-40B4-BE49-F238E27FC236}">
                <a16:creationId xmlns:a16="http://schemas.microsoft.com/office/drawing/2014/main" xmlns="" id="{E77D548C-0096-4152-82CA-B2FE1A866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60613"/>
            <a:ext cx="10668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TextBox 80">
            <a:extLst>
              <a:ext uri="{FF2B5EF4-FFF2-40B4-BE49-F238E27FC236}">
                <a16:creationId xmlns:a16="http://schemas.microsoft.com/office/drawing/2014/main" xmlns="" id="{128656F6-985B-422A-847D-C71F4D92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3751263"/>
            <a:ext cx="150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ts val="1438"/>
              </a:lnSpc>
            </a:pPr>
            <a:r>
              <a:rPr lang="ru-RU" altLang="ru-RU" sz="1000"/>
              <a:t>&gt; </a:t>
            </a:r>
            <a:r>
              <a:rPr lang="ru-RU" altLang="ru-RU" sz="1100" b="1">
                <a:solidFill>
                  <a:srgbClr val="F34840"/>
                </a:solidFill>
              </a:rPr>
              <a:t>300</a:t>
            </a:r>
            <a:endParaRPr lang="ru-RU" altLang="ru-RU" sz="1000" b="1">
              <a:solidFill>
                <a:srgbClr val="F34840"/>
              </a:solidFill>
            </a:endParaRPr>
          </a:p>
          <a:p>
            <a:pPr algn="ctr" eaLnBrk="1" hangingPunct="1">
              <a:lnSpc>
                <a:spcPts val="1438"/>
              </a:lnSpc>
            </a:pPr>
            <a:r>
              <a:rPr lang="ru-RU" altLang="ru-RU" sz="1000"/>
              <a:t>посетителей в год</a:t>
            </a:r>
          </a:p>
        </p:txBody>
      </p:sp>
      <p:sp>
        <p:nvSpPr>
          <p:cNvPr id="5137" name="TextBox 82">
            <a:extLst>
              <a:ext uri="{FF2B5EF4-FFF2-40B4-BE49-F238E27FC236}">
                <a16:creationId xmlns:a16="http://schemas.microsoft.com/office/drawing/2014/main" xmlns="" id="{98B48268-B82B-46B0-8642-75B49F46F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225" y="2395538"/>
            <a:ext cx="1811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 dirty="0"/>
              <a:t>Участие краеведческого музея в федеральном проекте «Территория Победы»</a:t>
            </a:r>
          </a:p>
        </p:txBody>
      </p:sp>
      <p:sp>
        <p:nvSpPr>
          <p:cNvPr id="5138" name="Прямоугольник 88">
            <a:extLst>
              <a:ext uri="{FF2B5EF4-FFF2-40B4-BE49-F238E27FC236}">
                <a16:creationId xmlns:a16="http://schemas.microsoft.com/office/drawing/2014/main" xmlns="" id="{420A7B21-AFBE-47A0-AE3F-C3AF36F05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6000" y="2405063"/>
            <a:ext cx="1397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/>
              <a:t>IV межрайонный фестиваль хореографического творчества </a:t>
            </a:r>
          </a:p>
          <a:p>
            <a:pPr eaLnBrk="1" hangingPunct="1"/>
            <a:r>
              <a:rPr lang="ru-RU" altLang="ru-RU" sz="1000"/>
              <a:t>«PRO-движение».</a:t>
            </a:r>
          </a:p>
          <a:p>
            <a:pPr eaLnBrk="1" hangingPunct="1"/>
            <a:r>
              <a:rPr lang="ru-RU" altLang="ru-RU" sz="1000"/>
              <a:t>Придание межрегионального статуса в 2019 году</a:t>
            </a:r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xmlns="" id="{DA796AB1-A9EF-46B3-B5C6-39C0E73C64E0}"/>
              </a:ext>
            </a:extLst>
          </p:cNvPr>
          <p:cNvSpPr/>
          <p:nvPr/>
        </p:nvSpPr>
        <p:spPr>
          <a:xfrm>
            <a:off x="6303963" y="1930400"/>
            <a:ext cx="2303462" cy="35560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hangingPunct="1">
              <a:defRPr/>
            </a:pPr>
            <a:r>
              <a:rPr lang="ru-RU" sz="1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РЕГИОНАЛЬНЫЙ ПРОЕКТ «ТАЛАНТЛИВАЯ МОЛОДЕЖЬ»</a:t>
            </a:r>
          </a:p>
        </p:txBody>
      </p:sp>
      <p:sp>
        <p:nvSpPr>
          <p:cNvPr id="5140" name="TextBox 109">
            <a:extLst>
              <a:ext uri="{FF2B5EF4-FFF2-40B4-BE49-F238E27FC236}">
                <a16:creationId xmlns:a16="http://schemas.microsoft.com/office/drawing/2014/main" xmlns="" id="{D0121384-9DB3-44E1-873E-29915C167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3795713"/>
            <a:ext cx="173513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/>
              <a:t>Потребность в текущем ремонте трех учреждений культуры.</a:t>
            </a:r>
          </a:p>
          <a:p>
            <a:pPr eaLnBrk="1" hangingPunct="1"/>
            <a:r>
              <a:rPr lang="ru-RU" altLang="ru-RU" sz="1000"/>
              <a:t>Участие в конкурсном </a:t>
            </a:r>
          </a:p>
          <a:p>
            <a:pPr eaLnBrk="1" hangingPunct="1"/>
            <a:r>
              <a:rPr lang="ru-RU" altLang="ru-RU" sz="1000"/>
              <a:t>отборе</a:t>
            </a:r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xmlns="" id="{DB00EF25-7D58-4C24-831E-0CACD82229C8}"/>
              </a:ext>
            </a:extLst>
          </p:cNvPr>
          <p:cNvSpPr/>
          <p:nvPr/>
        </p:nvSpPr>
        <p:spPr>
          <a:xfrm rot="10800000" flipV="1">
            <a:off x="3333750" y="3373438"/>
            <a:ext cx="2343150" cy="296862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ГОСПРОГРАММА «КУЛЬТУРА НОВГОРОДСКОЙ ОБЛАСТИ»</a:t>
            </a:r>
          </a:p>
        </p:txBody>
      </p:sp>
      <p:sp>
        <p:nvSpPr>
          <p:cNvPr id="5142" name="Прямоугольник 115">
            <a:extLst>
              <a:ext uri="{FF2B5EF4-FFF2-40B4-BE49-F238E27FC236}">
                <a16:creationId xmlns:a16="http://schemas.microsoft.com/office/drawing/2014/main" xmlns="" id="{260F7FA9-4627-4269-ABD4-F3369EEB6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850" y="12890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F34840"/>
                </a:solidFill>
                <a:cs typeface="Arial" panose="020B0604020202020204" pitchFamily="34" charset="0"/>
              </a:rPr>
              <a:t>2019</a:t>
            </a:r>
            <a:endParaRPr lang="ru-RU" altLang="ru-RU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143" name="Прямоугольник 116">
            <a:extLst>
              <a:ext uri="{FF2B5EF4-FFF2-40B4-BE49-F238E27FC236}">
                <a16:creationId xmlns:a16="http://schemas.microsoft.com/office/drawing/2014/main" xmlns="" id="{745E4848-DC92-40EA-A489-869C44C63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88" y="1412875"/>
            <a:ext cx="320516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lnSpc>
                <a:spcPts val="1700"/>
              </a:lnSpc>
            </a:pPr>
            <a:r>
              <a:rPr lang="ru-RU" altLang="ru-RU" sz="2400" b="1">
                <a:solidFill>
                  <a:srgbClr val="F34840"/>
                </a:solidFill>
                <a:cs typeface="Arial" panose="020B0604020202020204" pitchFamily="34" charset="0"/>
              </a:rPr>
              <a:t>Хвойнинский район</a:t>
            </a:r>
            <a:endParaRPr lang="ru-RU" altLang="ru-RU" sz="24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8" name="Прямая соединительная линия 117">
            <a:extLst>
              <a:ext uri="{FF2B5EF4-FFF2-40B4-BE49-F238E27FC236}">
                <a16:creationId xmlns:a16="http://schemas.microsoft.com/office/drawing/2014/main" xmlns="" id="{19973E38-3EB3-4FB2-B7C7-E57690D76161}"/>
              </a:ext>
            </a:extLst>
          </p:cNvPr>
          <p:cNvCxnSpPr>
            <a:stCxn id="63" idx="6"/>
            <a:endCxn id="119" idx="2"/>
          </p:cNvCxnSpPr>
          <p:nvPr/>
        </p:nvCxnSpPr>
        <p:spPr>
          <a:xfrm flipV="1">
            <a:off x="4886325" y="6026150"/>
            <a:ext cx="974725" cy="13811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Овал 118">
            <a:extLst>
              <a:ext uri="{FF2B5EF4-FFF2-40B4-BE49-F238E27FC236}">
                <a16:creationId xmlns:a16="http://schemas.microsoft.com/office/drawing/2014/main" xmlns="" id="{8A911997-4849-44D9-BB53-AA4A259AD999}"/>
              </a:ext>
            </a:extLst>
          </p:cNvPr>
          <p:cNvSpPr/>
          <p:nvPr/>
        </p:nvSpPr>
        <p:spPr>
          <a:xfrm>
            <a:off x="5861050" y="5721350"/>
            <a:ext cx="630238" cy="609600"/>
          </a:xfrm>
          <a:prstGeom prst="ellipse">
            <a:avLst/>
          </a:prstGeom>
          <a:solidFill>
            <a:srgbClr val="F34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xmlns="" id="{6B6F732E-697E-4C13-9275-1FF4980CCCFD}"/>
              </a:ext>
            </a:extLst>
          </p:cNvPr>
          <p:cNvSpPr/>
          <p:nvPr/>
        </p:nvSpPr>
        <p:spPr>
          <a:xfrm>
            <a:off x="5937250" y="5930900"/>
            <a:ext cx="519113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atin typeface="+mn-lt"/>
              </a:rPr>
              <a:t>145,2</a:t>
            </a:r>
          </a:p>
        </p:txBody>
      </p:sp>
      <p:sp>
        <p:nvSpPr>
          <p:cNvPr id="5147" name="Прямоугольник 122">
            <a:extLst>
              <a:ext uri="{FF2B5EF4-FFF2-40B4-BE49-F238E27FC236}">
                <a16:creationId xmlns:a16="http://schemas.microsoft.com/office/drawing/2014/main" xmlns="" id="{8FF9D831-9D29-47E4-AA08-315FE8361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025" y="6373813"/>
            <a:ext cx="8397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 b="1">
                <a:cs typeface="Arial" panose="020B0604020202020204" pitchFamily="34" charset="0"/>
              </a:rPr>
              <a:t>2022 год</a:t>
            </a:r>
          </a:p>
        </p:txBody>
      </p:sp>
      <p:sp>
        <p:nvSpPr>
          <p:cNvPr id="5148" name="Прямоугольник 40">
            <a:extLst>
              <a:ext uri="{FF2B5EF4-FFF2-40B4-BE49-F238E27FC236}">
                <a16:creationId xmlns:a16="http://schemas.microsoft.com/office/drawing/2014/main" xmlns="" id="{97DCD3A9-2A31-44E4-9376-8CA874E21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0350" y="2384425"/>
            <a:ext cx="179228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00"/>
              <a:t>Направлена заявка о потребности в повышении квалификации творческих и управленческих кадров (2 специалиста)</a:t>
            </a:r>
          </a:p>
        </p:txBody>
      </p:sp>
      <p:pic>
        <p:nvPicPr>
          <p:cNvPr id="44" name="Picture 3">
            <a:extLst>
              <a:ext uri="{FF2B5EF4-FFF2-40B4-BE49-F238E27FC236}">
                <a16:creationId xmlns:a16="http://schemas.microsoft.com/office/drawing/2014/main" xmlns="" id="{52176FDE-3F4D-4258-BEBE-12E9A299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-1000" contrast="5000"/>
          </a:blip>
          <a:srcRect l="31503" t="8344" r="36426" b="42526"/>
          <a:stretch>
            <a:fillRect/>
          </a:stretch>
        </p:blipFill>
        <p:spPr bwMode="auto">
          <a:xfrm>
            <a:off x="1262421" y="3227372"/>
            <a:ext cx="922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Нашивка 44">
            <a:extLst>
              <a:ext uri="{FF2B5EF4-FFF2-40B4-BE49-F238E27FC236}">
                <a16:creationId xmlns:a16="http://schemas.microsoft.com/office/drawing/2014/main" xmlns="" id="{A90922AB-94B2-4A65-A465-C096FB53DCD2}"/>
              </a:ext>
            </a:extLst>
          </p:cNvPr>
          <p:cNvSpPr/>
          <p:nvPr/>
        </p:nvSpPr>
        <p:spPr>
          <a:xfrm rot="5400000">
            <a:off x="4624388" y="4691063"/>
            <a:ext cx="339725" cy="523875"/>
          </a:xfrm>
          <a:prstGeom prst="chevron">
            <a:avLst>
              <a:gd name="adj" fmla="val 7063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151" name="Text Box 4">
            <a:extLst>
              <a:ext uri="{FF2B5EF4-FFF2-40B4-BE49-F238E27FC236}">
                <a16:creationId xmlns:a16="http://schemas.microsoft.com/office/drawing/2014/main" xmlns="" id="{AB40C6A7-4978-445A-A487-1122CA1F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250"/>
            <a:ext cx="1295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>
                <a:solidFill>
                  <a:srgbClr val="AFABAB"/>
                </a:solidFill>
                <a:cs typeface="Arial" panose="020B0604020202020204" pitchFamily="34" charset="0"/>
              </a:rPr>
              <a:t>0</a:t>
            </a:r>
            <a:r>
              <a:rPr lang="ru-RU" altLang="ru-RU" sz="5000">
                <a:solidFill>
                  <a:srgbClr val="F34840"/>
                </a:solidFill>
                <a:cs typeface="Arial" panose="020B0604020202020204" pitchFamily="34" charset="0"/>
              </a:rPr>
              <a:t>2</a:t>
            </a:r>
          </a:p>
        </p:txBody>
      </p:sp>
      <p:pic>
        <p:nvPicPr>
          <p:cNvPr id="5152" name="Picture 35" descr="images">
            <a:extLst>
              <a:ext uri="{FF2B5EF4-FFF2-40B4-BE49-F238E27FC236}">
                <a16:creationId xmlns:a16="http://schemas.microsoft.com/office/drawing/2014/main" xmlns="" id="{9B7BA091-0863-4A3B-B06A-F9AF1AFC4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24100"/>
            <a:ext cx="100965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4" name="Рисунок 9">
            <a:extLst>
              <a:ext uri="{FF2B5EF4-FFF2-40B4-BE49-F238E27FC236}">
                <a16:creationId xmlns:a16="http://schemas.microsoft.com/office/drawing/2014/main" xmlns="" id="{ECA825AB-F0F3-4F54-BE7F-1C0DD457E35D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 l="16594" t="4529" r="10068" b="9811"/>
          <a:stretch>
            <a:fillRect/>
          </a:stretch>
        </p:blipFill>
        <p:spPr bwMode="auto">
          <a:xfrm>
            <a:off x="3073400" y="3798889"/>
            <a:ext cx="1031875" cy="94469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5" name="Picture 37" descr="IMG_3079">
            <a:extLst>
              <a:ext uri="{FF2B5EF4-FFF2-40B4-BE49-F238E27FC236}">
                <a16:creationId xmlns:a16="http://schemas.microsoft.com/office/drawing/2014/main" xmlns="" id="{23A2FA7A-3CBF-40F4-A153-AC364933F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l="16786" r="17090" b="4118"/>
          <a:stretch>
            <a:fillRect/>
          </a:stretch>
        </p:blipFill>
        <p:spPr bwMode="auto">
          <a:xfrm>
            <a:off x="6267451" y="2419350"/>
            <a:ext cx="1066799" cy="1031733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3470541" cy="824918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спорт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3959" y="1979035"/>
            <a:ext cx="421004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Федеральный проект «Спорт – норма жизни» национального проекта «Демография»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46" y="1921369"/>
            <a:ext cx="551907" cy="65456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668824" y="4507933"/>
            <a:ext cx="2756194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РЕЗУЛЬТАТ</a:t>
            </a:r>
          </a:p>
          <a:p>
            <a:pPr>
              <a:lnSpc>
                <a:spcPct val="90000"/>
              </a:lnSpc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Создание современных условий для тренировочного процесса </a:t>
            </a:r>
          </a:p>
          <a:p>
            <a:pPr>
              <a:lnSpc>
                <a:spcPct val="9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&gt;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400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спортсменов</a:t>
            </a:r>
          </a:p>
          <a:p>
            <a:pPr>
              <a:lnSpc>
                <a:spcPct val="90000"/>
              </a:lnSpc>
            </a:pP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Возможность для систематических занятий спортом </a:t>
            </a:r>
          </a:p>
          <a:p>
            <a:pPr>
              <a:lnSpc>
                <a:spcPct val="900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&gt;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500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человек</a:t>
            </a:r>
          </a:p>
          <a:p>
            <a:pPr>
              <a:lnSpc>
                <a:spcPct val="90000"/>
              </a:lnSpc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13320" y="3394330"/>
            <a:ext cx="20951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ЛОКАЦИЯ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1200"/>
              </a:lnSpc>
            </a:pP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1200"/>
              </a:lnSpc>
            </a:pPr>
            <a:r>
              <a:rPr lang="ru-RU" sz="1400" dirty="0" err="1">
                <a:latin typeface="Arial" pitchFamily="34" charset="0"/>
                <a:cs typeface="Arial" pitchFamily="34" charset="0"/>
              </a:rPr>
              <a:t>п.Хвойная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649645" y="3394330"/>
            <a:ext cx="1586845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</a:t>
            </a:r>
            <a:br>
              <a:rPr lang="ru-RU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СТРОИТЕЛЬСТВА </a:t>
            </a:r>
          </a:p>
          <a:p>
            <a:pPr lvl="0">
              <a:lnSpc>
                <a:spcPct val="90000"/>
              </a:lnSpc>
            </a:pP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2020 - 2021 годы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571948" y="3394330"/>
            <a:ext cx="0" cy="612000"/>
          </a:xfrm>
          <a:prstGeom prst="line">
            <a:avLst/>
          </a:prstGeom>
          <a:ln w="19050">
            <a:solidFill>
              <a:srgbClr val="AFAB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713320" y="4522226"/>
            <a:ext cx="286131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ОПИСАНИЕ ОБЪЕКТА</a:t>
            </a:r>
          </a:p>
          <a:p>
            <a:pPr lvl="0">
              <a:lnSpc>
                <a:spcPct val="90000"/>
              </a:lnSpc>
            </a:pP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Спортивный зал 42 х 30 м </a:t>
            </a:r>
            <a:b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Раздевалки </a:t>
            </a:r>
          </a:p>
          <a:p>
            <a:pPr lvl="0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Тренерские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3563705" y="4507933"/>
            <a:ext cx="10929" cy="1530402"/>
          </a:xfrm>
          <a:prstGeom prst="line">
            <a:avLst/>
          </a:prstGeom>
          <a:ln w="19050">
            <a:solidFill>
              <a:srgbClr val="AFAB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1" t="-886" r="18176" b="886"/>
          <a:stretch/>
        </p:blipFill>
        <p:spPr bwMode="auto">
          <a:xfrm>
            <a:off x="6211873" y="3053751"/>
            <a:ext cx="2616487" cy="26164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xmlns="" id="{C7C7BCED-6430-445D-B7B7-CF2A874AF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50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1969</TotalTime>
  <Words>182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Физическая культура  и спорт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111</cp:revision>
  <cp:lastPrinted>2019-02-20T09:43:56Z</cp:lastPrinted>
  <dcterms:created xsi:type="dcterms:W3CDTF">2018-12-10T13:13:56Z</dcterms:created>
  <dcterms:modified xsi:type="dcterms:W3CDTF">2019-04-24T16:00:36Z</dcterms:modified>
</cp:coreProperties>
</file>