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  <p:sldMasterId id="2147483667" r:id="rId2"/>
  </p:sldMasterIdLst>
  <p:notesMasterIdLst>
    <p:notesMasterId r:id="rId21"/>
  </p:notesMasterIdLst>
  <p:handoutMasterIdLst>
    <p:handoutMasterId r:id="rId22"/>
  </p:handoutMasterIdLst>
  <p:sldIdLst>
    <p:sldId id="259" r:id="rId3"/>
    <p:sldId id="257" r:id="rId4"/>
    <p:sldId id="262" r:id="rId5"/>
    <p:sldId id="265" r:id="rId6"/>
    <p:sldId id="284" r:id="rId7"/>
    <p:sldId id="263" r:id="rId8"/>
    <p:sldId id="277" r:id="rId9"/>
    <p:sldId id="281" r:id="rId10"/>
    <p:sldId id="275" r:id="rId11"/>
    <p:sldId id="273" r:id="rId12"/>
    <p:sldId id="278" r:id="rId13"/>
    <p:sldId id="279" r:id="rId14"/>
    <p:sldId id="271" r:id="rId15"/>
    <p:sldId id="282" r:id="rId16"/>
    <p:sldId id="268" r:id="rId17"/>
    <p:sldId id="269" r:id="rId18"/>
    <p:sldId id="283" r:id="rId19"/>
    <p:sldId id="264" r:id="rId20"/>
  </p:sldIdLst>
  <p:sldSz cx="9144000" cy="6858000" type="screen4x3"/>
  <p:notesSz cx="6761163" cy="99425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EE9E8"/>
    <a:srgbClr val="F9A5A1"/>
    <a:srgbClr val="F5625B"/>
    <a:srgbClr val="F34840"/>
    <a:srgbClr val="000000"/>
    <a:srgbClr val="AFABAB"/>
    <a:srgbClr val="5F5F5F"/>
    <a:srgbClr val="3B3838"/>
    <a:srgbClr val="8B8989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—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93D81CF-94F2-401A-BA57-92F5A7B2D0C5}" styleName="Средний стиль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B301B821-A1FF-4177-AEE7-76D212191A09}" styleName="Средний стиль 1 —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912C8C85-51F0-491E-9774-3900AFEF0FD7}" styleName="Светлый стиль 2 — акцент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0E3FDE45-AF77-4B5C-9715-49D594BDF05E}" styleName="Светлый стиль 1 — акцент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D27102A9-8310-4765-A935-A1911B00CA55}" styleName="Светлый стиль 1 — акцент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5DA37D80-6434-44D0-A028-1B22A696006F}" styleName="Светлый стиль 3 — акцент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 showGuides="1">
      <p:cViewPr>
        <p:scale>
          <a:sx n="126" d="100"/>
          <a:sy n="126" d="100"/>
        </p:scale>
        <p:origin x="-1200" y="-3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57" d="100"/>
          <a:sy n="57" d="100"/>
        </p:scale>
        <p:origin x="2754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ableStyles" Target="tableStyles.xml"/><Relationship Id="rId3" Type="http://schemas.openxmlformats.org/officeDocument/2006/relationships/slide" Target="slides/slide1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handoutMaster" Target="handoutMasters/handout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 algn="ctr">
              <a:defRPr sz="1200" b="0" i="0" u="none" strike="noStrike" kern="1200" spc="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r>
              <a:rPr lang="ru-RU" sz="11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ОБЪЕМ ЗАГОТОВЛЕННОЙ ДРЕВЕСИНЫ ЗА</a:t>
            </a:r>
            <a:r>
              <a:rPr lang="ru-RU" sz="1100" b="1" baseline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2018 </a:t>
            </a:r>
            <a:r>
              <a:rPr lang="ru-RU" sz="11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Г.</a:t>
            </a:r>
            <a:endParaRPr lang="ru-RU" sz="11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c:rich>
      </c:tx>
      <c:layout/>
      <c:overlay val="1"/>
      <c:spPr>
        <a:noFill/>
        <a:ln w="24820">
          <a:noFill/>
        </a:ln>
        <a:effectLst/>
      </c:spPr>
    </c:title>
    <c:autoTitleDeleted val="0"/>
    <c:plotArea>
      <c:layout>
        <c:manualLayout>
          <c:layoutTarget val="inner"/>
          <c:xMode val="edge"/>
          <c:yMode val="edge"/>
          <c:x val="0.23217746983564799"/>
          <c:y val="0.23678094267768002"/>
          <c:w val="0.60531409981844275"/>
          <c:h val="0.60222329582440082"/>
        </c:manualLayout>
      </c:layout>
      <c:pieChart>
        <c:varyColors val="1"/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  <c:spPr>
        <a:noFill/>
        <a:ln w="25304">
          <a:noFill/>
        </a:ln>
        <a:effectLst/>
      </c:spPr>
    </c:plotArea>
    <c:legend>
      <c:legendPos val="b"/>
      <c:layout>
        <c:manualLayout>
          <c:xMode val="edge"/>
          <c:yMode val="edge"/>
          <c:x val="0.13680748032499696"/>
          <c:y val="0.83936430922623206"/>
          <c:w val="0.84473759620627165"/>
          <c:h val="0.13677700866736767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50" b="0" i="0" u="none" strike="noStrike" kern="1200" baseline="0">
              <a:solidFill>
                <a:schemeClr val="tx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ru-RU"/>
        </a:p>
      </c:txPr>
    </c:legend>
    <c:plotVisOnly val="1"/>
    <c:dispBlanksAs val="zero"/>
    <c:showDLblsOverMax val="0"/>
  </c:chart>
  <c:spPr>
    <a:noFill/>
    <a:ln w="6350" cap="flat" cmpd="sng" algn="ctr">
      <a:noFill/>
      <a:prstDash val="solid"/>
      <a:miter lim="800000"/>
    </a:ln>
    <a:effectLst/>
  </c:spPr>
  <c:txPr>
    <a:bodyPr/>
    <a:lstStyle/>
    <a:p>
      <a:pPr>
        <a:defRPr/>
      </a:pPr>
      <a:endParaRPr lang="ru-RU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29838" cy="498852"/>
          </a:xfrm>
          <a:prstGeom prst="rect">
            <a:avLst/>
          </a:prstGeom>
        </p:spPr>
        <p:txBody>
          <a:bodyPr vert="horz" lIns="91970" tIns="45985" rIns="91970" bIns="45985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29761" y="1"/>
            <a:ext cx="2929838" cy="498852"/>
          </a:xfrm>
          <a:prstGeom prst="rect">
            <a:avLst/>
          </a:prstGeom>
        </p:spPr>
        <p:txBody>
          <a:bodyPr vert="horz" lIns="91970" tIns="45985" rIns="91970" bIns="45985" rtlCol="0"/>
          <a:lstStyle>
            <a:lvl1pPr algn="r">
              <a:defRPr sz="1200"/>
            </a:lvl1pPr>
          </a:lstStyle>
          <a:p>
            <a:fld id="{3E377276-D5A3-4C42-B53D-6D65E9619CDF}" type="datetimeFigureOut">
              <a:rPr lang="ru-RU" smtClean="0"/>
              <a:t>24.04.2019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43663"/>
            <a:ext cx="2929838" cy="498851"/>
          </a:xfrm>
          <a:prstGeom prst="rect">
            <a:avLst/>
          </a:prstGeom>
        </p:spPr>
        <p:txBody>
          <a:bodyPr vert="horz" lIns="91970" tIns="45985" rIns="91970" bIns="45985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29761" y="9443663"/>
            <a:ext cx="2929838" cy="498851"/>
          </a:xfrm>
          <a:prstGeom prst="rect">
            <a:avLst/>
          </a:prstGeom>
        </p:spPr>
        <p:txBody>
          <a:bodyPr vert="horz" lIns="91970" tIns="45985" rIns="91970" bIns="45985" rtlCol="0" anchor="b"/>
          <a:lstStyle>
            <a:lvl1pPr algn="r">
              <a:defRPr sz="1200"/>
            </a:lvl1pPr>
          </a:lstStyle>
          <a:p>
            <a:fld id="{6452CABB-FE75-4E95-B3AC-A6DC2C3AF1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713161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29838" cy="498852"/>
          </a:xfrm>
          <a:prstGeom prst="rect">
            <a:avLst/>
          </a:prstGeom>
        </p:spPr>
        <p:txBody>
          <a:bodyPr vert="horz" lIns="91970" tIns="45985" rIns="91970" bIns="45985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29761" y="1"/>
            <a:ext cx="2929838" cy="498852"/>
          </a:xfrm>
          <a:prstGeom prst="rect">
            <a:avLst/>
          </a:prstGeom>
        </p:spPr>
        <p:txBody>
          <a:bodyPr vert="horz" lIns="91970" tIns="45985" rIns="91970" bIns="45985" rtlCol="0"/>
          <a:lstStyle>
            <a:lvl1pPr algn="r">
              <a:defRPr sz="1200"/>
            </a:lvl1pPr>
          </a:lstStyle>
          <a:p>
            <a:fld id="{586841C1-8CFC-4A10-86DC-E5C8C15AD1D5}" type="datetimeFigureOut">
              <a:rPr lang="ru-RU" smtClean="0"/>
              <a:t>24.04.2019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4588" y="1243013"/>
            <a:ext cx="4471987" cy="33543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970" tIns="45985" rIns="91970" bIns="45985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6117" y="4784837"/>
            <a:ext cx="5408930" cy="3914865"/>
          </a:xfrm>
          <a:prstGeom prst="rect">
            <a:avLst/>
          </a:prstGeom>
        </p:spPr>
        <p:txBody>
          <a:bodyPr vert="horz" lIns="91970" tIns="45985" rIns="91970" bIns="45985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43663"/>
            <a:ext cx="2929838" cy="498851"/>
          </a:xfrm>
          <a:prstGeom prst="rect">
            <a:avLst/>
          </a:prstGeom>
        </p:spPr>
        <p:txBody>
          <a:bodyPr vert="horz" lIns="91970" tIns="45985" rIns="91970" bIns="45985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29761" y="9443663"/>
            <a:ext cx="2929838" cy="498851"/>
          </a:xfrm>
          <a:prstGeom prst="rect">
            <a:avLst/>
          </a:prstGeom>
        </p:spPr>
        <p:txBody>
          <a:bodyPr vert="horz" lIns="91970" tIns="45985" rIns="91970" bIns="45985" rtlCol="0" anchor="b"/>
          <a:lstStyle>
            <a:lvl1pPr algn="r">
              <a:defRPr sz="1200"/>
            </a:lvl1pPr>
          </a:lstStyle>
          <a:p>
            <a:fld id="{79A85C2C-2C20-40C6-9386-811BECB792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709677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равительство Н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470029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094FAB-1076-432D-83D5-95EF1DA8B6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1291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094FAB-1076-432D-83D5-95EF1DA8B6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153354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094FAB-1076-432D-83D5-95EF1DA8B6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205495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094FAB-1076-432D-83D5-95EF1DA8B6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029784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094FAB-1076-432D-83D5-95EF1DA8B6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635267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094FAB-1076-432D-83D5-95EF1DA8B6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060492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762625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094FAB-1076-432D-83D5-95EF1DA8B6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48733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равительство НО_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980650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равительство НО_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152602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455710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3018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094FAB-1076-432D-83D5-95EF1DA8B6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05610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094FAB-1076-432D-83D5-95EF1DA8B6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93490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094FAB-1076-432D-83D5-95EF1DA8B6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63529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094FAB-1076-432D-83D5-95EF1DA8B6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73440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.xml"/><Relationship Id="rId3" Type="http://schemas.openxmlformats.org/officeDocument/2006/relationships/slideLayout" Target="../slideLayouts/slideLayout8.xml"/><Relationship Id="rId7" Type="http://schemas.openxmlformats.org/officeDocument/2006/relationships/slideLayout" Target="../slideLayouts/slideLayout12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slideLayout" Target="../slideLayouts/slideLayout11.xml"/><Relationship Id="rId11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15.xml"/><Relationship Id="rId4" Type="http://schemas.openxmlformats.org/officeDocument/2006/relationships/slideLayout" Target="../slideLayouts/slideLayout9.xml"/><Relationship Id="rId9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Прямая соединительная линия 3"/>
          <p:cNvCxnSpPr/>
          <p:nvPr userDrawn="1"/>
        </p:nvCxnSpPr>
        <p:spPr>
          <a:xfrm>
            <a:off x="685800" y="1285540"/>
            <a:ext cx="8750122" cy="0"/>
          </a:xfrm>
          <a:prstGeom prst="line">
            <a:avLst/>
          </a:prstGeom>
          <a:ln w="28575">
            <a:solidFill>
              <a:srgbClr val="F3484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346319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4" r:id="rId2"/>
    <p:sldLayoutId id="2147483665" r:id="rId3"/>
    <p:sldLayoutId id="2147483666" r:id="rId4"/>
    <p:sldLayoutId id="2147483679" r:id="rId5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800" kern="1200">
          <a:solidFill>
            <a:srgbClr val="004B57"/>
          </a:solidFill>
          <a:latin typeface="Fedra Sans Pro Medium" panose="020B0604040000020004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1600" kern="1200">
          <a:solidFill>
            <a:srgbClr val="004B57"/>
          </a:solidFill>
          <a:latin typeface="Fedra Sans Pro Book" panose="020B05040400000200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004B57"/>
          </a:solidFill>
          <a:latin typeface="Fedra Sans Pro Book" panose="020B05040400000200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004B57"/>
          </a:solidFill>
          <a:latin typeface="Fedra Sans Pro Book" panose="020B05040400000200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004B57"/>
          </a:solidFill>
          <a:latin typeface="Fedra Sans Pro Book" panose="020B05040400000200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004B57"/>
          </a:solidFill>
          <a:latin typeface="Fedra Sans Pro Book" panose="020B05040400000200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094FAB-1076-432D-83D5-95EF1DA8B6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09918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1" r:id="rId4"/>
    <p:sldLayoutId id="2147483672" r:id="rId5"/>
    <p:sldLayoutId id="2147483673" r:id="rId6"/>
    <p:sldLayoutId id="2147483674" r:id="rId7"/>
    <p:sldLayoutId id="2147483675" r:id="rId8"/>
    <p:sldLayoutId id="2147483676" r:id="rId9"/>
    <p:sldLayoutId id="2147483677" r:id="rId10"/>
    <p:sldLayoutId id="2147483678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8" Type="http://schemas.microsoft.com/office/2007/relationships/hdphoto" Target="../media/hdphoto3.wdp"/><Relationship Id="rId13" Type="http://schemas.openxmlformats.org/officeDocument/2006/relationships/image" Target="../media/image33.png"/><Relationship Id="rId3" Type="http://schemas.openxmlformats.org/officeDocument/2006/relationships/image" Target="../media/image28.png"/><Relationship Id="rId7" Type="http://schemas.openxmlformats.org/officeDocument/2006/relationships/image" Target="../media/image30.png"/><Relationship Id="rId12" Type="http://schemas.microsoft.com/office/2007/relationships/hdphoto" Target="../media/hdphoto5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microsoft.com/office/2007/relationships/hdphoto" Target="../media/hdphoto2.wdp"/><Relationship Id="rId11" Type="http://schemas.openxmlformats.org/officeDocument/2006/relationships/image" Target="../media/image32.png"/><Relationship Id="rId5" Type="http://schemas.openxmlformats.org/officeDocument/2006/relationships/image" Target="../media/image29.png"/><Relationship Id="rId10" Type="http://schemas.microsoft.com/office/2007/relationships/hdphoto" Target="../media/hdphoto4.wdp"/><Relationship Id="rId4" Type="http://schemas.microsoft.com/office/2007/relationships/hdphoto" Target="../media/hdphoto1.wdp"/><Relationship Id="rId9" Type="http://schemas.openxmlformats.org/officeDocument/2006/relationships/image" Target="../media/image31.png"/><Relationship Id="rId14" Type="http://schemas.microsoft.com/office/2007/relationships/hdphoto" Target="../media/hdphoto6.wdp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5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9.jpeg"/><Relationship Id="rId11" Type="http://schemas.openxmlformats.org/officeDocument/2006/relationships/image" Target="../media/image14.jpeg"/><Relationship Id="rId5" Type="http://schemas.openxmlformats.org/officeDocument/2006/relationships/image" Target="../media/image8.jpeg"/><Relationship Id="rId10" Type="http://schemas.openxmlformats.org/officeDocument/2006/relationships/image" Target="../media/image13.jpeg"/><Relationship Id="rId4" Type="http://schemas.openxmlformats.org/officeDocument/2006/relationships/image" Target="../media/image7.jpeg"/><Relationship Id="rId9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7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image" Target="../media/image18.png"/><Relationship Id="rId7" Type="http://schemas.openxmlformats.org/officeDocument/2006/relationships/image" Target="../media/image2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10" Type="http://schemas.openxmlformats.org/officeDocument/2006/relationships/image" Target="../media/image25.png"/><Relationship Id="rId4" Type="http://schemas.openxmlformats.org/officeDocument/2006/relationships/image" Target="../media/image19.png"/><Relationship Id="rId9" Type="http://schemas.openxmlformats.org/officeDocument/2006/relationships/image" Target="../media/image2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7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Рисунок 1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7500" y="263724"/>
            <a:ext cx="711200" cy="823920"/>
          </a:xfrm>
          <a:prstGeom prst="rect">
            <a:avLst/>
          </a:prstGeom>
        </p:spPr>
      </p:pic>
      <p:sp>
        <p:nvSpPr>
          <p:cNvPr id="19" name="Заголовок 1"/>
          <p:cNvSpPr txBox="1">
            <a:spLocks/>
          </p:cNvSpPr>
          <p:nvPr/>
        </p:nvSpPr>
        <p:spPr>
          <a:xfrm>
            <a:off x="3476172" y="625934"/>
            <a:ext cx="4639128" cy="267137"/>
          </a:xfrm>
          <a:prstGeom prst="rect">
            <a:avLst/>
          </a:prstGeom>
          <a:noFill/>
        </p:spPr>
        <p:txBody>
          <a:bodyPr vert="horz" lIns="91440" tIns="45720" rIns="91440" bIns="4572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ru-RU" sz="4400" kern="1200" dirty="0">
                <a:solidFill>
                  <a:srgbClr val="002060"/>
                </a:solidFill>
                <a:latin typeface="Fedra Sans Pro Bold" panose="020B0804040000020004" pitchFamily="34" charset="0"/>
                <a:ea typeface="+mj-ea"/>
                <a:cs typeface="+mj-cs"/>
              </a:defRPr>
            </a:lvl1pPr>
          </a:lstStyle>
          <a:p>
            <a:r>
              <a:rPr lang="ru-RU" sz="1400" spc="40" dirty="0">
                <a:solidFill>
                  <a:srgbClr val="F34840"/>
                </a:solidFill>
                <a:latin typeface="Arial" panose="020B0604020202020204" pitchFamily="34" charset="0"/>
                <a:cs typeface="Arial" panose="020B0604020202020204" pitchFamily="34" charset="0"/>
                <a:sym typeface="Rasa Medium"/>
              </a:rPr>
              <a:t>ПРАВИТЕЛЬСТВО НОВГОРОДСКОЙ ОБЛАСТИ</a:t>
            </a:r>
            <a:endParaRPr lang="ru-RU" sz="1400" spc="40" dirty="0">
              <a:solidFill>
                <a:srgbClr val="F3484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667000"/>
            <a:ext cx="9144000" cy="4572000"/>
          </a:xfrm>
          <a:prstGeom prst="rect">
            <a:avLst/>
          </a:prstGeom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1355272" y="1925131"/>
            <a:ext cx="6899042" cy="2416209"/>
          </a:xfrm>
          <a:prstGeom prst="rect">
            <a:avLst/>
          </a:prstGeom>
          <a:noFill/>
        </p:spPr>
        <p:txBody>
          <a:bodyPr vert="horz" lIns="91440" tIns="45720" rIns="91440" bIns="4572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ru-RU" sz="4400" kern="1200" dirty="0">
                <a:solidFill>
                  <a:srgbClr val="002060"/>
                </a:solidFill>
                <a:latin typeface="Fedra Sans Pro Bold" panose="020B0804040000020004" pitchFamily="34" charset="0"/>
                <a:ea typeface="+mj-ea"/>
                <a:cs typeface="+mj-cs"/>
              </a:defRPr>
            </a:lvl1pPr>
          </a:lstStyle>
          <a:p>
            <a:r>
              <a:rPr lang="ru-RU" altLang="ru-RU" sz="2400" b="1" dirty="0">
                <a:solidFill>
                  <a:srgbClr val="F34840"/>
                </a:solidFill>
              </a:rPr>
              <a:t>ХВОЙНИНСКИЙ  МУНИЦИПАЛЬНЫЙ РАЙОН</a:t>
            </a:r>
          </a:p>
          <a:p>
            <a:endParaRPr lang="ru-RU" altLang="ru-RU" sz="2400" b="1" dirty="0">
              <a:solidFill>
                <a:srgbClr val="F34840"/>
              </a:solidFill>
            </a:endParaRPr>
          </a:p>
          <a:p>
            <a:r>
              <a:rPr lang="ru-RU" altLang="ru-RU" sz="2400" b="1" dirty="0">
                <a:solidFill>
                  <a:srgbClr val="F348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 ситуации по подведомственным сферам </a:t>
            </a:r>
          </a:p>
          <a:p>
            <a:r>
              <a:rPr lang="ru-RU" altLang="ru-RU" sz="2400" b="1" dirty="0">
                <a:solidFill>
                  <a:srgbClr val="F348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деятельности</a:t>
            </a:r>
            <a:endParaRPr lang="ru-RU" altLang="ru-RU" sz="2400" b="1" dirty="0">
              <a:solidFill>
                <a:srgbClr val="F34840"/>
              </a:solidFill>
            </a:endParaRPr>
          </a:p>
          <a:p>
            <a:endParaRPr lang="ru-RU" altLang="ru-RU" sz="2400" b="1" dirty="0">
              <a:solidFill>
                <a:srgbClr val="F34840"/>
              </a:solidFill>
            </a:endParaRPr>
          </a:p>
          <a:p>
            <a:endParaRPr lang="ru-RU" sz="2400" b="1" dirty="0">
              <a:solidFill>
                <a:srgbClr val="F34840"/>
              </a:solidFill>
              <a:latin typeface="Arial" panose="020B0604020202020204" pitchFamily="34" charset="0"/>
              <a:cs typeface="Arial" panose="020B0604020202020204" pitchFamily="34" charset="0"/>
              <a:sym typeface="Rasa Medium"/>
            </a:endParaRPr>
          </a:p>
        </p:txBody>
      </p:sp>
    </p:spTree>
    <p:extLst>
      <p:ext uri="{BB962C8B-B14F-4D97-AF65-F5344CB8AC3E}">
        <p14:creationId xmlns:p14="http://schemas.microsoft.com/office/powerpoint/2010/main" val="427492059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Box 4"/>
          <p:cNvSpPr txBox="1">
            <a:spLocks noChangeArrowheads="1"/>
          </p:cNvSpPr>
          <p:nvPr/>
        </p:nvSpPr>
        <p:spPr bwMode="auto">
          <a:xfrm>
            <a:off x="603250" y="222047"/>
            <a:ext cx="1295400" cy="8617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5000" dirty="0">
                <a:solidFill>
                  <a:schemeClr val="bg2">
                    <a:lumMod val="75000"/>
                  </a:schemeClr>
                </a:solidFill>
              </a:rPr>
              <a:t>1</a:t>
            </a:r>
            <a:r>
              <a:rPr lang="ru-RU" altLang="ru-RU" sz="5000" dirty="0">
                <a:solidFill>
                  <a:srgbClr val="F34840"/>
                </a:solidFill>
              </a:rPr>
              <a:t>0</a:t>
            </a:r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7500" y="263724"/>
            <a:ext cx="711200" cy="823920"/>
          </a:xfrm>
          <a:prstGeom prst="rect">
            <a:avLst/>
          </a:prstGeom>
        </p:spPr>
      </p:pic>
      <p:sp>
        <p:nvSpPr>
          <p:cNvPr id="15" name="Заголовок 1"/>
          <p:cNvSpPr txBox="1">
            <a:spLocks/>
          </p:cNvSpPr>
          <p:nvPr/>
        </p:nvSpPr>
        <p:spPr>
          <a:xfrm>
            <a:off x="3476172" y="625934"/>
            <a:ext cx="4639128" cy="267137"/>
          </a:xfrm>
          <a:prstGeom prst="rect">
            <a:avLst/>
          </a:prstGeom>
          <a:noFill/>
        </p:spPr>
        <p:txBody>
          <a:bodyPr vert="horz" lIns="91440" tIns="45720" rIns="91440" bIns="4572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ru-RU" sz="4400" kern="1200" dirty="0">
                <a:solidFill>
                  <a:srgbClr val="002060"/>
                </a:solidFill>
                <a:latin typeface="Fedra Sans Pro Bold" panose="020B0804040000020004" pitchFamily="34" charset="0"/>
                <a:ea typeface="+mj-ea"/>
                <a:cs typeface="+mj-cs"/>
              </a:defRPr>
            </a:lvl1pPr>
          </a:lstStyle>
          <a:p>
            <a:r>
              <a:rPr lang="ru-RU" sz="1400" spc="40" dirty="0">
                <a:solidFill>
                  <a:srgbClr val="F34840"/>
                </a:solidFill>
                <a:latin typeface="Arial" panose="020B0604020202020204" pitchFamily="34" charset="0"/>
                <a:cs typeface="Arial" panose="020B0604020202020204" pitchFamily="34" charset="0"/>
                <a:sym typeface="Rasa Medium"/>
              </a:rPr>
              <a:t>ПРАВИТЕЛЬСТВО НОВГОРОДСКОЙ ОБЛАСТИ</a:t>
            </a:r>
            <a:endParaRPr lang="ru-RU" sz="1400" spc="40" dirty="0">
              <a:solidFill>
                <a:srgbClr val="F3484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Заголовок 6">
            <a:extLst>
              <a:ext uri="{FF2B5EF4-FFF2-40B4-BE49-F238E27FC236}">
                <a16:creationId xmlns:a16="http://schemas.microsoft.com/office/drawing/2014/main" xmlns="" id="{5D439AE2-0261-4622-8565-10F64BDF42BA}"/>
              </a:ext>
            </a:extLst>
          </p:cNvPr>
          <p:cNvSpPr txBox="1">
            <a:spLocks/>
          </p:cNvSpPr>
          <p:nvPr/>
        </p:nvSpPr>
        <p:spPr>
          <a:xfrm>
            <a:off x="749642" y="1255281"/>
            <a:ext cx="7946937" cy="913004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kern="1200">
                <a:solidFill>
                  <a:srgbClr val="004B57"/>
                </a:solidFill>
                <a:latin typeface="Fedra Sans Pro Medium" panose="020B0604040000020004" pitchFamily="34" charset="0"/>
                <a:ea typeface="+mj-ea"/>
                <a:cs typeface="+mj-cs"/>
              </a:defRPr>
            </a:lvl1pPr>
          </a:lstStyle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000" b="1" dirty="0">
                <a:solidFill>
                  <a:srgbClr val="F348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Крупные месторождения </a:t>
            </a:r>
            <a:r>
              <a:rPr lang="ru-RU" sz="2000" b="1" dirty="0" err="1">
                <a:solidFill>
                  <a:srgbClr val="F348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Хвойнинского</a:t>
            </a:r>
            <a:r>
              <a:rPr lang="ru-RU" sz="2000" b="1" dirty="0">
                <a:solidFill>
                  <a:srgbClr val="F348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района </a:t>
            </a:r>
            <a:r>
              <a:rPr lang="ru-RU" sz="1800" b="1" dirty="0">
                <a:solidFill>
                  <a:srgbClr val="F348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находящиеся</a:t>
            </a:r>
            <a:r>
              <a:rPr lang="ru-RU" sz="2000" b="1" dirty="0">
                <a:solidFill>
                  <a:srgbClr val="F348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в Государственном резерве</a:t>
            </a:r>
            <a:endParaRPr lang="ru-RU" sz="1600" b="1" dirty="0">
              <a:solidFill>
                <a:srgbClr val="EE6017"/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2" name="Таблица 1">
            <a:extLst>
              <a:ext uri="{FF2B5EF4-FFF2-40B4-BE49-F238E27FC236}">
                <a16:creationId xmlns:a16="http://schemas.microsoft.com/office/drawing/2014/main" xmlns="" id="{CA6570C3-77EB-4A49-99D9-E8971504B4A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29623784"/>
              </p:ext>
            </p:extLst>
          </p:nvPr>
        </p:nvGraphicFramePr>
        <p:xfrm>
          <a:off x="797521" y="1944772"/>
          <a:ext cx="7899058" cy="4697936"/>
        </p:xfrm>
        <a:graphic>
          <a:graphicData uri="http://schemas.openxmlformats.org/drawingml/2006/table">
            <a:tbl>
              <a:tblPr firstRow="1">
                <a:tableStyleId>{0E3FDE45-AF77-4B5C-9715-49D594BDF05E}</a:tableStyleId>
              </a:tblPr>
              <a:tblGrid>
                <a:gridCol w="992297">
                  <a:extLst>
                    <a:ext uri="{9D8B030D-6E8A-4147-A177-3AD203B41FA5}">
                      <a16:colId xmlns:a16="http://schemas.microsoft.com/office/drawing/2014/main" xmlns="" val="2154883413"/>
                    </a:ext>
                  </a:extLst>
                </a:gridCol>
                <a:gridCol w="2957233">
                  <a:extLst>
                    <a:ext uri="{9D8B030D-6E8A-4147-A177-3AD203B41FA5}">
                      <a16:colId xmlns:a16="http://schemas.microsoft.com/office/drawing/2014/main" xmlns="" val="1242751872"/>
                    </a:ext>
                  </a:extLst>
                </a:gridCol>
                <a:gridCol w="1974764">
                  <a:extLst>
                    <a:ext uri="{9D8B030D-6E8A-4147-A177-3AD203B41FA5}">
                      <a16:colId xmlns:a16="http://schemas.microsoft.com/office/drawing/2014/main" xmlns="" val="2632171105"/>
                    </a:ext>
                  </a:extLst>
                </a:gridCol>
                <a:gridCol w="1974764">
                  <a:extLst>
                    <a:ext uri="{9D8B030D-6E8A-4147-A177-3AD203B41FA5}">
                      <a16:colId xmlns:a16="http://schemas.microsoft.com/office/drawing/2014/main" xmlns="" val="3880052860"/>
                    </a:ext>
                  </a:extLst>
                </a:gridCol>
              </a:tblGrid>
              <a:tr h="304158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№ п/п</a:t>
                      </a:r>
                      <a:endParaRPr lang="ru-RU" sz="12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R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348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Название месторождения</a:t>
                      </a:r>
                      <a:endParaRPr lang="ru-RU" sz="12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348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Полезное ископаемое</a:t>
                      </a:r>
                      <a:endParaRPr lang="ru-RU" sz="12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348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Запасы</a:t>
                      </a:r>
                      <a:endParaRPr lang="ru-RU" sz="12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348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639650840"/>
                  </a:ext>
                </a:extLst>
              </a:tr>
              <a:tr h="21062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1</a:t>
                      </a:r>
                      <a:endParaRPr lang="ru-RU" sz="105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R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348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Вязовка</a:t>
                      </a:r>
                      <a:endParaRPr lang="ru-RU" sz="105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348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Песок</a:t>
                      </a:r>
                      <a:endParaRPr lang="ru-RU" sz="105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348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1472 тыс. м</a:t>
                      </a:r>
                      <a:r>
                        <a:rPr lang="ru-RU" sz="1100" baseline="30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3</a:t>
                      </a:r>
                      <a:endParaRPr lang="ru-RU" sz="105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348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630984543"/>
                  </a:ext>
                </a:extLst>
              </a:tr>
              <a:tr h="16942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2</a:t>
                      </a:r>
                      <a:endParaRPr lang="ru-RU" sz="105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R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9E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Яхново</a:t>
                      </a:r>
                      <a:endParaRPr lang="ru-RU" sz="105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9E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Песок</a:t>
                      </a:r>
                      <a:endParaRPr lang="ru-RU" sz="105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9E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94,5 тыс. м</a:t>
                      </a:r>
                      <a:r>
                        <a:rPr lang="ru-RU" sz="1100" baseline="30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3</a:t>
                      </a:r>
                      <a:endParaRPr lang="ru-RU" sz="105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9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282401573"/>
                  </a:ext>
                </a:extLst>
              </a:tr>
              <a:tr h="16651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3</a:t>
                      </a:r>
                      <a:endParaRPr lang="ru-RU" sz="105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R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Прокшино</a:t>
                      </a:r>
                      <a:endParaRPr lang="ru-RU" sz="105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Песок</a:t>
                      </a:r>
                      <a:endParaRPr lang="ru-RU" sz="105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30,56 тыс. м</a:t>
                      </a:r>
                      <a:r>
                        <a:rPr lang="ru-RU" sz="1100" baseline="30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3</a:t>
                      </a:r>
                      <a:endParaRPr lang="ru-RU" sz="105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4076870271"/>
                  </a:ext>
                </a:extLst>
              </a:tr>
              <a:tr h="16693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4</a:t>
                      </a:r>
                      <a:endParaRPr lang="ru-RU" sz="105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R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9E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144 квартал</a:t>
                      </a:r>
                      <a:endParaRPr lang="ru-RU" sz="105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9E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Песок</a:t>
                      </a:r>
                      <a:endParaRPr lang="ru-RU" sz="105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9E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12,5 тыс. м</a:t>
                      </a:r>
                      <a:r>
                        <a:rPr lang="ru-RU" sz="1100" baseline="30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3</a:t>
                      </a:r>
                      <a:endParaRPr lang="ru-RU" sz="105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9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67216474"/>
                  </a:ext>
                </a:extLst>
              </a:tr>
              <a:tr h="16651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5</a:t>
                      </a:r>
                      <a:endParaRPr lang="ru-RU" sz="105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R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Анциферово-</a:t>
                      </a: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III</a:t>
                      </a:r>
                      <a:r>
                        <a:rPr lang="ru-RU" sz="1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 уч. </a:t>
                      </a:r>
                      <a:r>
                        <a:rPr lang="ru-RU" sz="11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Голубиха</a:t>
                      </a:r>
                      <a:endParaRPr lang="ru-RU" sz="105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ПГС</a:t>
                      </a:r>
                      <a:endParaRPr lang="ru-RU" sz="105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1431,7 тыс.м</a:t>
                      </a:r>
                      <a:r>
                        <a:rPr lang="ru-RU" sz="1100" baseline="30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3</a:t>
                      </a:r>
                      <a:endParaRPr lang="ru-RU" sz="105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4208620589"/>
                  </a:ext>
                </a:extLst>
              </a:tr>
              <a:tr h="17499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6</a:t>
                      </a:r>
                      <a:endParaRPr lang="ru-RU" sz="105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R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9E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Анциферово-</a:t>
                      </a:r>
                      <a:r>
                        <a:rPr lang="en-US" sz="1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III</a:t>
                      </a:r>
                      <a:r>
                        <a:rPr lang="ru-RU" sz="1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 уч. Северный</a:t>
                      </a:r>
                      <a:endParaRPr lang="ru-RU" sz="105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9E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ПГС</a:t>
                      </a:r>
                      <a:endParaRPr lang="ru-RU" sz="105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9E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877,73 тыс. м</a:t>
                      </a:r>
                      <a:r>
                        <a:rPr lang="ru-RU" sz="1100" baseline="30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3</a:t>
                      </a:r>
                      <a:endParaRPr lang="ru-RU" sz="105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9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189852166"/>
                  </a:ext>
                </a:extLst>
              </a:tr>
              <a:tr h="16651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7</a:t>
                      </a:r>
                      <a:endParaRPr lang="ru-RU" sz="105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R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Карпово</a:t>
                      </a:r>
                      <a:endParaRPr lang="ru-RU" sz="105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ПГС</a:t>
                      </a:r>
                      <a:endParaRPr lang="ru-RU" sz="105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464,5 тыс. м</a:t>
                      </a:r>
                      <a:r>
                        <a:rPr lang="ru-RU" sz="1100" baseline="30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3</a:t>
                      </a:r>
                      <a:endParaRPr lang="ru-RU" sz="105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4181485864"/>
                  </a:ext>
                </a:extLst>
              </a:tr>
              <a:tr h="18306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8</a:t>
                      </a:r>
                      <a:endParaRPr lang="ru-RU" sz="105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R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9E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Горное</a:t>
                      </a:r>
                      <a:endParaRPr lang="ru-RU" sz="105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9E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ПГС</a:t>
                      </a:r>
                      <a:endParaRPr lang="ru-RU" sz="105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9E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43,4 тыс. м</a:t>
                      </a:r>
                      <a:r>
                        <a:rPr lang="ru-RU" sz="1100" baseline="30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3</a:t>
                      </a:r>
                      <a:endParaRPr lang="ru-RU" sz="105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9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866775467"/>
                  </a:ext>
                </a:extLst>
              </a:tr>
              <a:tr h="16942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9</a:t>
                      </a:r>
                      <a:endParaRPr lang="ru-RU" sz="105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R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Вязовка</a:t>
                      </a:r>
                      <a:endParaRPr lang="ru-RU" sz="105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ПГС</a:t>
                      </a:r>
                      <a:endParaRPr lang="ru-RU" sz="105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17504 тыс. м</a:t>
                      </a:r>
                      <a:r>
                        <a:rPr lang="ru-RU" sz="1100" baseline="30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3</a:t>
                      </a:r>
                      <a:endParaRPr lang="ru-RU" sz="105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4091162868"/>
                  </a:ext>
                </a:extLst>
              </a:tr>
              <a:tr h="17749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10</a:t>
                      </a:r>
                      <a:endParaRPr lang="ru-RU" sz="105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R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9E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Мутишино</a:t>
                      </a:r>
                      <a:endParaRPr lang="ru-RU" sz="105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9E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ПГС</a:t>
                      </a:r>
                      <a:endParaRPr lang="ru-RU" sz="105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9E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87,5 тыс. м</a:t>
                      </a:r>
                      <a:r>
                        <a:rPr lang="ru-RU" sz="1100" baseline="30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3</a:t>
                      </a:r>
                      <a:endParaRPr lang="ru-RU" sz="105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9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274646220"/>
                  </a:ext>
                </a:extLst>
              </a:tr>
              <a:tr h="16651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11</a:t>
                      </a:r>
                      <a:endParaRPr lang="ru-RU" sz="105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R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Запольское</a:t>
                      </a:r>
                      <a:endParaRPr lang="ru-RU" sz="105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Торф</a:t>
                      </a:r>
                      <a:endParaRPr lang="ru-RU" sz="105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1782 тыс. т</a:t>
                      </a:r>
                      <a:endParaRPr lang="ru-RU" sz="105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575963236"/>
                  </a:ext>
                </a:extLst>
              </a:tr>
              <a:tr h="16693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12</a:t>
                      </a:r>
                      <a:endParaRPr lang="ru-RU" sz="105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R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9E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Игоревские</a:t>
                      </a:r>
                      <a:r>
                        <a:rPr lang="ru-RU" sz="1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 Мхи</a:t>
                      </a:r>
                      <a:endParaRPr lang="ru-RU" sz="105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9E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Торф</a:t>
                      </a:r>
                      <a:endParaRPr lang="ru-RU" sz="105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9E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13042 тыс. т</a:t>
                      </a:r>
                      <a:endParaRPr lang="ru-RU" sz="105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9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804146660"/>
                  </a:ext>
                </a:extLst>
              </a:tr>
              <a:tr h="19362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13</a:t>
                      </a:r>
                      <a:endParaRPr lang="ru-RU" sz="105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R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Наротово</a:t>
                      </a:r>
                      <a:endParaRPr lang="ru-RU" sz="105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Торф</a:t>
                      </a:r>
                      <a:endParaRPr lang="ru-RU" sz="105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1436 тыс. т</a:t>
                      </a:r>
                      <a:endParaRPr lang="ru-RU" sz="105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4202872172"/>
                  </a:ext>
                </a:extLst>
              </a:tr>
              <a:tr h="16651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14</a:t>
                      </a:r>
                      <a:endParaRPr lang="ru-RU" sz="105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R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9E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Коломинское</a:t>
                      </a:r>
                      <a:endParaRPr lang="ru-RU" sz="105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9E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Торф</a:t>
                      </a:r>
                      <a:endParaRPr lang="ru-RU" sz="105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9E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922 тыс. т</a:t>
                      </a:r>
                      <a:endParaRPr lang="ru-RU" sz="105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9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332268452"/>
                  </a:ext>
                </a:extLst>
              </a:tr>
              <a:tr h="16651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15</a:t>
                      </a:r>
                      <a:endParaRPr lang="ru-RU" sz="105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R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Крупец</a:t>
                      </a:r>
                      <a:endParaRPr lang="ru-RU" sz="105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Торф</a:t>
                      </a:r>
                      <a:endParaRPr lang="ru-RU" sz="105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4334 тыс. т</a:t>
                      </a:r>
                      <a:endParaRPr lang="ru-RU" sz="105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3011268690"/>
                  </a:ext>
                </a:extLst>
              </a:tr>
              <a:tr h="17508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16</a:t>
                      </a:r>
                      <a:endParaRPr lang="ru-RU" sz="105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R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9E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Миголощи</a:t>
                      </a:r>
                      <a:endParaRPr lang="ru-RU" sz="105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9E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Торф</a:t>
                      </a:r>
                      <a:endParaRPr lang="ru-RU" sz="105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9E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1202 тыс. т</a:t>
                      </a:r>
                      <a:endParaRPr lang="ru-RU" sz="105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9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782173956"/>
                  </a:ext>
                </a:extLst>
              </a:tr>
              <a:tr h="16651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17</a:t>
                      </a:r>
                      <a:endParaRPr lang="ru-RU" sz="105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R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Миголощское</a:t>
                      </a:r>
                      <a:endParaRPr lang="ru-RU" sz="105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Торф</a:t>
                      </a:r>
                      <a:endParaRPr lang="ru-RU" sz="105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1268 тыс. т</a:t>
                      </a:r>
                      <a:endParaRPr lang="ru-RU" sz="105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448080697"/>
                  </a:ext>
                </a:extLst>
              </a:tr>
              <a:tr h="16651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18</a:t>
                      </a:r>
                      <a:endParaRPr lang="ru-RU" sz="105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R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9E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Молодильно</a:t>
                      </a:r>
                      <a:endParaRPr lang="ru-RU" sz="105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9E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Торф</a:t>
                      </a:r>
                      <a:endParaRPr lang="ru-RU" sz="105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9E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915 тыс. т</a:t>
                      </a:r>
                      <a:endParaRPr lang="ru-RU" sz="105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9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234258109"/>
                  </a:ext>
                </a:extLst>
              </a:tr>
              <a:tr h="17250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19</a:t>
                      </a:r>
                      <a:endParaRPr lang="ru-RU" sz="105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R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Ольховец</a:t>
                      </a:r>
                      <a:endParaRPr lang="ru-RU" sz="105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Торф</a:t>
                      </a:r>
                      <a:endParaRPr lang="ru-RU" sz="105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3723 тыс. т</a:t>
                      </a:r>
                      <a:endParaRPr lang="ru-RU" sz="105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864551241"/>
                  </a:ext>
                </a:extLst>
              </a:tr>
              <a:tr h="18555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20</a:t>
                      </a:r>
                      <a:endParaRPr lang="ru-RU" sz="105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R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9E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Погореловское</a:t>
                      </a:r>
                      <a:endParaRPr lang="ru-RU" sz="105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9E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Торф</a:t>
                      </a:r>
                      <a:endParaRPr lang="ru-RU" sz="105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9E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2788 тыс. т</a:t>
                      </a:r>
                      <a:endParaRPr lang="ru-RU" sz="105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9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87168984"/>
                  </a:ext>
                </a:extLst>
              </a:tr>
              <a:tr h="16651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21</a:t>
                      </a:r>
                      <a:endParaRPr lang="ru-RU" sz="105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R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Старыньское</a:t>
                      </a:r>
                      <a:endParaRPr lang="ru-RU" sz="105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Торф</a:t>
                      </a:r>
                      <a:endParaRPr lang="ru-RU" sz="105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1112 тыс. т</a:t>
                      </a:r>
                      <a:endParaRPr lang="ru-RU" sz="105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129296975"/>
                  </a:ext>
                </a:extLst>
              </a:tr>
              <a:tr h="16651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22</a:t>
                      </a:r>
                      <a:endParaRPr lang="ru-RU" sz="105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R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9E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Щипино</a:t>
                      </a:r>
                      <a:endParaRPr lang="ru-RU" sz="105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9E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Торф</a:t>
                      </a:r>
                      <a:endParaRPr lang="ru-RU" sz="105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9E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826 тыс. т</a:t>
                      </a:r>
                      <a:endParaRPr lang="ru-RU" sz="105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9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824124000"/>
                  </a:ext>
                </a:extLst>
              </a:tr>
              <a:tr h="16651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23</a:t>
                      </a:r>
                      <a:endParaRPr lang="ru-RU" sz="105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R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Ворониха</a:t>
                      </a:r>
                      <a:endParaRPr lang="ru-RU" sz="105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Торф</a:t>
                      </a:r>
                      <a:endParaRPr lang="ru-RU" sz="105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400 тыс. т</a:t>
                      </a:r>
                      <a:endParaRPr lang="ru-RU" sz="105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3073641378"/>
                  </a:ext>
                </a:extLst>
              </a:tr>
              <a:tr h="16260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24</a:t>
                      </a:r>
                    </a:p>
                  </a:txBody>
                  <a:tcPr marL="68580" marR="68580" marT="0" marB="0" anchor="ctr">
                    <a:lnR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9E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Раменье</a:t>
                      </a:r>
                      <a:r>
                        <a:rPr lang="ru-RU" sz="1100" baseline="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 Светлое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9E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Торф</a:t>
                      </a:r>
                    </a:p>
                  </a:txBody>
                  <a:tcPr marL="68580" marR="68580" marT="0" marB="0" anchor="ctr">
                    <a:lnL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9E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7092,2 тыс. т</a:t>
                      </a:r>
                    </a:p>
                  </a:txBody>
                  <a:tcPr marL="68580" marR="68580" marT="0" marB="0" anchor="ctr">
                    <a:lnL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9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452310622"/>
                  </a:ext>
                </a:extLst>
              </a:tr>
              <a:tr h="23945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25</a:t>
                      </a:r>
                    </a:p>
                  </a:txBody>
                  <a:tcPr marL="68580" marR="68580" marT="0" marB="0" anchor="ctr">
                    <a:lnR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Семеновские</a:t>
                      </a:r>
                      <a:r>
                        <a:rPr lang="ru-RU" sz="1100" baseline="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100" baseline="0" dirty="0" err="1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Вельги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Торф</a:t>
                      </a:r>
                    </a:p>
                  </a:txBody>
                  <a:tcPr marL="68580" marR="68580" marT="0" marB="0" anchor="ctr">
                    <a:lnL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3946,0 тыс. т</a:t>
                      </a:r>
                    </a:p>
                  </a:txBody>
                  <a:tcPr marL="68580" marR="68580" marT="0" marB="0" anchor="ctr">
                    <a:lnL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335784453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993526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Box 4"/>
          <p:cNvSpPr txBox="1">
            <a:spLocks noChangeArrowheads="1"/>
          </p:cNvSpPr>
          <p:nvPr/>
        </p:nvSpPr>
        <p:spPr bwMode="auto">
          <a:xfrm>
            <a:off x="603250" y="222047"/>
            <a:ext cx="1295400" cy="8617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5000" dirty="0">
                <a:solidFill>
                  <a:schemeClr val="bg2">
                    <a:lumMod val="75000"/>
                  </a:schemeClr>
                </a:solidFill>
              </a:rPr>
              <a:t>1</a:t>
            </a:r>
            <a:r>
              <a:rPr lang="ru-RU" altLang="ru-RU" sz="5000" dirty="0">
                <a:solidFill>
                  <a:srgbClr val="F34840"/>
                </a:solidFill>
              </a:rPr>
              <a:t>1</a:t>
            </a:r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7500" y="263724"/>
            <a:ext cx="711200" cy="823920"/>
          </a:xfrm>
          <a:prstGeom prst="rect">
            <a:avLst/>
          </a:prstGeom>
        </p:spPr>
      </p:pic>
      <p:sp>
        <p:nvSpPr>
          <p:cNvPr id="15" name="Заголовок 1"/>
          <p:cNvSpPr txBox="1">
            <a:spLocks/>
          </p:cNvSpPr>
          <p:nvPr/>
        </p:nvSpPr>
        <p:spPr>
          <a:xfrm>
            <a:off x="3476172" y="625934"/>
            <a:ext cx="4639128" cy="267137"/>
          </a:xfrm>
          <a:prstGeom prst="rect">
            <a:avLst/>
          </a:prstGeom>
          <a:noFill/>
        </p:spPr>
        <p:txBody>
          <a:bodyPr vert="horz" lIns="91440" tIns="45720" rIns="91440" bIns="4572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ru-RU" sz="4400" kern="1200" dirty="0">
                <a:solidFill>
                  <a:srgbClr val="002060"/>
                </a:solidFill>
                <a:latin typeface="Fedra Sans Pro Bold" panose="020B0804040000020004" pitchFamily="34" charset="0"/>
                <a:ea typeface="+mj-ea"/>
                <a:cs typeface="+mj-cs"/>
              </a:defRPr>
            </a:lvl1pPr>
          </a:lstStyle>
          <a:p>
            <a:r>
              <a:rPr lang="ru-RU" sz="1400" spc="40" dirty="0">
                <a:solidFill>
                  <a:srgbClr val="F34840"/>
                </a:solidFill>
                <a:latin typeface="Arial" panose="020B0604020202020204" pitchFamily="34" charset="0"/>
                <a:cs typeface="Arial" panose="020B0604020202020204" pitchFamily="34" charset="0"/>
                <a:sym typeface="Rasa Medium"/>
              </a:rPr>
              <a:t>ПРАВИТЕЛЬСТВО НОВГОРОДСКОЙ ОБЛАСТИ</a:t>
            </a:r>
            <a:endParaRPr lang="ru-RU" sz="1400" spc="40" dirty="0">
              <a:solidFill>
                <a:srgbClr val="F3484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Заголовок 6">
            <a:extLst>
              <a:ext uri="{FF2B5EF4-FFF2-40B4-BE49-F238E27FC236}">
                <a16:creationId xmlns:a16="http://schemas.microsoft.com/office/drawing/2014/main" xmlns="" id="{5D439AE2-0261-4622-8565-10F64BDF42BA}"/>
              </a:ext>
            </a:extLst>
          </p:cNvPr>
          <p:cNvSpPr txBox="1">
            <a:spLocks/>
          </p:cNvSpPr>
          <p:nvPr/>
        </p:nvSpPr>
        <p:spPr>
          <a:xfrm>
            <a:off x="689144" y="1751013"/>
            <a:ext cx="7886442" cy="875859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kern="1200">
                <a:solidFill>
                  <a:srgbClr val="004B57"/>
                </a:solidFill>
                <a:latin typeface="Fedra Sans Pro Medium" panose="020B0604040000020004" pitchFamily="34" charset="0"/>
                <a:ea typeface="+mj-ea"/>
                <a:cs typeface="+mj-cs"/>
              </a:defRPr>
            </a:lvl1pPr>
          </a:lstStyle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b="1" dirty="0">
                <a:solidFill>
                  <a:srgbClr val="F348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Недропользование на территории                </a:t>
            </a:r>
            <a:r>
              <a:rPr lang="ru-RU" sz="2400" b="1" dirty="0" err="1">
                <a:solidFill>
                  <a:srgbClr val="F348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Хвойнинского</a:t>
            </a:r>
            <a:r>
              <a:rPr lang="ru-RU" sz="2400" b="1" dirty="0">
                <a:solidFill>
                  <a:srgbClr val="F348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района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03250" y="2626872"/>
            <a:ext cx="671170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>
                <a:latin typeface="Arial" panose="020B0604020202020204" pitchFamily="34" charset="0"/>
                <a:cs typeface="Arial" panose="020B0604020202020204" pitchFamily="34" charset="0"/>
              </a:rPr>
              <a:t>Разведку и добычу полезных ископаемых осуществляет 9 организации</a:t>
            </a:r>
          </a:p>
        </p:txBody>
      </p:sp>
      <p:graphicFrame>
        <p:nvGraphicFramePr>
          <p:cNvPr id="2" name="Таблица 1">
            <a:extLst>
              <a:ext uri="{FF2B5EF4-FFF2-40B4-BE49-F238E27FC236}">
                <a16:creationId xmlns:a16="http://schemas.microsoft.com/office/drawing/2014/main" xmlns="" id="{3FB0C13D-A3FE-42BF-B160-BC2B7559DC8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69647254"/>
              </p:ext>
            </p:extLst>
          </p:nvPr>
        </p:nvGraphicFramePr>
        <p:xfrm>
          <a:off x="788041" y="2934649"/>
          <a:ext cx="8042964" cy="3447188"/>
        </p:xfrm>
        <a:graphic>
          <a:graphicData uri="http://schemas.openxmlformats.org/drawingml/2006/table">
            <a:tbl>
              <a:tblPr firstRow="1">
                <a:tableStyleId>{0E3FDE45-AF77-4B5C-9715-49D594BDF05E}</a:tableStyleId>
              </a:tblPr>
              <a:tblGrid>
                <a:gridCol w="602204">
                  <a:extLst>
                    <a:ext uri="{9D8B030D-6E8A-4147-A177-3AD203B41FA5}">
                      <a16:colId xmlns:a16="http://schemas.microsoft.com/office/drawing/2014/main" xmlns="" val="3641433133"/>
                    </a:ext>
                  </a:extLst>
                </a:gridCol>
                <a:gridCol w="1402425">
                  <a:extLst>
                    <a:ext uri="{9D8B030D-6E8A-4147-A177-3AD203B41FA5}">
                      <a16:colId xmlns:a16="http://schemas.microsoft.com/office/drawing/2014/main" xmlns="" val="3693558981"/>
                    </a:ext>
                  </a:extLst>
                </a:gridCol>
                <a:gridCol w="2982097">
                  <a:extLst>
                    <a:ext uri="{9D8B030D-6E8A-4147-A177-3AD203B41FA5}">
                      <a16:colId xmlns:a16="http://schemas.microsoft.com/office/drawing/2014/main" xmlns="" val="3758634806"/>
                    </a:ext>
                  </a:extLst>
                </a:gridCol>
                <a:gridCol w="1975138">
                  <a:extLst>
                    <a:ext uri="{9D8B030D-6E8A-4147-A177-3AD203B41FA5}">
                      <a16:colId xmlns:a16="http://schemas.microsoft.com/office/drawing/2014/main" xmlns="" val="4175545605"/>
                    </a:ext>
                  </a:extLst>
                </a:gridCol>
                <a:gridCol w="1081100">
                  <a:extLst>
                    <a:ext uri="{9D8B030D-6E8A-4147-A177-3AD203B41FA5}">
                      <a16:colId xmlns:a16="http://schemas.microsoft.com/office/drawing/2014/main" xmlns="" val="1729220784"/>
                    </a:ext>
                  </a:extLst>
                </a:gridCol>
              </a:tblGrid>
              <a:tr h="336848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№ п/п</a:t>
                      </a:r>
                      <a:endParaRPr lang="ru-RU" sz="12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R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348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Номер лицензии</a:t>
                      </a:r>
                      <a:endParaRPr lang="ru-RU" sz="12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348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Название месторождения</a:t>
                      </a:r>
                      <a:endParaRPr lang="ru-RU" sz="12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348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Недропользователь</a:t>
                      </a:r>
                      <a:endParaRPr lang="ru-RU" sz="12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348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Полезное ископаемое</a:t>
                      </a:r>
                    </a:p>
                  </a:txBody>
                  <a:tcPr marL="68580" marR="68580" marT="0" marB="0" anchor="ctr">
                    <a:lnL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348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528031342"/>
                  </a:ext>
                </a:extLst>
              </a:tr>
              <a:tr h="25139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1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R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348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НВГ 01959 ТЭ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348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Сутоки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348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ООО «Новеврощебень»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348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ПГМ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348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704522238"/>
                  </a:ext>
                </a:extLst>
              </a:tr>
              <a:tr h="24056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2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R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9E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НВГ 02042 ТЭ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9E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Анциферово-</a:t>
                      </a: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III </a:t>
                      </a: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уч. Центральный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9E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ООО «Новеврощебень»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9E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ПГМ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9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40771642"/>
                  </a:ext>
                </a:extLst>
              </a:tr>
              <a:tr h="24056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3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R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НВГ 53687 ТЭ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Миголощи (Блоки 2, 3, 4, 5, 6, 7, 14, 17)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ООО «ГЕРТА ЛЮКС»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Песок, ВГПМ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51075318"/>
                  </a:ext>
                </a:extLst>
              </a:tr>
              <a:tr h="24056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4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R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9E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НВГ 02225 ТЭ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9E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Семеновские Вельги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9E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ООО «</a:t>
                      </a:r>
                      <a:r>
                        <a:rPr lang="ru-RU" sz="12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Кушавера</a:t>
                      </a: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 Торф»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9E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Торф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9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56257036"/>
                  </a:ext>
                </a:extLst>
              </a:tr>
              <a:tr h="24056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5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R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НВГ 01658 ТЭ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Миголощи уч. Юго-Восточный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ООО «</a:t>
                      </a:r>
                      <a:r>
                        <a:rPr lang="ru-RU" sz="12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Инвестрой</a:t>
                      </a: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»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ВГПМ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337071141"/>
                  </a:ext>
                </a:extLst>
              </a:tr>
              <a:tr h="24056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6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R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9E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НВГ 53448 ТЭ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9E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Вязовка уч. Северный (блоки </a:t>
                      </a: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IX</a:t>
                      </a: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X</a:t>
                      </a: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VII</a:t>
                      </a: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)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9E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ООО «</a:t>
                      </a:r>
                      <a:r>
                        <a:rPr lang="ru-RU" sz="12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НовгородГранитРесурс</a:t>
                      </a: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»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9E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ВГПМ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9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703932728"/>
                  </a:ext>
                </a:extLst>
              </a:tr>
              <a:tr h="24056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7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R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НВГ 53048 ТЭ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Александровский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ООО «</a:t>
                      </a:r>
                      <a:r>
                        <a:rPr lang="ru-RU" sz="12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Шварковский</a:t>
                      </a: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 камень»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ВГПМ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93550802"/>
                  </a:ext>
                </a:extLst>
              </a:tr>
              <a:tr h="24056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8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R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9E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НВГ 53468 ТП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9E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Светино-2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9E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ООО «Алмаз»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9E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ПГС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9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759642156"/>
                  </a:ext>
                </a:extLst>
              </a:tr>
              <a:tr h="24056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9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R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НВГ 53600 ТП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Шварково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ООО «Новгородская Долина»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ВГПМ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641452727"/>
                  </a:ext>
                </a:extLst>
              </a:tr>
              <a:tr h="24056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10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R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9E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НВГ 53722 ТП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9E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Бугровик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9E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ООО «Велес»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9E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ПГС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9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46248258"/>
                  </a:ext>
                </a:extLst>
              </a:tr>
              <a:tr h="24056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11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R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НВГ 53725 ТП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Нарочино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ООО «Велес»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ПГС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92204735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4601983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1619" name="Рисунок 1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37500" y="263525"/>
            <a:ext cx="711200" cy="823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1621" name="Заголовок 6"/>
          <p:cNvSpPr txBox="1">
            <a:spLocks/>
          </p:cNvSpPr>
          <p:nvPr/>
        </p:nvSpPr>
        <p:spPr bwMode="auto">
          <a:xfrm>
            <a:off x="603250" y="1525588"/>
            <a:ext cx="7886700" cy="876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defTabSz="914400" eaLnBrk="1" hangingPunct="1">
              <a:lnSpc>
                <a:spcPct val="90000"/>
              </a:lnSpc>
            </a:pPr>
            <a:r>
              <a:rPr lang="ru-RU" altLang="ru-RU" sz="2400" b="1" dirty="0">
                <a:solidFill>
                  <a:srgbClr val="F34840"/>
                </a:solidFill>
              </a:rPr>
              <a:t>Сохранение биологического разнообразия </a:t>
            </a:r>
            <a:br>
              <a:rPr lang="ru-RU" altLang="ru-RU" sz="2400" b="1" dirty="0">
                <a:solidFill>
                  <a:srgbClr val="F34840"/>
                </a:solidFill>
              </a:rPr>
            </a:br>
            <a:r>
              <a:rPr lang="ru-RU" altLang="ru-RU" sz="2400" b="1" dirty="0">
                <a:solidFill>
                  <a:srgbClr val="F34840"/>
                </a:solidFill>
              </a:rPr>
              <a:t>на территории </a:t>
            </a:r>
            <a:r>
              <a:rPr lang="ru-RU" altLang="ru-RU" sz="2400" b="1" dirty="0" err="1">
                <a:solidFill>
                  <a:srgbClr val="F34840"/>
                </a:solidFill>
              </a:rPr>
              <a:t>Хвойнинского</a:t>
            </a:r>
            <a:r>
              <a:rPr lang="ru-RU" altLang="ru-RU" sz="2400" b="1" dirty="0">
                <a:solidFill>
                  <a:srgbClr val="F34840"/>
                </a:solidFill>
              </a:rPr>
              <a:t> района </a:t>
            </a:r>
          </a:p>
        </p:txBody>
      </p:sp>
      <p:sp>
        <p:nvSpPr>
          <p:cNvPr id="10" name="Text Box 4"/>
          <p:cNvSpPr txBox="1">
            <a:spLocks noChangeArrowheads="1"/>
          </p:cNvSpPr>
          <p:nvPr/>
        </p:nvSpPr>
        <p:spPr bwMode="auto">
          <a:xfrm>
            <a:off x="603250" y="222047"/>
            <a:ext cx="1295400" cy="8617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5000" dirty="0">
                <a:solidFill>
                  <a:schemeClr val="bg2">
                    <a:lumMod val="75000"/>
                  </a:schemeClr>
                </a:solidFill>
              </a:rPr>
              <a:t>1</a:t>
            </a:r>
            <a:r>
              <a:rPr lang="ru-RU" altLang="ru-RU" sz="5000" dirty="0">
                <a:solidFill>
                  <a:srgbClr val="F34840"/>
                </a:solidFill>
              </a:rPr>
              <a:t>2</a:t>
            </a:r>
          </a:p>
        </p:txBody>
      </p:sp>
      <p:sp>
        <p:nvSpPr>
          <p:cNvPr id="11" name="Заголовок 1"/>
          <p:cNvSpPr txBox="1">
            <a:spLocks/>
          </p:cNvSpPr>
          <p:nvPr/>
        </p:nvSpPr>
        <p:spPr>
          <a:xfrm>
            <a:off x="3476172" y="625934"/>
            <a:ext cx="4639128" cy="267137"/>
          </a:xfrm>
          <a:prstGeom prst="rect">
            <a:avLst/>
          </a:prstGeom>
          <a:noFill/>
        </p:spPr>
        <p:txBody>
          <a:bodyPr vert="horz" lIns="91440" tIns="45720" rIns="91440" bIns="4572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ru-RU" sz="4400" kern="1200" dirty="0">
                <a:solidFill>
                  <a:srgbClr val="002060"/>
                </a:solidFill>
                <a:latin typeface="Fedra Sans Pro Bold" panose="020B0804040000020004" pitchFamily="34" charset="0"/>
                <a:ea typeface="+mj-ea"/>
                <a:cs typeface="+mj-cs"/>
              </a:defRPr>
            </a:lvl1pPr>
          </a:lstStyle>
          <a:p>
            <a:r>
              <a:rPr lang="ru-RU" sz="1400" spc="40" dirty="0">
                <a:solidFill>
                  <a:srgbClr val="F34840"/>
                </a:solidFill>
                <a:latin typeface="Arial" panose="020B0604020202020204" pitchFamily="34" charset="0"/>
                <a:cs typeface="Arial" panose="020B0604020202020204" pitchFamily="34" charset="0"/>
                <a:sym typeface="Rasa Medium"/>
              </a:rPr>
              <a:t>ПРАВИТЕЛЬСТВО НОВГОРОДСКОЙ ОБЛАСТИ</a:t>
            </a:r>
            <a:endParaRPr lang="ru-RU" sz="1400" spc="40" dirty="0">
              <a:solidFill>
                <a:srgbClr val="F3484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2" name="Таблица 1">
            <a:extLst>
              <a:ext uri="{FF2B5EF4-FFF2-40B4-BE49-F238E27FC236}">
                <a16:creationId xmlns:a16="http://schemas.microsoft.com/office/drawing/2014/main" xmlns="" id="{32EBAC48-0F8E-4DE0-BD58-C48EAC9028A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51324945"/>
              </p:ext>
            </p:extLst>
          </p:nvPr>
        </p:nvGraphicFramePr>
        <p:xfrm>
          <a:off x="502815" y="2253464"/>
          <a:ext cx="8492490" cy="299334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94313">
                  <a:extLst>
                    <a:ext uri="{9D8B030D-6E8A-4147-A177-3AD203B41FA5}">
                      <a16:colId xmlns:a16="http://schemas.microsoft.com/office/drawing/2014/main" xmlns="" val="119410060"/>
                    </a:ext>
                  </a:extLst>
                </a:gridCol>
                <a:gridCol w="2989564">
                  <a:extLst>
                    <a:ext uri="{9D8B030D-6E8A-4147-A177-3AD203B41FA5}">
                      <a16:colId xmlns:a16="http://schemas.microsoft.com/office/drawing/2014/main" xmlns="" val="3650705743"/>
                    </a:ext>
                  </a:extLst>
                </a:gridCol>
                <a:gridCol w="2008613">
                  <a:extLst>
                    <a:ext uri="{9D8B030D-6E8A-4147-A177-3AD203B41FA5}">
                      <a16:colId xmlns:a16="http://schemas.microsoft.com/office/drawing/2014/main" xmlns="" val="4125465076"/>
                    </a:ext>
                  </a:extLst>
                </a:gridCol>
              </a:tblGrid>
              <a:tr h="878248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Особо охраняемые </a:t>
                      </a:r>
                      <a:br>
                        <a:rPr lang="ru-RU" sz="14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</a:br>
                      <a:r>
                        <a:rPr lang="ru-RU" sz="14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природные территории 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регионального значения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196" marR="36196" marT="36007" marB="36007" anchor="ctr" anchorCtr="1">
                    <a:lnR w="12700" cap="flat" cmpd="sng" algn="ctr">
                      <a:solidFill>
                        <a:srgbClr val="AFABAB">
                          <a:alpha val="69804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rgbClr val="F348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40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Территории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40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особого природоохранного значения </a:t>
                      </a:r>
                      <a:r>
                        <a:rPr lang="en-US" sz="1400" b="1" baseline="0" dirty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–</a:t>
                      </a:r>
                      <a:r>
                        <a:rPr lang="ru-RU" sz="140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40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номинанты Изумрудной сети</a:t>
                      </a:r>
                      <a:endParaRPr lang="ru-RU" sz="1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196" marR="36196" marT="36007" marB="36007" anchor="ctr" anchorCtr="1">
                    <a:lnL w="12700" cap="flat" cmpd="sng" algn="ctr">
                      <a:solidFill>
                        <a:srgbClr val="AFABAB">
                          <a:alpha val="69804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FABAB">
                          <a:alpha val="69804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rgbClr val="F348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Ценные </a:t>
                      </a:r>
                      <a:br>
                        <a:rPr lang="ru-RU" sz="14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</a:br>
                      <a:r>
                        <a:rPr lang="ru-RU" sz="14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водно-болотные</a:t>
                      </a:r>
                      <a:r>
                        <a:rPr lang="ru-RU" sz="1400" b="1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br>
                        <a:rPr lang="ru-RU" sz="1400" b="1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</a:br>
                      <a:r>
                        <a:rPr lang="ru-RU" sz="1400" b="1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угодья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36196" marR="36196" marT="36007" marB="36007" anchor="ctr" anchorCtr="1">
                    <a:lnL w="12700" cap="flat" cmpd="sng" algn="ctr">
                      <a:solidFill>
                        <a:srgbClr val="AFABAB">
                          <a:alpha val="69804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rgbClr val="F348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3111537560"/>
                  </a:ext>
                </a:extLst>
              </a:tr>
              <a:tr h="1371650"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Bef>
                          <a:spcPts val="0"/>
                        </a:spcBef>
                      </a:pPr>
                      <a:endParaRPr lang="ru-RU" sz="1400" b="0" kern="1200" baseline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ts val="1200"/>
                        </a:lnSpc>
                        <a:spcBef>
                          <a:spcPts val="0"/>
                        </a:spcBef>
                      </a:pPr>
                      <a:r>
                        <a:rPr lang="ru-RU" sz="1400" b="0" kern="12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Государственные</a:t>
                      </a:r>
                      <a:r>
                        <a:rPr lang="ru-RU" sz="1400" b="0" baseline="0" dirty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природные заказники</a:t>
                      </a:r>
                    </a:p>
                    <a:p>
                      <a:pPr marL="108000">
                        <a:lnSpc>
                          <a:spcPts val="1200"/>
                        </a:lnSpc>
                        <a:spcBef>
                          <a:spcPts val="600"/>
                        </a:spcBef>
                      </a:pPr>
                      <a:r>
                        <a:rPr lang="ru-RU" sz="1400" baseline="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«</a:t>
                      </a:r>
                      <a:r>
                        <a:rPr lang="ru-RU" sz="1400" b="0" baseline="0" dirty="0" err="1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Игоревские</a:t>
                      </a:r>
                      <a:r>
                        <a:rPr lang="ru-RU" sz="1400" b="0" baseline="0" dirty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мхи» </a:t>
                      </a:r>
                      <a:r>
                        <a:rPr lang="ru-RU" sz="12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(часть)</a:t>
                      </a:r>
                      <a:endParaRPr lang="ru-RU" sz="1200" baseline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marL="108000">
                        <a:lnSpc>
                          <a:spcPts val="1200"/>
                        </a:lnSpc>
                        <a:spcBef>
                          <a:spcPts val="600"/>
                        </a:spcBef>
                      </a:pPr>
                      <a:r>
                        <a:rPr lang="ru-RU" sz="1400" baseline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«</a:t>
                      </a:r>
                      <a:r>
                        <a:rPr lang="ru-RU" sz="1400" b="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Карстовые озера</a:t>
                      </a:r>
                      <a:r>
                        <a:rPr lang="ru-RU" sz="1400" baseline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» </a:t>
                      </a:r>
                      <a:r>
                        <a:rPr lang="ru-RU" sz="12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(часть)</a:t>
                      </a:r>
                      <a:endParaRPr lang="ru-RU" sz="1200" baseline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ts val="1200"/>
                        </a:lnSpc>
                        <a:spcBef>
                          <a:spcPts val="1200"/>
                        </a:spcBef>
                      </a:pPr>
                      <a:r>
                        <a:rPr lang="ru-RU" sz="1400" baseline="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Памятники природы (4)</a:t>
                      </a:r>
                    </a:p>
                    <a:p>
                      <a:pPr>
                        <a:lnSpc>
                          <a:spcPts val="1200"/>
                        </a:lnSpc>
                        <a:spcBef>
                          <a:spcPts val="1200"/>
                        </a:spcBef>
                      </a:pPr>
                      <a:r>
                        <a:rPr lang="ru-RU" sz="1400" b="0" dirty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Общая площадь 22231,</a:t>
                      </a:r>
                      <a:r>
                        <a:rPr lang="ru-RU" sz="1400" b="0" baseline="0" dirty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3 га</a:t>
                      </a:r>
                      <a:endParaRPr lang="ru-RU" sz="1400" b="0" baseline="0" dirty="0">
                        <a:solidFill>
                          <a:schemeClr val="dk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36196" marR="36196" marT="36007" marB="36007">
                    <a:lnR w="12700" cap="flat" cmpd="sng" algn="ctr">
                      <a:solidFill>
                        <a:srgbClr val="AFABAB">
                          <a:alpha val="69804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348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F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9E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Bef>
                          <a:spcPts val="0"/>
                        </a:spcBef>
                      </a:pPr>
                      <a:endParaRPr lang="ru-RU" sz="1400" b="0" kern="1200" baseline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ts val="1200"/>
                        </a:lnSpc>
                        <a:spcBef>
                          <a:spcPts val="0"/>
                        </a:spcBef>
                      </a:pPr>
                      <a:endParaRPr lang="ru-RU" sz="1400" b="0" kern="1200" baseline="0" dirty="0">
                        <a:solidFill>
                          <a:schemeClr val="dk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ts val="1200"/>
                        </a:lnSpc>
                        <a:spcBef>
                          <a:spcPts val="600"/>
                        </a:spcBef>
                      </a:pPr>
                      <a:r>
                        <a:rPr lang="en-US" sz="1400" b="0" kern="1200" baseline="0" dirty="0" err="1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Igorevskie</a:t>
                      </a:r>
                      <a:r>
                        <a:rPr lang="en-US" sz="1400" b="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400" b="0" baseline="0" dirty="0" err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Mkhi</a:t>
                      </a:r>
                      <a:r>
                        <a:rPr lang="ru-RU" sz="1400" b="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(</a:t>
                      </a:r>
                      <a:r>
                        <a:rPr lang="en-US" sz="1400" b="0" baseline="0" dirty="0" err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U5300661</a:t>
                      </a:r>
                      <a:r>
                        <a:rPr lang="ru-RU" sz="1400" b="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) </a:t>
                      </a:r>
                      <a:r>
                        <a:rPr lang="ru-RU" sz="12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(часть)</a:t>
                      </a:r>
                      <a:endParaRPr lang="ru-RU" sz="1200" b="0" baseline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ts val="1200"/>
                        </a:lnSpc>
                        <a:spcBef>
                          <a:spcPts val="600"/>
                        </a:spcBef>
                      </a:pPr>
                      <a:r>
                        <a:rPr lang="en-US" sz="1400" kern="1200" baseline="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Karstovye</a:t>
                      </a:r>
                      <a:r>
                        <a:rPr lang="en-US" sz="14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400" b="0" dirty="0" err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oziora</a:t>
                      </a:r>
                      <a:r>
                        <a:rPr lang="en-US" sz="14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US" sz="1400" b="0" dirty="0" err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U5300662</a:t>
                      </a:r>
                      <a:r>
                        <a:rPr lang="ru-RU" sz="14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) </a:t>
                      </a:r>
                      <a:r>
                        <a:rPr lang="ru-RU" sz="12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(часть)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196" marR="36196" marT="36007" marB="36007">
                    <a:lnL w="12700" cap="flat" cmpd="sng" algn="ctr">
                      <a:solidFill>
                        <a:srgbClr val="AFABAB">
                          <a:alpha val="69804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FABAB">
                          <a:alpha val="69804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348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F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9E8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2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ru-RU" sz="1400" b="0" kern="1200" baseline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algn="l">
                        <a:lnSpc>
                          <a:spcPts val="12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400" b="0" kern="12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Ценное болото</a:t>
                      </a:r>
                    </a:p>
                    <a:p>
                      <a:pPr algn="l">
                        <a:lnSpc>
                          <a:spcPts val="12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400" b="0" kern="1200" baseline="0" dirty="0" err="1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Игоревские</a:t>
                      </a:r>
                      <a:r>
                        <a:rPr lang="ru-RU" sz="1400" b="0" kern="1200" baseline="0" dirty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Мхи </a:t>
                      </a:r>
                      <a:r>
                        <a:rPr lang="ru-RU" sz="12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(часть)</a:t>
                      </a:r>
                    </a:p>
                    <a:p>
                      <a:pPr marL="0" marR="0" indent="0" algn="l" defTabSz="914400" eaLnBrk="1" fontAlgn="auto" latinLnBrk="0" hangingPunct="1">
                        <a:lnSpc>
                          <a:spcPts val="12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dirty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Особо </a:t>
                      </a:r>
                      <a:r>
                        <a:rPr lang="ru-RU" sz="1400" b="0" kern="1200" baseline="0" dirty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ценное</a:t>
                      </a:r>
                      <a:r>
                        <a:rPr lang="ru-RU" sz="1400" b="0" dirty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клюквенное болото, подлежащее охране</a:t>
                      </a:r>
                    </a:p>
                  </a:txBody>
                  <a:tcPr marL="36196" marR="36196" marT="36007" marB="36007">
                    <a:lnL w="12700" cap="flat" cmpd="sng" algn="ctr">
                      <a:solidFill>
                        <a:srgbClr val="AFABAB">
                          <a:alpha val="69804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F348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F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9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430787733"/>
                  </a:ext>
                </a:extLst>
              </a:tr>
              <a:tr h="588756"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3600" b="0" dirty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6,98%</a:t>
                      </a:r>
                      <a:r>
                        <a:rPr lang="ru-RU" sz="1600" b="0" baseline="0" dirty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600" b="0" baseline="0" dirty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- д</a:t>
                      </a:r>
                      <a:r>
                        <a:rPr lang="ru-RU" sz="1600" b="0" dirty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оля территории, занятой </a:t>
                      </a:r>
                      <a:r>
                        <a:rPr lang="ru-RU" sz="1600" b="0" dirty="0" err="1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ООПТ</a:t>
                      </a:r>
                      <a:r>
                        <a:rPr lang="ru-RU" sz="1600" b="0" dirty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, в общей площади</a:t>
                      </a:r>
                      <a:r>
                        <a:rPr lang="ru-RU" sz="1600" b="0" baseline="0" dirty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района</a:t>
                      </a:r>
                      <a:endParaRPr lang="ru-RU" sz="1600" b="0" dirty="0"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196" marR="36196" marT="36007" marB="36007" anchor="ctr">
                    <a:lnT w="12700" cap="flat" cmpd="sng" algn="ctr">
                      <a:solidFill>
                        <a:srgbClr val="AF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ru-RU" sz="12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36195" marR="36195" marT="36000" marB="36000">
                    <a:lnL w="12700" cap="flat" cmpd="sng" algn="ctr">
                      <a:solidFill>
                        <a:srgbClr val="AFABAB">
                          <a:alpha val="69804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FABAB">
                          <a:alpha val="69804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348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endParaRPr lang="ru-RU" sz="12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36195" marR="36195" marT="36000" marB="36000">
                    <a:lnL w="12700" cap="flat" cmpd="sng" algn="ctr">
                      <a:solidFill>
                        <a:srgbClr val="AFABAB">
                          <a:alpha val="69804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F348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639660199"/>
                  </a:ext>
                </a:extLst>
              </a:tr>
            </a:tbl>
          </a:graphicData>
        </a:graphic>
      </p:graphicFrame>
      <p:graphicFrame>
        <p:nvGraphicFramePr>
          <p:cNvPr id="3" name="Таблица 2">
            <a:extLst>
              <a:ext uri="{FF2B5EF4-FFF2-40B4-BE49-F238E27FC236}">
                <a16:creationId xmlns:a16="http://schemas.microsoft.com/office/drawing/2014/main" xmlns="" id="{B6439117-02F4-4137-82BB-E08712AF887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88979891"/>
              </p:ext>
            </p:extLst>
          </p:nvPr>
        </p:nvGraphicFramePr>
        <p:xfrm>
          <a:off x="444092" y="5176739"/>
          <a:ext cx="8475663" cy="1426072"/>
        </p:xfrm>
        <a:graphic>
          <a:graphicData uri="http://schemas.openxmlformats.org/drawingml/2006/table">
            <a:tbl>
              <a:tblPr firstRow="1">
                <a:effectLst/>
                <a:tableStyleId>{0E3FDE45-AF77-4B5C-9715-49D594BDF05E}</a:tableStyleId>
              </a:tblPr>
              <a:tblGrid>
                <a:gridCol w="5012373">
                  <a:extLst>
                    <a:ext uri="{9D8B030D-6E8A-4147-A177-3AD203B41FA5}">
                      <a16:colId xmlns:a16="http://schemas.microsoft.com/office/drawing/2014/main" xmlns="" val="3923930158"/>
                    </a:ext>
                  </a:extLst>
                </a:gridCol>
                <a:gridCol w="1645920">
                  <a:extLst>
                    <a:ext uri="{9D8B030D-6E8A-4147-A177-3AD203B41FA5}">
                      <a16:colId xmlns:a16="http://schemas.microsoft.com/office/drawing/2014/main" xmlns="" val="4105447267"/>
                    </a:ext>
                  </a:extLst>
                </a:gridCol>
                <a:gridCol w="1817370">
                  <a:extLst>
                    <a:ext uri="{9D8B030D-6E8A-4147-A177-3AD203B41FA5}">
                      <a16:colId xmlns:a16="http://schemas.microsoft.com/office/drawing/2014/main" xmlns="" val="4221505904"/>
                    </a:ext>
                  </a:extLst>
                </a:gridCol>
              </a:tblGrid>
              <a:tr h="658693"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40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Биологическое разнообразие</a:t>
                      </a:r>
                    </a:p>
                  </a:txBody>
                  <a:tcPr marL="36196" marR="36196" marT="35994" marB="35994" anchor="ctr" anchorCtr="1">
                    <a:lnR w="6350" cap="flat" cmpd="sng" algn="ctr">
                      <a:solidFill>
                        <a:srgbClr val="AF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348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400" b="1" kern="1200" dirty="0">
                          <a:solidFill>
                            <a:srgbClr val="F04942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Красная книга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400" b="1" kern="1200" dirty="0">
                          <a:solidFill>
                            <a:srgbClr val="F04942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Российской Федерации</a:t>
                      </a:r>
                    </a:p>
                  </a:txBody>
                  <a:tcPr marL="36196" marR="36196" marT="35978" marB="35978" anchor="ctr" anchorCtr="1">
                    <a:lnL w="6350" cap="flat" cmpd="sng" algn="ctr">
                      <a:solidFill>
                        <a:srgbClr val="AF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F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348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400" b="1" kern="1200" dirty="0">
                          <a:solidFill>
                            <a:srgbClr val="F04942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Красная книга Новгородской области</a:t>
                      </a:r>
                    </a:p>
                  </a:txBody>
                  <a:tcPr marL="36196" marR="36196" marT="35978" marB="35978" anchor="ctr" anchorCtr="1">
                    <a:lnL w="6350" cap="flat" cmpd="sng" algn="ctr">
                      <a:solidFill>
                        <a:srgbClr val="AF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348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400588401"/>
                  </a:ext>
                </a:extLst>
              </a:tr>
              <a:tr h="40925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Число охраняемых видов животных, растений и грибов</a:t>
                      </a:r>
                    </a:p>
                  </a:txBody>
                  <a:tcPr marL="91444" marR="91444" marT="45712" marB="45712" anchor="ctr">
                    <a:lnR w="6350" cap="flat" cmpd="sng" algn="ctr">
                      <a:solidFill>
                        <a:srgbClr val="AF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348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9E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</a:t>
                      </a:r>
                    </a:p>
                  </a:txBody>
                  <a:tcPr marL="91444" marR="91444" marT="45712" marB="45712" anchor="ctr">
                    <a:lnL w="6350" cap="flat" cmpd="sng" algn="ctr">
                      <a:solidFill>
                        <a:srgbClr val="AF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F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348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9E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97</a:t>
                      </a:r>
                    </a:p>
                  </a:txBody>
                  <a:tcPr marL="91444" marR="91444" marT="45712" marB="45712" anchor="ctr">
                    <a:lnL w="6350" cap="flat" cmpd="sng" algn="ctr">
                      <a:solidFill>
                        <a:srgbClr val="AF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348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9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750415603"/>
                  </a:ext>
                </a:extLst>
              </a:tr>
              <a:tr h="28195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Количество выявленных мест обитания (произрастания)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4" marR="91444" marT="45712" marB="45712" anchor="ctr">
                    <a:lnR w="6350" cap="flat" cmpd="sng" algn="ctr">
                      <a:solidFill>
                        <a:srgbClr val="AF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112</a:t>
                      </a:r>
                    </a:p>
                  </a:txBody>
                  <a:tcPr marL="91444" marR="91444" marT="45712" marB="45712" anchor="ctr">
                    <a:lnL w="6350" cap="flat" cmpd="sng" algn="ctr">
                      <a:solidFill>
                        <a:srgbClr val="AF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F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320</a:t>
                      </a:r>
                    </a:p>
                  </a:txBody>
                  <a:tcPr marL="91444" marR="91444" marT="45712" marB="45712" anchor="ctr">
                    <a:lnL w="6350" cap="flat" cmpd="sng" algn="ctr">
                      <a:solidFill>
                        <a:srgbClr val="AF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14551701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9165696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Box 4"/>
          <p:cNvSpPr txBox="1">
            <a:spLocks noChangeArrowheads="1"/>
          </p:cNvSpPr>
          <p:nvPr/>
        </p:nvSpPr>
        <p:spPr bwMode="auto">
          <a:xfrm>
            <a:off x="603250" y="222047"/>
            <a:ext cx="1295400" cy="8617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5000" dirty="0">
                <a:solidFill>
                  <a:schemeClr val="bg1">
                    <a:lumMod val="75000"/>
                  </a:schemeClr>
                </a:solidFill>
              </a:rPr>
              <a:t>1</a:t>
            </a:r>
            <a:r>
              <a:rPr lang="ru-RU" altLang="ru-RU" sz="5000" dirty="0">
                <a:solidFill>
                  <a:srgbClr val="F34840"/>
                </a:solidFill>
              </a:rPr>
              <a:t>3</a:t>
            </a:r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7500" y="263724"/>
            <a:ext cx="711200" cy="823920"/>
          </a:xfrm>
          <a:prstGeom prst="rect">
            <a:avLst/>
          </a:prstGeom>
        </p:spPr>
      </p:pic>
      <p:sp>
        <p:nvSpPr>
          <p:cNvPr id="15" name="Заголовок 1"/>
          <p:cNvSpPr txBox="1">
            <a:spLocks/>
          </p:cNvSpPr>
          <p:nvPr/>
        </p:nvSpPr>
        <p:spPr>
          <a:xfrm>
            <a:off x="3476172" y="625934"/>
            <a:ext cx="4639128" cy="267137"/>
          </a:xfrm>
          <a:prstGeom prst="rect">
            <a:avLst/>
          </a:prstGeom>
          <a:noFill/>
        </p:spPr>
        <p:txBody>
          <a:bodyPr vert="horz" lIns="91440" tIns="45720" rIns="91440" bIns="4572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ru-RU" sz="4400" kern="1200" dirty="0">
                <a:solidFill>
                  <a:srgbClr val="002060"/>
                </a:solidFill>
                <a:latin typeface="Fedra Sans Pro Bold" panose="020B0804040000020004" pitchFamily="34" charset="0"/>
                <a:ea typeface="+mj-ea"/>
                <a:cs typeface="+mj-cs"/>
              </a:defRPr>
            </a:lvl1pPr>
          </a:lstStyle>
          <a:p>
            <a:r>
              <a:rPr lang="ru-RU" sz="1400" spc="40" dirty="0">
                <a:solidFill>
                  <a:srgbClr val="F34840"/>
                </a:solidFill>
                <a:latin typeface="Arial" panose="020B0604020202020204" pitchFamily="34" charset="0"/>
                <a:cs typeface="Arial" panose="020B0604020202020204" pitchFamily="34" charset="0"/>
                <a:sym typeface="Rasa Medium"/>
              </a:rPr>
              <a:t>ПРАВИТЕЛЬСТВО НОВГОРОДСКОЙ ОБЛАСТИ</a:t>
            </a:r>
            <a:endParaRPr lang="ru-RU" sz="1400" spc="40" dirty="0">
              <a:solidFill>
                <a:srgbClr val="F3484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Заголовок 6">
            <a:extLst>
              <a:ext uri="{FF2B5EF4-FFF2-40B4-BE49-F238E27FC236}">
                <a16:creationId xmlns:a16="http://schemas.microsoft.com/office/drawing/2014/main" xmlns="" id="{5D439AE2-0261-4622-8565-10F64BDF42BA}"/>
              </a:ext>
            </a:extLst>
          </p:cNvPr>
          <p:cNvSpPr txBox="1">
            <a:spLocks/>
          </p:cNvSpPr>
          <p:nvPr/>
        </p:nvSpPr>
        <p:spPr>
          <a:xfrm>
            <a:off x="628650" y="1751013"/>
            <a:ext cx="7886700" cy="1325562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kern="1200">
                <a:solidFill>
                  <a:srgbClr val="004B57"/>
                </a:solidFill>
                <a:latin typeface="Fedra Sans Pro Medium" panose="020B0604040000020004" pitchFamily="34" charset="0"/>
                <a:ea typeface="+mj-ea"/>
                <a:cs typeface="+mj-cs"/>
              </a:defRPr>
            </a:lvl1pPr>
          </a:lstStyle>
          <a:p>
            <a:r>
              <a:rPr lang="ru-RU" sz="2400" b="1" dirty="0">
                <a:solidFill>
                  <a:srgbClr val="F348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Обращение с твердыми коммунальными отходами (ТКО)</a:t>
            </a:r>
          </a:p>
          <a:p>
            <a:endParaRPr lang="ru-RU" sz="2400" b="1" dirty="0">
              <a:solidFill>
                <a:srgbClr val="F3484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" name="Таблица 2">
            <a:extLst>
              <a:ext uri="{FF2B5EF4-FFF2-40B4-BE49-F238E27FC236}">
                <a16:creationId xmlns:a16="http://schemas.microsoft.com/office/drawing/2014/main" xmlns="" id="{918A17CF-33BA-4FFF-AB8A-BB6543C200D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79883541"/>
              </p:ext>
            </p:extLst>
          </p:nvPr>
        </p:nvGraphicFramePr>
        <p:xfrm>
          <a:off x="444092" y="2513522"/>
          <a:ext cx="8534400" cy="3840480"/>
        </p:xfrm>
        <a:graphic>
          <a:graphicData uri="http://schemas.openxmlformats.org/drawingml/2006/table">
            <a:tbl>
              <a:tblPr firstRow="1" bandRow="1"/>
              <a:tblGrid>
                <a:gridCol w="6553200">
                  <a:extLst>
                    <a:ext uri="{9D8B030D-6E8A-4147-A177-3AD203B41FA5}">
                      <a16:colId xmlns:a16="http://schemas.microsoft.com/office/drawing/2014/main" xmlns="" val="622236473"/>
                    </a:ext>
                  </a:extLst>
                </a:gridCol>
                <a:gridCol w="1981200">
                  <a:extLst>
                    <a:ext uri="{9D8B030D-6E8A-4147-A177-3AD203B41FA5}">
                      <a16:colId xmlns:a16="http://schemas.microsoft.com/office/drawing/2014/main" xmlns="" val="82512697"/>
                    </a:ext>
                  </a:extLst>
                </a:gridCol>
              </a:tblGrid>
              <a:tr h="370840"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DejaVu Sans"/>
                          <a:cs typeface="DejaVu Sans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DejaVu Sans"/>
                          <a:cs typeface="DejaVu Sans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DejaVu Sans"/>
                          <a:cs typeface="DejaVu Sans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DejaVu Sans"/>
                          <a:cs typeface="DejaVu Sans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DejaVu Sans"/>
                          <a:cs typeface="DejaVu Sans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DejaVu Sans"/>
                          <a:cs typeface="DejaVu Sans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DejaVu Sans"/>
                          <a:cs typeface="DejaVu Sans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DejaVu Sans"/>
                          <a:cs typeface="DejaVu Sans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DejaVu Sans"/>
                          <a:cs typeface="DejaVu Sans"/>
                        </a:defRPr>
                      </a:lvl9pPr>
                    </a:lstStyle>
                    <a:p>
                      <a:pPr algn="l">
                        <a:spcAft>
                          <a:spcPts val="600"/>
                        </a:spcAft>
                      </a:pPr>
                      <a:r>
                        <a:rPr lang="ru-RU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Отходы размещаются на полигоне ТКО </a:t>
                      </a:r>
                      <a:r>
                        <a:rPr lang="ru-RU" sz="180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Хвойнинского</a:t>
                      </a:r>
                      <a:r>
                        <a:rPr lang="ru-RU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муниципального района расположенном в 6.7 км от р.п. Хвойная.</a:t>
                      </a:r>
                    </a:p>
                    <a:p>
                      <a:pPr algn="l">
                        <a:spcAft>
                          <a:spcPts val="600"/>
                        </a:spcAft>
                      </a:pPr>
                      <a:r>
                        <a:rPr lang="ru-RU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Собственник полигона ТКО: Администрация </a:t>
                      </a:r>
                      <a:r>
                        <a:rPr lang="ru-RU" sz="180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Хвойнинского</a:t>
                      </a:r>
                      <a:r>
                        <a:rPr lang="ru-RU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муниципального района</a:t>
                      </a:r>
                    </a:p>
                    <a:p>
                      <a:pPr algn="l">
                        <a:spcAft>
                          <a:spcPts val="600"/>
                        </a:spcAft>
                      </a:pPr>
                      <a:r>
                        <a:rPr lang="ru-RU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Отходы вывозятся: региональный</a:t>
                      </a:r>
                      <a:r>
                        <a:rPr lang="ru-RU" sz="1800" baseline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оператор ООО «</a:t>
                      </a:r>
                      <a:r>
                        <a:rPr lang="ru-RU" sz="1800" baseline="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Спецтранс</a:t>
                      </a:r>
                      <a:r>
                        <a:rPr lang="ru-RU" sz="1800" baseline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»</a:t>
                      </a:r>
                      <a:endParaRPr lang="ru-RU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625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813901758"/>
                  </a:ext>
                </a:extLst>
              </a:tr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DejaVu Sans"/>
                          <a:cs typeface="DejaVu San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DejaVu Sans"/>
                          <a:cs typeface="DejaVu San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DejaVu Sans"/>
                          <a:cs typeface="DejaVu San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DejaVu Sans"/>
                          <a:cs typeface="DejaVu San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DejaVu Sans"/>
                          <a:cs typeface="DejaVu San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DejaVu Sans"/>
                          <a:cs typeface="DejaVu San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DejaVu Sans"/>
                          <a:cs typeface="DejaVu San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DejaVu Sans"/>
                          <a:cs typeface="DejaVu San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DejaVu Sans"/>
                          <a:cs typeface="DejaVu Sans"/>
                        </a:defRPr>
                      </a:lvl9pPr>
                    </a:lstStyle>
                    <a:p>
                      <a:r>
                        <a:rPr lang="ru-RU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Год ввода</a:t>
                      </a:r>
                      <a:r>
                        <a:rPr lang="ru-RU" sz="1600" baseline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полигона ТКО в эксплуатацию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504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DejaVu Sans"/>
                          <a:cs typeface="DejaVu San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DejaVu Sans"/>
                          <a:cs typeface="DejaVu San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DejaVu Sans"/>
                          <a:cs typeface="DejaVu San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DejaVu Sans"/>
                          <a:cs typeface="DejaVu San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DejaVu Sans"/>
                          <a:cs typeface="DejaVu San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DejaVu Sans"/>
                          <a:cs typeface="DejaVu San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DejaVu Sans"/>
                          <a:cs typeface="DejaVu San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DejaVu Sans"/>
                          <a:cs typeface="DejaVu San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DejaVu Sans"/>
                          <a:cs typeface="DejaVu Sans"/>
                        </a:defRPr>
                      </a:lvl9pPr>
                    </a:lstStyle>
                    <a:p>
                      <a:r>
                        <a:rPr lang="ru-RU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2010 г.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504D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824465258"/>
                  </a:ext>
                </a:extLst>
              </a:tr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DejaVu Sans"/>
                          <a:cs typeface="DejaVu San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DejaVu Sans"/>
                          <a:cs typeface="DejaVu San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DejaVu Sans"/>
                          <a:cs typeface="DejaVu San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DejaVu Sans"/>
                          <a:cs typeface="DejaVu San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DejaVu Sans"/>
                          <a:cs typeface="DejaVu San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DejaVu Sans"/>
                          <a:cs typeface="DejaVu San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DejaVu Sans"/>
                          <a:cs typeface="DejaVu San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DejaVu Sans"/>
                          <a:cs typeface="DejaVu San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DejaVu Sans"/>
                          <a:cs typeface="DejaVu Sans"/>
                        </a:defRPr>
                      </a:lvl9pPr>
                    </a:lstStyle>
                    <a:p>
                      <a:r>
                        <a:rPr lang="ru-RU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Год</a:t>
                      </a:r>
                      <a:r>
                        <a:rPr lang="ru-RU" sz="1600" baseline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окончания эксплуатации полигона ТКО </a:t>
                      </a:r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504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DejaVu Sans"/>
                          <a:cs typeface="DejaVu San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DejaVu Sans"/>
                          <a:cs typeface="DejaVu San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DejaVu Sans"/>
                          <a:cs typeface="DejaVu San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DejaVu Sans"/>
                          <a:cs typeface="DejaVu San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DejaVu Sans"/>
                          <a:cs typeface="DejaVu San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DejaVu Sans"/>
                          <a:cs typeface="DejaVu San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DejaVu Sans"/>
                          <a:cs typeface="DejaVu San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DejaVu Sans"/>
                          <a:cs typeface="DejaVu San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DejaVu Sans"/>
                          <a:cs typeface="DejaVu Sans"/>
                        </a:defRPr>
                      </a:lvl9pPr>
                    </a:lstStyle>
                    <a:p>
                      <a:r>
                        <a:rPr lang="ru-RU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2026 г.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504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617255805"/>
                  </a:ext>
                </a:extLst>
              </a:tr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DejaVu Sans"/>
                          <a:cs typeface="DejaVu San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DejaVu Sans"/>
                          <a:cs typeface="DejaVu San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DejaVu Sans"/>
                          <a:cs typeface="DejaVu San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DejaVu Sans"/>
                          <a:cs typeface="DejaVu San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DejaVu Sans"/>
                          <a:cs typeface="DejaVu San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DejaVu Sans"/>
                          <a:cs typeface="DejaVu San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DejaVu Sans"/>
                          <a:cs typeface="DejaVu San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DejaVu Sans"/>
                          <a:cs typeface="DejaVu San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DejaVu Sans"/>
                          <a:cs typeface="DejaVu Sans"/>
                        </a:defRPr>
                      </a:lvl9pPr>
                    </a:lstStyle>
                    <a:p>
                      <a:r>
                        <a:rPr lang="ru-RU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Площадь полигона ТКО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504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DejaVu Sans"/>
                          <a:cs typeface="DejaVu San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DejaVu Sans"/>
                          <a:cs typeface="DejaVu San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DejaVu Sans"/>
                          <a:cs typeface="DejaVu San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DejaVu Sans"/>
                          <a:cs typeface="DejaVu San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DejaVu Sans"/>
                          <a:cs typeface="DejaVu San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DejaVu Sans"/>
                          <a:cs typeface="DejaVu San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DejaVu Sans"/>
                          <a:cs typeface="DejaVu San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DejaVu Sans"/>
                          <a:cs typeface="DejaVu San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DejaVu Sans"/>
                          <a:cs typeface="DejaVu Sans"/>
                        </a:defRPr>
                      </a:lvl9pPr>
                    </a:lstStyle>
                    <a:p>
                      <a:r>
                        <a:rPr lang="ru-RU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8,84 га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504D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02491274"/>
                  </a:ext>
                </a:extLst>
              </a:tr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DejaVu Sans"/>
                          <a:cs typeface="DejaVu San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DejaVu Sans"/>
                          <a:cs typeface="DejaVu San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DejaVu Sans"/>
                          <a:cs typeface="DejaVu San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DejaVu Sans"/>
                          <a:cs typeface="DejaVu San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DejaVu Sans"/>
                          <a:cs typeface="DejaVu San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DejaVu Sans"/>
                          <a:cs typeface="DejaVu San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DejaVu Sans"/>
                          <a:cs typeface="DejaVu San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DejaVu Sans"/>
                          <a:cs typeface="DejaVu San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DejaVu Sans"/>
                          <a:cs typeface="DejaVu Sans"/>
                        </a:defRPr>
                      </a:lvl9pPr>
                    </a:lstStyle>
                    <a:p>
                      <a:r>
                        <a:rPr lang="ru-RU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Проектная вместимость полигона ТКО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504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DejaVu Sans"/>
                          <a:cs typeface="DejaVu San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DejaVu Sans"/>
                          <a:cs typeface="DejaVu San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DejaVu Sans"/>
                          <a:cs typeface="DejaVu San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DejaVu Sans"/>
                          <a:cs typeface="DejaVu San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DejaVu Sans"/>
                          <a:cs typeface="DejaVu San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DejaVu Sans"/>
                          <a:cs typeface="DejaVu San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DejaVu Sans"/>
                          <a:cs typeface="DejaVu San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DejaVu Sans"/>
                          <a:cs typeface="DejaVu San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DejaVu Sans"/>
                          <a:cs typeface="DejaVu Sans"/>
                        </a:defRPr>
                      </a:lvl9pPr>
                    </a:lstStyle>
                    <a:p>
                      <a:r>
                        <a:rPr lang="ru-RU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93 408,2 тонн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504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419819246"/>
                  </a:ext>
                </a:extLst>
              </a:tr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DejaVu Sans"/>
                          <a:cs typeface="DejaVu San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DejaVu Sans"/>
                          <a:cs typeface="DejaVu San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DejaVu Sans"/>
                          <a:cs typeface="DejaVu San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DejaVu Sans"/>
                          <a:cs typeface="DejaVu San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DejaVu Sans"/>
                          <a:cs typeface="DejaVu San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DejaVu Sans"/>
                          <a:cs typeface="DejaVu San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DejaVu Sans"/>
                          <a:cs typeface="DejaVu San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DejaVu Sans"/>
                          <a:cs typeface="DejaVu San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DejaVu Sans"/>
                          <a:cs typeface="DejaVu Sans"/>
                        </a:defRPr>
                      </a:lvl9pPr>
                    </a:lstStyle>
                    <a:p>
                      <a:r>
                        <a:rPr lang="ru-RU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Накоплено ТКО по состоянию</a:t>
                      </a:r>
                      <a:r>
                        <a:rPr lang="ru-RU" sz="1600" baseline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на 01.01.2019</a:t>
                      </a:r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504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DejaVu Sans"/>
                          <a:cs typeface="DejaVu San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DejaVu Sans"/>
                          <a:cs typeface="DejaVu San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DejaVu Sans"/>
                          <a:cs typeface="DejaVu San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DejaVu Sans"/>
                          <a:cs typeface="DejaVu San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DejaVu Sans"/>
                          <a:cs typeface="DejaVu San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DejaVu Sans"/>
                          <a:cs typeface="DejaVu San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DejaVu Sans"/>
                          <a:cs typeface="DejaVu San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DejaVu Sans"/>
                          <a:cs typeface="DejaVu San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DejaVu Sans"/>
                          <a:cs typeface="DejaVu Sans"/>
                        </a:defRPr>
                      </a:lvl9pPr>
                    </a:lstStyle>
                    <a:p>
                      <a:r>
                        <a:rPr lang="en-US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33</a:t>
                      </a:r>
                      <a:r>
                        <a:rPr lang="ru-RU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334</a:t>
                      </a:r>
                      <a:r>
                        <a:rPr lang="ru-RU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en-US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57</a:t>
                      </a:r>
                      <a:r>
                        <a:rPr lang="ru-RU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 тонн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504D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649728936"/>
                  </a:ext>
                </a:extLst>
              </a:tr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DejaVu Sans"/>
                          <a:cs typeface="DejaVu San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DejaVu Sans"/>
                          <a:cs typeface="DejaVu San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DejaVu Sans"/>
                          <a:cs typeface="DejaVu San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DejaVu Sans"/>
                          <a:cs typeface="DejaVu San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DejaVu Sans"/>
                          <a:cs typeface="DejaVu San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DejaVu Sans"/>
                          <a:cs typeface="DejaVu San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DejaVu Sans"/>
                          <a:cs typeface="DejaVu San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DejaVu Sans"/>
                          <a:cs typeface="DejaVu San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DejaVu Sans"/>
                          <a:cs typeface="DejaVu Sans"/>
                        </a:defRPr>
                      </a:lvl9pPr>
                    </a:lstStyle>
                    <a:p>
                      <a:r>
                        <a:rPr lang="ru-RU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Степень заполнения полигона ТКО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504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DejaVu Sans"/>
                          <a:cs typeface="DejaVu San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DejaVu Sans"/>
                          <a:cs typeface="DejaVu San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DejaVu Sans"/>
                          <a:cs typeface="DejaVu San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DejaVu Sans"/>
                          <a:cs typeface="DejaVu San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DejaVu Sans"/>
                          <a:cs typeface="DejaVu San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DejaVu Sans"/>
                          <a:cs typeface="DejaVu San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DejaVu Sans"/>
                          <a:cs typeface="DejaVu San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DejaVu Sans"/>
                          <a:cs typeface="DejaVu San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DejaVu Sans"/>
                          <a:cs typeface="DejaVu Sans"/>
                        </a:defRPr>
                      </a:lvl9pPr>
                    </a:lstStyle>
                    <a:p>
                      <a:r>
                        <a:rPr lang="en-US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35,68</a:t>
                      </a:r>
                      <a:r>
                        <a:rPr lang="ru-RU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%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504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8737268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2216642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 idx="4294967295"/>
          </p:nvPr>
        </p:nvSpPr>
        <p:spPr>
          <a:xfrm>
            <a:off x="628650" y="1751013"/>
            <a:ext cx="7886700" cy="1325562"/>
          </a:xfrm>
          <a:prstGeom prst="rect">
            <a:avLst/>
          </a:prstGeom>
        </p:spPr>
        <p:txBody>
          <a:bodyPr/>
          <a:lstStyle/>
          <a:p>
            <a:r>
              <a:rPr lang="ru-RU" altLang="ru-RU" sz="2400" b="1" dirty="0">
                <a:solidFill>
                  <a:srgbClr val="F348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Выполнение ветеринарно-профилактических мероприятий на территории </a:t>
            </a:r>
            <a:r>
              <a:rPr lang="ru-RU" altLang="ru-RU" sz="2400" b="1" dirty="0" err="1">
                <a:solidFill>
                  <a:srgbClr val="F348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Хвойнинского</a:t>
            </a:r>
            <a:r>
              <a:rPr lang="ru-RU" altLang="ru-RU" sz="2400" b="1" dirty="0">
                <a:solidFill>
                  <a:srgbClr val="F348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района за 2018 год:</a:t>
            </a:r>
          </a:p>
        </p:txBody>
      </p:sp>
      <p:sp>
        <p:nvSpPr>
          <p:cNvPr id="12" name="Text Box 4"/>
          <p:cNvSpPr txBox="1">
            <a:spLocks noChangeArrowheads="1"/>
          </p:cNvSpPr>
          <p:nvPr/>
        </p:nvSpPr>
        <p:spPr bwMode="auto">
          <a:xfrm>
            <a:off x="603250" y="222047"/>
            <a:ext cx="1295400" cy="8617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5000" dirty="0">
                <a:solidFill>
                  <a:schemeClr val="bg2">
                    <a:lumMod val="75000"/>
                  </a:schemeClr>
                </a:solidFill>
              </a:rPr>
              <a:t>1</a:t>
            </a:r>
            <a:r>
              <a:rPr lang="ru-RU" altLang="ru-RU" sz="5000" dirty="0">
                <a:solidFill>
                  <a:srgbClr val="F34840"/>
                </a:solidFill>
              </a:rPr>
              <a:t>4</a:t>
            </a:r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7500" y="263724"/>
            <a:ext cx="711200" cy="823920"/>
          </a:xfrm>
          <a:prstGeom prst="rect">
            <a:avLst/>
          </a:prstGeom>
        </p:spPr>
      </p:pic>
      <p:sp>
        <p:nvSpPr>
          <p:cNvPr id="15" name="Заголовок 1"/>
          <p:cNvSpPr txBox="1">
            <a:spLocks/>
          </p:cNvSpPr>
          <p:nvPr/>
        </p:nvSpPr>
        <p:spPr>
          <a:xfrm>
            <a:off x="3476172" y="625934"/>
            <a:ext cx="4639128" cy="267137"/>
          </a:xfrm>
          <a:prstGeom prst="rect">
            <a:avLst/>
          </a:prstGeom>
          <a:noFill/>
        </p:spPr>
        <p:txBody>
          <a:bodyPr vert="horz" lIns="91440" tIns="45720" rIns="91440" bIns="4572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ru-RU" sz="4400" kern="1200" dirty="0">
                <a:solidFill>
                  <a:srgbClr val="002060"/>
                </a:solidFill>
                <a:latin typeface="Fedra Sans Pro Bold" panose="020B0804040000020004" pitchFamily="34" charset="0"/>
                <a:ea typeface="+mj-ea"/>
                <a:cs typeface="+mj-cs"/>
              </a:defRPr>
            </a:lvl1pPr>
          </a:lstStyle>
          <a:p>
            <a:r>
              <a:rPr lang="ru-RU" sz="1400" spc="40" dirty="0">
                <a:solidFill>
                  <a:srgbClr val="F34840"/>
                </a:solidFill>
                <a:latin typeface="Arial" panose="020B0604020202020204" pitchFamily="34" charset="0"/>
                <a:cs typeface="Arial" panose="020B0604020202020204" pitchFamily="34" charset="0"/>
                <a:sym typeface="Rasa Medium"/>
              </a:rPr>
              <a:t>ПРАВИТЕЛЬСТВО НОВГОРОДСКОЙ ОБЛАСТИ</a:t>
            </a:r>
            <a:endParaRPr lang="ru-RU" sz="1400" spc="40" dirty="0">
              <a:solidFill>
                <a:srgbClr val="F3484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Скругленный прямоугольник 6">
            <a:extLst>
              <a:ext uri="{FF2B5EF4-FFF2-40B4-BE49-F238E27FC236}">
                <a16:creationId xmlns:a16="http://schemas.microsoft.com/office/drawing/2014/main" xmlns="" id="{8636F097-EFF7-4CFA-980E-7FA94D8FEC89}"/>
              </a:ext>
            </a:extLst>
          </p:cNvPr>
          <p:cNvSpPr/>
          <p:nvPr/>
        </p:nvSpPr>
        <p:spPr>
          <a:xfrm>
            <a:off x="117497" y="5433006"/>
            <a:ext cx="8945218" cy="1057275"/>
          </a:xfrm>
          <a:prstGeom prst="roundRect">
            <a:avLst>
              <a:gd name="adj" fmla="val 22405"/>
            </a:avLst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DejaVu Sans" panose="020B0603030804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DejaVu Sans" panose="020B0603030804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DejaVu Sans" panose="020B0603030804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DejaVu Sans" panose="020B0603030804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DejaVu Sans" panose="020B0603030804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DejaVu Sans" panose="020B0603030804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DejaVu Sans" panose="020B0603030804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DejaVu Sans" panose="020B0603030804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DejaVu Sans" panose="020B0603030804020204" pitchFamily="34" charset="0"/>
              </a:defRPr>
            </a:lvl9pPr>
          </a:lstStyle>
          <a:p>
            <a:pPr algn="ctr" eaLnBrk="1" hangingPunct="1">
              <a:defRPr/>
            </a:pPr>
            <a:r>
              <a:rPr lang="ru-RU" altLang="ru-RU" b="1" dirty="0">
                <a:cs typeface="Arial" panose="020B0604020202020204" pitchFamily="34" charset="0"/>
              </a:rPr>
              <a:t>Результат: </a:t>
            </a:r>
            <a:r>
              <a:rPr lang="ru-RU" altLang="ru-RU" dirty="0">
                <a:cs typeface="Arial" panose="020B0604020202020204" pitchFamily="34" charset="0"/>
              </a:rPr>
              <a:t>сохранение эпизоотического благополучия, здоровья животных и людей, выпуск безопасной в ветеринарно-санитарном  отношении продукции животноводства</a:t>
            </a:r>
          </a:p>
        </p:txBody>
      </p:sp>
      <p:sp>
        <p:nvSpPr>
          <p:cNvPr id="11" name="Скругленный прямоугольник 9">
            <a:extLst>
              <a:ext uri="{FF2B5EF4-FFF2-40B4-BE49-F238E27FC236}">
                <a16:creationId xmlns:a16="http://schemas.microsoft.com/office/drawing/2014/main" xmlns="" id="{DACBD8EB-6A03-4DAF-9B5C-F144D3642926}"/>
              </a:ext>
            </a:extLst>
          </p:cNvPr>
          <p:cNvSpPr/>
          <p:nvPr/>
        </p:nvSpPr>
        <p:spPr bwMode="auto">
          <a:xfrm>
            <a:off x="155348" y="3307340"/>
            <a:ext cx="2088701" cy="1687011"/>
          </a:xfrm>
          <a:prstGeom prst="roundRect">
            <a:avLst>
              <a:gd name="adj" fmla="val 13478"/>
            </a:avLst>
          </a:prstGeom>
          <a:solidFill>
            <a:srgbClr val="F5625B"/>
          </a:solidFill>
          <a:ln>
            <a:solidFill>
              <a:srgbClr val="FEE9E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 sz="1400">
              <a:solidFill>
                <a:srgbClr val="F9A5A1"/>
              </a:solidFill>
            </a:endParaRPr>
          </a:p>
        </p:txBody>
      </p:sp>
      <p:sp>
        <p:nvSpPr>
          <p:cNvPr id="13" name="TextBox 8">
            <a:extLst>
              <a:ext uri="{FF2B5EF4-FFF2-40B4-BE49-F238E27FC236}">
                <a16:creationId xmlns:a16="http://schemas.microsoft.com/office/drawing/2014/main" xmlns="" id="{7E10CDEA-A0C2-42CC-B983-AA0EBE62B05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6819" y="4264723"/>
            <a:ext cx="2088701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/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ru-RU" altLang="ru-RU" sz="1600" b="1" dirty="0">
                <a:cs typeface="Arial" panose="020B0604020202020204" pitchFamily="34" charset="0"/>
              </a:rPr>
              <a:t>8918</a:t>
            </a:r>
          </a:p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ru-RU" altLang="ru-RU" sz="1400" dirty="0">
                <a:cs typeface="Arial" panose="020B0604020202020204" pitchFamily="34" charset="0"/>
              </a:rPr>
              <a:t>диагностических исследований</a:t>
            </a:r>
          </a:p>
        </p:txBody>
      </p:sp>
      <p:sp>
        <p:nvSpPr>
          <p:cNvPr id="17" name="Скругленный прямоугольник 13">
            <a:extLst>
              <a:ext uri="{FF2B5EF4-FFF2-40B4-BE49-F238E27FC236}">
                <a16:creationId xmlns:a16="http://schemas.microsoft.com/office/drawing/2014/main" xmlns="" id="{A1C1DF6D-C608-43B5-AA79-0884C0256B0C}"/>
              </a:ext>
            </a:extLst>
          </p:cNvPr>
          <p:cNvSpPr/>
          <p:nvPr/>
        </p:nvSpPr>
        <p:spPr bwMode="auto">
          <a:xfrm>
            <a:off x="2403980" y="3307340"/>
            <a:ext cx="2088702" cy="1687011"/>
          </a:xfrm>
          <a:prstGeom prst="roundRect">
            <a:avLst>
              <a:gd name="adj" fmla="val 13123"/>
            </a:avLst>
          </a:prstGeom>
          <a:solidFill>
            <a:srgbClr val="F5625B"/>
          </a:solidFill>
          <a:ln>
            <a:solidFill>
              <a:srgbClr val="F9A5A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ru-RU" sz="1400">
              <a:solidFill>
                <a:srgbClr val="F9A5A1"/>
              </a:solidFill>
            </a:endParaRPr>
          </a:p>
        </p:txBody>
      </p:sp>
      <p:sp>
        <p:nvSpPr>
          <p:cNvPr id="18" name="TextBox 15">
            <a:extLst>
              <a:ext uri="{FF2B5EF4-FFF2-40B4-BE49-F238E27FC236}">
                <a16:creationId xmlns:a16="http://schemas.microsoft.com/office/drawing/2014/main" xmlns="" id="{97451EA4-4EEF-471E-B325-01EF90C380E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03980" y="4243144"/>
            <a:ext cx="2088702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/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600" b="1" dirty="0"/>
              <a:t>17804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400" dirty="0"/>
              <a:t>профилактических вакцинаций</a:t>
            </a:r>
          </a:p>
        </p:txBody>
      </p:sp>
      <p:sp>
        <p:nvSpPr>
          <p:cNvPr id="20" name="Скругленный прямоугольник 17">
            <a:extLst>
              <a:ext uri="{FF2B5EF4-FFF2-40B4-BE49-F238E27FC236}">
                <a16:creationId xmlns:a16="http://schemas.microsoft.com/office/drawing/2014/main" xmlns="" id="{7192272E-3900-4A36-91ED-BC42933540B2}"/>
              </a:ext>
            </a:extLst>
          </p:cNvPr>
          <p:cNvSpPr/>
          <p:nvPr/>
        </p:nvSpPr>
        <p:spPr bwMode="auto">
          <a:xfrm>
            <a:off x="4682304" y="3307340"/>
            <a:ext cx="2045758" cy="1687011"/>
          </a:xfrm>
          <a:prstGeom prst="roundRect">
            <a:avLst>
              <a:gd name="adj" fmla="val 13123"/>
            </a:avLst>
          </a:prstGeom>
          <a:solidFill>
            <a:srgbClr val="F5625B"/>
          </a:solidFill>
          <a:ln>
            <a:solidFill>
              <a:srgbClr val="F5625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ru-RU" sz="1400">
              <a:solidFill>
                <a:srgbClr val="F9A5A1"/>
              </a:solidFill>
            </a:endParaRPr>
          </a:p>
        </p:txBody>
      </p:sp>
      <p:sp>
        <p:nvSpPr>
          <p:cNvPr id="21" name="TextBox 18">
            <a:extLst>
              <a:ext uri="{FF2B5EF4-FFF2-40B4-BE49-F238E27FC236}">
                <a16:creationId xmlns:a16="http://schemas.microsoft.com/office/drawing/2014/main" xmlns="" id="{88BFE8A3-F23A-4050-9598-5D12AA7B841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24748" y="4247336"/>
            <a:ext cx="2046257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600" b="1" dirty="0"/>
              <a:t>5390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400" dirty="0"/>
              <a:t>профилактических обработок</a:t>
            </a:r>
          </a:p>
        </p:txBody>
      </p:sp>
      <p:sp>
        <p:nvSpPr>
          <p:cNvPr id="23" name="Скругленный прямоугольник 20">
            <a:extLst>
              <a:ext uri="{FF2B5EF4-FFF2-40B4-BE49-F238E27FC236}">
                <a16:creationId xmlns:a16="http://schemas.microsoft.com/office/drawing/2014/main" xmlns="" id="{CE07ACE6-FE22-48B8-ACA7-9EF42F810C56}"/>
              </a:ext>
            </a:extLst>
          </p:cNvPr>
          <p:cNvSpPr/>
          <p:nvPr/>
        </p:nvSpPr>
        <p:spPr bwMode="auto">
          <a:xfrm>
            <a:off x="6944188" y="3316772"/>
            <a:ext cx="2045758" cy="1671619"/>
          </a:xfrm>
          <a:prstGeom prst="roundRect">
            <a:avLst>
              <a:gd name="adj" fmla="val 13123"/>
            </a:avLst>
          </a:prstGeom>
          <a:solidFill>
            <a:srgbClr val="F5625B"/>
          </a:solidFill>
          <a:ln>
            <a:solidFill>
              <a:srgbClr val="F9A5A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ru-RU" sz="1400">
              <a:solidFill>
                <a:srgbClr val="F9A5A1"/>
              </a:solidFill>
            </a:endParaRPr>
          </a:p>
        </p:txBody>
      </p:sp>
      <p:sp>
        <p:nvSpPr>
          <p:cNvPr id="24" name="TextBox 15">
            <a:extLst>
              <a:ext uri="{FF2B5EF4-FFF2-40B4-BE49-F238E27FC236}">
                <a16:creationId xmlns:a16="http://schemas.microsoft.com/office/drawing/2014/main" xmlns="" id="{6AF9789C-5C15-43FE-B3A0-37DF5FB59BB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944188" y="4281573"/>
            <a:ext cx="2045758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600" b="1" dirty="0"/>
              <a:t>41132 </a:t>
            </a:r>
            <a:r>
              <a:rPr lang="ru-RU" altLang="ru-RU" sz="1600" b="1" dirty="0" err="1"/>
              <a:t>кв.м</a:t>
            </a:r>
            <a:endParaRPr lang="ru-RU" altLang="ru-RU" sz="1600" b="1" dirty="0"/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400" dirty="0"/>
              <a:t>профилактической дезинфекции</a:t>
            </a:r>
          </a:p>
        </p:txBody>
      </p:sp>
      <p:pic>
        <p:nvPicPr>
          <p:cNvPr id="25" name="Рисунок 24">
            <a:extLst>
              <a:ext uri="{FF2B5EF4-FFF2-40B4-BE49-F238E27FC236}">
                <a16:creationId xmlns:a16="http://schemas.microsoft.com/office/drawing/2014/main" xmlns="" id="{F74B5329-DF4C-446E-B150-D531CB2327E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100000" contras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0891" y="3339763"/>
            <a:ext cx="898643" cy="898643"/>
          </a:xfrm>
          <a:prstGeom prst="rect">
            <a:avLst/>
          </a:prstGeom>
        </p:spPr>
      </p:pic>
      <p:pic>
        <p:nvPicPr>
          <p:cNvPr id="27" name="Рисунок 26">
            <a:extLst>
              <a:ext uri="{FF2B5EF4-FFF2-40B4-BE49-F238E27FC236}">
                <a16:creationId xmlns:a16="http://schemas.microsoft.com/office/drawing/2014/main" xmlns="" id="{1E4F14F5-EC84-4729-926B-53B3D8BB7BC6}"/>
              </a:ext>
            </a:extLst>
          </p:cNvPr>
          <p:cNvPicPr>
            <a:picLocks noChangeAspect="1"/>
          </p:cNvPicPr>
          <p:nvPr/>
        </p:nvPicPr>
        <p:blipFill>
          <a:blip r:embed="rId5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1224" y="3397392"/>
            <a:ext cx="837616" cy="837616"/>
          </a:xfrm>
          <a:prstGeom prst="rect">
            <a:avLst/>
          </a:prstGeom>
        </p:spPr>
      </p:pic>
      <p:pic>
        <p:nvPicPr>
          <p:cNvPr id="28" name="Рисунок 27">
            <a:extLst>
              <a:ext uri="{FF2B5EF4-FFF2-40B4-BE49-F238E27FC236}">
                <a16:creationId xmlns:a16="http://schemas.microsoft.com/office/drawing/2014/main" xmlns="" id="{C082B77B-DDC0-4692-8237-8CF52816A4B1}"/>
              </a:ext>
            </a:extLst>
          </p:cNvPr>
          <p:cNvPicPr>
            <a:picLocks noChangeAspect="1"/>
          </p:cNvPicPr>
          <p:nvPr/>
        </p:nvPicPr>
        <p:blipFill>
          <a:blip r:embed="rId7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523226" y="3411787"/>
            <a:ext cx="821872" cy="821872"/>
          </a:xfrm>
          <a:prstGeom prst="rect">
            <a:avLst/>
          </a:prstGeom>
        </p:spPr>
      </p:pic>
      <p:pic>
        <p:nvPicPr>
          <p:cNvPr id="29" name="Рисунок 28">
            <a:extLst>
              <a:ext uri="{FF2B5EF4-FFF2-40B4-BE49-F238E27FC236}">
                <a16:creationId xmlns:a16="http://schemas.microsoft.com/office/drawing/2014/main" xmlns="" id="{3DD1A3C9-A900-4618-A61C-5524E837F092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42114" y="3379977"/>
            <a:ext cx="1261918" cy="864881"/>
          </a:xfrm>
          <a:prstGeom prst="rect">
            <a:avLst/>
          </a:prstGeom>
        </p:spPr>
      </p:pic>
      <p:pic>
        <p:nvPicPr>
          <p:cNvPr id="30" name="Рисунок 29">
            <a:extLst>
              <a:ext uri="{FF2B5EF4-FFF2-40B4-BE49-F238E27FC236}">
                <a16:creationId xmlns:a16="http://schemas.microsoft.com/office/drawing/2014/main" xmlns="" id="{4E477227-477D-4E3F-BB00-E4226F86D6C5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39361" y="3427995"/>
            <a:ext cx="883315" cy="836728"/>
          </a:xfrm>
          <a:prstGeom prst="rect">
            <a:avLst/>
          </a:prstGeom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EA9061E1-186D-42FA-8023-CDBA886C1A57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37699" y="3345821"/>
            <a:ext cx="1058735" cy="9189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876219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Box 4"/>
          <p:cNvSpPr txBox="1">
            <a:spLocks noChangeArrowheads="1"/>
          </p:cNvSpPr>
          <p:nvPr/>
        </p:nvSpPr>
        <p:spPr bwMode="auto">
          <a:xfrm>
            <a:off x="603250" y="222047"/>
            <a:ext cx="1295400" cy="8617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5000" dirty="0">
                <a:solidFill>
                  <a:schemeClr val="bg2">
                    <a:lumMod val="75000"/>
                  </a:schemeClr>
                </a:solidFill>
              </a:rPr>
              <a:t>1</a:t>
            </a:r>
            <a:r>
              <a:rPr lang="ru-RU" altLang="ru-RU" sz="5000" dirty="0">
                <a:solidFill>
                  <a:srgbClr val="F34840"/>
                </a:solidFill>
              </a:rPr>
              <a:t>5</a:t>
            </a:r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7500" y="263724"/>
            <a:ext cx="711200" cy="823920"/>
          </a:xfrm>
          <a:prstGeom prst="rect">
            <a:avLst/>
          </a:prstGeom>
        </p:spPr>
      </p:pic>
      <p:sp>
        <p:nvSpPr>
          <p:cNvPr id="15" name="Заголовок 1"/>
          <p:cNvSpPr txBox="1">
            <a:spLocks/>
          </p:cNvSpPr>
          <p:nvPr/>
        </p:nvSpPr>
        <p:spPr>
          <a:xfrm>
            <a:off x="3476172" y="625934"/>
            <a:ext cx="4639128" cy="267137"/>
          </a:xfrm>
          <a:prstGeom prst="rect">
            <a:avLst/>
          </a:prstGeom>
          <a:noFill/>
        </p:spPr>
        <p:txBody>
          <a:bodyPr vert="horz" lIns="91440" tIns="45720" rIns="91440" bIns="4572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ru-RU" sz="4400" kern="1200" dirty="0">
                <a:solidFill>
                  <a:srgbClr val="002060"/>
                </a:solidFill>
                <a:latin typeface="Fedra Sans Pro Bold" panose="020B0804040000020004" pitchFamily="34" charset="0"/>
                <a:ea typeface="+mj-ea"/>
                <a:cs typeface="+mj-cs"/>
              </a:defRPr>
            </a:lvl1pPr>
          </a:lstStyle>
          <a:p>
            <a:r>
              <a:rPr lang="ru-RU" sz="1400" spc="40" dirty="0">
                <a:solidFill>
                  <a:srgbClr val="F34840"/>
                </a:solidFill>
                <a:latin typeface="Arial" panose="020B0604020202020204" pitchFamily="34" charset="0"/>
                <a:cs typeface="Arial" panose="020B0604020202020204" pitchFamily="34" charset="0"/>
                <a:sym typeface="Rasa Medium"/>
              </a:rPr>
              <a:t>ПРАВИТЕЛЬСТВО НОВГОРОДСКОЙ ОБЛАСТИ</a:t>
            </a:r>
            <a:endParaRPr lang="ru-RU" sz="1400" spc="40" dirty="0">
              <a:solidFill>
                <a:srgbClr val="F3484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Заголовок 6">
            <a:extLst>
              <a:ext uri="{FF2B5EF4-FFF2-40B4-BE49-F238E27FC236}">
                <a16:creationId xmlns:a16="http://schemas.microsoft.com/office/drawing/2014/main" xmlns="" id="{5D439AE2-0261-4622-8565-10F64BDF42BA}"/>
              </a:ext>
            </a:extLst>
          </p:cNvPr>
          <p:cNvSpPr txBox="1">
            <a:spLocks/>
          </p:cNvSpPr>
          <p:nvPr/>
        </p:nvSpPr>
        <p:spPr>
          <a:xfrm>
            <a:off x="628650" y="1351723"/>
            <a:ext cx="7886700" cy="82392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kern="1200">
                <a:solidFill>
                  <a:srgbClr val="004B57"/>
                </a:solidFill>
                <a:latin typeface="Fedra Sans Pro Medium" panose="020B0604040000020004" pitchFamily="34" charset="0"/>
                <a:ea typeface="+mj-ea"/>
                <a:cs typeface="+mj-cs"/>
              </a:defRPr>
            </a:lvl1pPr>
          </a:lstStyle>
          <a:p>
            <a:r>
              <a:rPr lang="ru-RU" sz="2400" b="1" dirty="0">
                <a:solidFill>
                  <a:srgbClr val="F348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Благополучие </a:t>
            </a:r>
            <a:r>
              <a:rPr lang="ru-RU" sz="2400" b="1" dirty="0" err="1">
                <a:solidFill>
                  <a:srgbClr val="F348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Хвойнинского</a:t>
            </a:r>
            <a:r>
              <a:rPr lang="ru-RU" sz="2400" b="1" dirty="0">
                <a:solidFill>
                  <a:srgbClr val="F348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района</a:t>
            </a:r>
          </a:p>
          <a:p>
            <a:r>
              <a:rPr lang="ru-RU" sz="2400" b="1" dirty="0">
                <a:solidFill>
                  <a:srgbClr val="F348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 особо опасным болезням</a:t>
            </a:r>
          </a:p>
        </p:txBody>
      </p:sp>
      <p:graphicFrame>
        <p:nvGraphicFramePr>
          <p:cNvPr id="43" name="Таблица 42">
            <a:extLst>
              <a:ext uri="{FF2B5EF4-FFF2-40B4-BE49-F238E27FC236}">
                <a16:creationId xmlns:a16="http://schemas.microsoft.com/office/drawing/2014/main" xmlns="" id="{9A353D77-DE2C-4AC2-A696-C92FC2645C8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07482547"/>
              </p:ext>
            </p:extLst>
          </p:nvPr>
        </p:nvGraphicFramePr>
        <p:xfrm>
          <a:off x="528506" y="2340528"/>
          <a:ext cx="8212823" cy="4253747"/>
        </p:xfrm>
        <a:graphic>
          <a:graphicData uri="http://schemas.openxmlformats.org/drawingml/2006/table">
            <a:tbl>
              <a:tblPr>
                <a:tableStyleId>{0E3FDE45-AF77-4B5C-9715-49D594BDF05E}</a:tableStyleId>
              </a:tblPr>
              <a:tblGrid>
                <a:gridCol w="786347">
                  <a:extLst>
                    <a:ext uri="{9D8B030D-6E8A-4147-A177-3AD203B41FA5}">
                      <a16:colId xmlns:a16="http://schemas.microsoft.com/office/drawing/2014/main" xmlns="" val="887192933"/>
                    </a:ext>
                  </a:extLst>
                </a:gridCol>
                <a:gridCol w="5487924">
                  <a:extLst>
                    <a:ext uri="{9D8B030D-6E8A-4147-A177-3AD203B41FA5}">
                      <a16:colId xmlns:a16="http://schemas.microsoft.com/office/drawing/2014/main" xmlns="" val="1252228530"/>
                    </a:ext>
                  </a:extLst>
                </a:gridCol>
                <a:gridCol w="1938552">
                  <a:extLst>
                    <a:ext uri="{9D8B030D-6E8A-4147-A177-3AD203B41FA5}">
                      <a16:colId xmlns:a16="http://schemas.microsoft.com/office/drawing/2014/main" xmlns="" val="3218862256"/>
                    </a:ext>
                  </a:extLst>
                </a:gridCol>
              </a:tblGrid>
              <a:tr h="525249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4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F3484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Arial Unicode MS"/>
                          <a:cs typeface="Arial" panose="020B0604020202020204" pitchFamily="34" charset="0"/>
                          <a:sym typeface="Arial Unicode MS"/>
                        </a:rPr>
                        <a:t>✓</a:t>
                      </a:r>
                    </a:p>
                  </a:txBody>
                  <a:tcPr anchor="ctr">
                    <a:lnR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348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Сибирская язва</a:t>
                      </a:r>
                      <a:endParaRPr lang="ru-RU" sz="18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348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 1907 года</a:t>
                      </a:r>
                    </a:p>
                  </a:txBody>
                  <a:tcPr anchor="ctr">
                    <a:lnL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348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416643626"/>
                  </a:ext>
                </a:extLst>
              </a:tr>
              <a:tr h="577004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3484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Arial Unicode MS"/>
                          <a:cs typeface="Arial" panose="020B0604020202020204" pitchFamily="34" charset="0"/>
                          <a:sym typeface="Arial Unicode MS"/>
                        </a:rPr>
                        <a:t>✓</a:t>
                      </a:r>
                    </a:p>
                  </a:txBody>
                  <a:tcPr anchor="ctr">
                    <a:lnR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9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Эмфизематозный карбункул</a:t>
                      </a:r>
                      <a:endParaRPr lang="ru-RU" sz="18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9E8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 1964 года</a:t>
                      </a:r>
                    </a:p>
                  </a:txBody>
                  <a:tcPr anchor="ctr">
                    <a:lnL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9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918632539"/>
                  </a:ext>
                </a:extLst>
              </a:tr>
              <a:tr h="525249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4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F3484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Arial Unicode MS"/>
                          <a:cs typeface="Arial" panose="020B0604020202020204" pitchFamily="34" charset="0"/>
                          <a:sym typeface="Arial Unicode MS"/>
                        </a:rPr>
                        <a:t>✓</a:t>
                      </a:r>
                      <a:endParaRPr kumimoji="0" lang="en-US" sz="2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3484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Arial Unicode MS"/>
                        <a:cs typeface="Arial" panose="020B0604020202020204" pitchFamily="34" charset="0"/>
                        <a:sym typeface="Arial Unicode MS"/>
                      </a:endParaRPr>
                    </a:p>
                  </a:txBody>
                  <a:tcPr anchor="ctr">
                    <a:lnR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Туберкулез КРС</a:t>
                      </a:r>
                    </a:p>
                  </a:txBody>
                  <a:tcPr>
                    <a:lnL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 1965 года</a:t>
                      </a:r>
                    </a:p>
                  </a:txBody>
                  <a:tcPr anchor="ctr">
                    <a:lnL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37746654"/>
                  </a:ext>
                </a:extLst>
              </a:tr>
              <a:tr h="525249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4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F3484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Arial Unicode MS"/>
                          <a:cs typeface="Arial" panose="020B0604020202020204" pitchFamily="34" charset="0"/>
                          <a:sym typeface="Arial Unicode MS"/>
                        </a:rPr>
                        <a:t>✓</a:t>
                      </a:r>
                      <a:endParaRPr kumimoji="0" lang="en-US" sz="2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3484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Arial Unicode MS"/>
                        <a:cs typeface="Arial" panose="020B0604020202020204" pitchFamily="34" charset="0"/>
                        <a:sym typeface="Arial Unicode MS"/>
                      </a:endParaRPr>
                    </a:p>
                  </a:txBody>
                  <a:tcPr anchor="ctr">
                    <a:lnR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9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Бруцеллез</a:t>
                      </a:r>
                      <a:endParaRPr lang="ru-RU" sz="18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9E8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 1952 года</a:t>
                      </a:r>
                    </a:p>
                  </a:txBody>
                  <a:tcPr anchor="ctr">
                    <a:lnL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9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463945783"/>
                  </a:ext>
                </a:extLst>
              </a:tr>
              <a:tr h="525249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4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F3484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Arial Unicode MS"/>
                          <a:cs typeface="Arial" panose="020B0604020202020204" pitchFamily="34" charset="0"/>
                          <a:sym typeface="Arial Unicode MS"/>
                        </a:rPr>
                        <a:t>✓</a:t>
                      </a:r>
                      <a:endParaRPr kumimoji="0" lang="en-US" sz="2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3484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Arial Unicode MS"/>
                        <a:cs typeface="Arial" panose="020B0604020202020204" pitchFamily="34" charset="0"/>
                        <a:sym typeface="Arial Unicode MS"/>
                      </a:endParaRPr>
                    </a:p>
                  </a:txBody>
                  <a:tcPr anchor="ctr">
                    <a:lnR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9E8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Лейкоз</a:t>
                      </a:r>
                    </a:p>
                  </a:txBody>
                  <a:tcPr>
                    <a:lnL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9E8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 2011 года</a:t>
                      </a:r>
                    </a:p>
                  </a:txBody>
                  <a:tcPr anchor="ctr">
                    <a:lnL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9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817833559"/>
                  </a:ext>
                </a:extLst>
              </a:tr>
              <a:tr h="525249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4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F3484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Arial Unicode MS"/>
                          <a:cs typeface="Arial" panose="020B0604020202020204" pitchFamily="34" charset="0"/>
                          <a:sym typeface="Arial Unicode MS"/>
                        </a:rPr>
                        <a:t>✓</a:t>
                      </a:r>
                      <a:endParaRPr kumimoji="0" lang="en-US" sz="2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3484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Arial Unicode MS"/>
                        <a:cs typeface="Arial" panose="020B0604020202020204" pitchFamily="34" charset="0"/>
                        <a:sym typeface="Arial Unicode MS"/>
                      </a:endParaRPr>
                    </a:p>
                  </a:txBody>
                  <a:tcPr anchor="ctr">
                    <a:lnR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Ящур</a:t>
                      </a:r>
                      <a:endParaRPr lang="ru-RU" sz="18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 1967 года</a:t>
                      </a:r>
                    </a:p>
                  </a:txBody>
                  <a:tcPr anchor="ctr">
                    <a:lnL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440681748"/>
                  </a:ext>
                </a:extLst>
              </a:tr>
              <a:tr h="525249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4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F3484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Arial Unicode MS"/>
                          <a:cs typeface="Arial" panose="020B0604020202020204" pitchFamily="34" charset="0"/>
                          <a:sym typeface="Arial Unicode MS"/>
                        </a:rPr>
                        <a:t>✓</a:t>
                      </a:r>
                      <a:endParaRPr kumimoji="0" lang="en-US" sz="2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3484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Arial Unicode MS"/>
                        <a:cs typeface="Arial" panose="020B0604020202020204" pitchFamily="34" charset="0"/>
                        <a:sym typeface="Arial Unicode MS"/>
                      </a:endParaRPr>
                    </a:p>
                  </a:txBody>
                  <a:tcPr anchor="ctr">
                    <a:lnR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9E8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Бешенство</a:t>
                      </a:r>
                      <a:endParaRPr lang="ru-RU" sz="18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9E8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 1998 года</a:t>
                      </a:r>
                    </a:p>
                  </a:txBody>
                  <a:tcPr anchor="ctr">
                    <a:lnL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9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4077046695"/>
                  </a:ext>
                </a:extLst>
              </a:tr>
              <a:tr h="525249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2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3484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Arial Unicode MS"/>
                        <a:cs typeface="Arial" panose="020B0604020202020204" pitchFamily="34" charset="0"/>
                        <a:sym typeface="Arial Unicode MS"/>
                      </a:endParaRPr>
                    </a:p>
                  </a:txBody>
                  <a:tcPr anchor="ctr">
                    <a:lnR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9568476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2385436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Box 4"/>
          <p:cNvSpPr txBox="1">
            <a:spLocks noChangeArrowheads="1"/>
          </p:cNvSpPr>
          <p:nvPr/>
        </p:nvSpPr>
        <p:spPr bwMode="auto">
          <a:xfrm>
            <a:off x="603250" y="222047"/>
            <a:ext cx="1295400" cy="8617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5000" dirty="0">
                <a:solidFill>
                  <a:schemeClr val="bg2">
                    <a:lumMod val="75000"/>
                  </a:schemeClr>
                </a:solidFill>
              </a:rPr>
              <a:t>1</a:t>
            </a:r>
            <a:r>
              <a:rPr lang="ru-RU" altLang="ru-RU" sz="5000" dirty="0">
                <a:solidFill>
                  <a:srgbClr val="F34840"/>
                </a:solidFill>
              </a:rPr>
              <a:t>6</a:t>
            </a:r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7500" y="263724"/>
            <a:ext cx="711200" cy="823920"/>
          </a:xfrm>
          <a:prstGeom prst="rect">
            <a:avLst/>
          </a:prstGeom>
        </p:spPr>
      </p:pic>
      <p:sp>
        <p:nvSpPr>
          <p:cNvPr id="15" name="Заголовок 1"/>
          <p:cNvSpPr txBox="1">
            <a:spLocks/>
          </p:cNvSpPr>
          <p:nvPr/>
        </p:nvSpPr>
        <p:spPr>
          <a:xfrm>
            <a:off x="3476172" y="625934"/>
            <a:ext cx="4639128" cy="267137"/>
          </a:xfrm>
          <a:prstGeom prst="rect">
            <a:avLst/>
          </a:prstGeom>
          <a:noFill/>
        </p:spPr>
        <p:txBody>
          <a:bodyPr vert="horz" lIns="91440" tIns="45720" rIns="91440" bIns="4572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ru-RU" sz="4400" kern="1200" dirty="0">
                <a:solidFill>
                  <a:srgbClr val="002060"/>
                </a:solidFill>
                <a:latin typeface="Fedra Sans Pro Bold" panose="020B0804040000020004" pitchFamily="34" charset="0"/>
                <a:ea typeface="+mj-ea"/>
                <a:cs typeface="+mj-cs"/>
              </a:defRPr>
            </a:lvl1pPr>
          </a:lstStyle>
          <a:p>
            <a:r>
              <a:rPr lang="ru-RU" sz="1400" spc="40" dirty="0">
                <a:solidFill>
                  <a:srgbClr val="F34840"/>
                </a:solidFill>
                <a:latin typeface="Arial" panose="020B0604020202020204" pitchFamily="34" charset="0"/>
                <a:cs typeface="Arial" panose="020B0604020202020204" pitchFamily="34" charset="0"/>
                <a:sym typeface="Rasa Medium"/>
              </a:rPr>
              <a:t>ПРАВИТЕЛЬСТВО НОВГОРОДСКОЙ ОБЛАСТИ</a:t>
            </a:r>
            <a:endParaRPr lang="ru-RU" sz="1400" spc="40" dirty="0">
              <a:solidFill>
                <a:srgbClr val="F3484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Заголовок 6">
            <a:extLst>
              <a:ext uri="{FF2B5EF4-FFF2-40B4-BE49-F238E27FC236}">
                <a16:creationId xmlns:a16="http://schemas.microsoft.com/office/drawing/2014/main" xmlns="" id="{5D439AE2-0261-4622-8565-10F64BDF42BA}"/>
              </a:ext>
            </a:extLst>
          </p:cNvPr>
          <p:cNvSpPr txBox="1">
            <a:spLocks/>
          </p:cNvSpPr>
          <p:nvPr/>
        </p:nvSpPr>
        <p:spPr>
          <a:xfrm>
            <a:off x="-1661020" y="1751013"/>
            <a:ext cx="1442906" cy="1325562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kern="1200">
                <a:solidFill>
                  <a:srgbClr val="004B57"/>
                </a:solidFill>
                <a:latin typeface="Fedra Sans Pro Medium" panose="020B0604040000020004" pitchFamily="34" charset="0"/>
                <a:ea typeface="+mj-ea"/>
                <a:cs typeface="+mj-cs"/>
              </a:defRPr>
            </a:lvl1pPr>
          </a:lstStyle>
          <a:p>
            <a:endParaRPr lang="ru-RU" sz="2400" b="1" dirty="0">
              <a:solidFill>
                <a:schemeClr val="accent5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" name="Прямоугольник 30">
            <a:extLst>
              <a:ext uri="{FF2B5EF4-FFF2-40B4-BE49-F238E27FC236}">
                <a16:creationId xmlns:a16="http://schemas.microsoft.com/office/drawing/2014/main" xmlns="" id="{98629974-AB75-4362-894D-9FA52ACC203E}"/>
              </a:ext>
            </a:extLst>
          </p:cNvPr>
          <p:cNvSpPr/>
          <p:nvPr/>
        </p:nvSpPr>
        <p:spPr>
          <a:xfrm>
            <a:off x="781801" y="1673085"/>
            <a:ext cx="772601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ru-RU" sz="2800" b="1" dirty="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  <a:t>скотомогильника</a:t>
            </a:r>
          </a:p>
        </p:txBody>
      </p:sp>
      <p:sp>
        <p:nvSpPr>
          <p:cNvPr id="32" name="Стрелка вправо 7">
            <a:extLst>
              <a:ext uri="{FF2B5EF4-FFF2-40B4-BE49-F238E27FC236}">
                <a16:creationId xmlns:a16="http://schemas.microsoft.com/office/drawing/2014/main" xmlns="" id="{B3D0CEBB-5BC3-44D8-8623-A3A4CC4FFABF}"/>
              </a:ext>
            </a:extLst>
          </p:cNvPr>
          <p:cNvSpPr/>
          <p:nvPr/>
        </p:nvSpPr>
        <p:spPr>
          <a:xfrm rot="5400000">
            <a:off x="1710449" y="2649921"/>
            <a:ext cx="1070996" cy="457200"/>
          </a:xfrm>
          <a:prstGeom prst="rightArrow">
            <a:avLst/>
          </a:prstGeom>
          <a:solidFill>
            <a:srgbClr val="F9A5A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Скругленный прямоугольник 8">
            <a:extLst>
              <a:ext uri="{FF2B5EF4-FFF2-40B4-BE49-F238E27FC236}">
                <a16:creationId xmlns:a16="http://schemas.microsoft.com/office/drawing/2014/main" xmlns="" id="{D8E51B7D-F327-46CA-8E6D-12B490719607}"/>
              </a:ext>
            </a:extLst>
          </p:cNvPr>
          <p:cNvSpPr/>
          <p:nvPr/>
        </p:nvSpPr>
        <p:spPr>
          <a:xfrm>
            <a:off x="826985" y="3513933"/>
            <a:ext cx="2846504" cy="2144745"/>
          </a:xfrm>
          <a:prstGeom prst="roundRect">
            <a:avLst/>
          </a:prstGeom>
          <a:noFill/>
          <a:ln w="38100">
            <a:solidFill>
              <a:srgbClr val="F9A5A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74143217-852D-4638-B69A-0ED1C3A9831E}"/>
              </a:ext>
            </a:extLst>
          </p:cNvPr>
          <p:cNvSpPr txBox="1"/>
          <p:nvPr/>
        </p:nvSpPr>
        <p:spPr>
          <a:xfrm>
            <a:off x="908495" y="3561687"/>
            <a:ext cx="272523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урочище Васькино </a:t>
            </a:r>
            <a:r>
              <a:rPr lang="ru-RU" dirty="0" err="1">
                <a:latin typeface="Arial" panose="020B0604020202020204" pitchFamily="34" charset="0"/>
                <a:cs typeface="Arial" panose="020B0604020202020204" pitchFamily="34" charset="0"/>
              </a:rPr>
              <a:t>Дворищенского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 с/п</a:t>
            </a:r>
          </a:p>
        </p:txBody>
      </p:sp>
      <p:sp>
        <p:nvSpPr>
          <p:cNvPr id="28" name="Стрелка вправо 7">
            <a:extLst>
              <a:ext uri="{FF2B5EF4-FFF2-40B4-BE49-F238E27FC236}">
                <a16:creationId xmlns:a16="http://schemas.microsoft.com/office/drawing/2014/main" xmlns="" id="{C3760683-20CB-41AC-B6C7-A6646C64417F}"/>
              </a:ext>
            </a:extLst>
          </p:cNvPr>
          <p:cNvSpPr/>
          <p:nvPr/>
        </p:nvSpPr>
        <p:spPr>
          <a:xfrm rot="5400000">
            <a:off x="6346999" y="2633173"/>
            <a:ext cx="1070996" cy="457200"/>
          </a:xfrm>
          <a:prstGeom prst="rightArrow">
            <a:avLst/>
          </a:prstGeom>
          <a:solidFill>
            <a:srgbClr val="F9A5A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Скругленный прямоугольник 8">
            <a:extLst>
              <a:ext uri="{FF2B5EF4-FFF2-40B4-BE49-F238E27FC236}">
                <a16:creationId xmlns:a16="http://schemas.microsoft.com/office/drawing/2014/main" xmlns="" id="{35F887AD-4CB2-48D8-A381-D995A6BE947A}"/>
              </a:ext>
            </a:extLst>
          </p:cNvPr>
          <p:cNvSpPr/>
          <p:nvPr/>
        </p:nvSpPr>
        <p:spPr>
          <a:xfrm>
            <a:off x="5425116" y="3485896"/>
            <a:ext cx="2846504" cy="2161493"/>
          </a:xfrm>
          <a:prstGeom prst="roundRect">
            <a:avLst/>
          </a:prstGeom>
          <a:noFill/>
          <a:ln w="38100">
            <a:solidFill>
              <a:srgbClr val="F9A5A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xmlns="" id="{75BF9BC2-5E5D-44DD-AF8B-EB51C03A0088}"/>
              </a:ext>
            </a:extLst>
          </p:cNvPr>
          <p:cNvSpPr txBox="1"/>
          <p:nvPr/>
        </p:nvSpPr>
        <p:spPr>
          <a:xfrm>
            <a:off x="5519878" y="3544939"/>
            <a:ext cx="272523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ru-RU" dirty="0"/>
              <a:t>урочище Савино </a:t>
            </a:r>
            <a:r>
              <a:rPr lang="ru-RU" dirty="0" err="1"/>
              <a:t>Кабожского</a:t>
            </a:r>
            <a:r>
              <a:rPr lang="ru-RU" dirty="0"/>
              <a:t> с/п</a:t>
            </a:r>
          </a:p>
        </p:txBody>
      </p:sp>
      <p:sp>
        <p:nvSpPr>
          <p:cNvPr id="41" name="Скругленный прямоугольник 8">
            <a:extLst>
              <a:ext uri="{FF2B5EF4-FFF2-40B4-BE49-F238E27FC236}">
                <a16:creationId xmlns:a16="http://schemas.microsoft.com/office/drawing/2014/main" xmlns="" id="{844AD60F-B1BE-4827-9110-0E9B4E4B17AF}"/>
              </a:ext>
            </a:extLst>
          </p:cNvPr>
          <p:cNvSpPr/>
          <p:nvPr/>
        </p:nvSpPr>
        <p:spPr>
          <a:xfrm>
            <a:off x="1219200" y="1673085"/>
            <a:ext cx="6680463" cy="605949"/>
          </a:xfrm>
          <a:prstGeom prst="roundRect">
            <a:avLst>
              <a:gd name="adj" fmla="val 50000"/>
            </a:avLst>
          </a:prstGeom>
          <a:noFill/>
          <a:ln w="38100">
            <a:solidFill>
              <a:srgbClr val="F9A5A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9A5A1"/>
              </a:solidFill>
            </a:endParaRPr>
          </a:p>
        </p:txBody>
      </p:sp>
      <p:cxnSp>
        <p:nvCxnSpPr>
          <p:cNvPr id="9" name="Прямая соединительная линия 8">
            <a:extLst>
              <a:ext uri="{FF2B5EF4-FFF2-40B4-BE49-F238E27FC236}">
                <a16:creationId xmlns:a16="http://schemas.microsoft.com/office/drawing/2014/main" xmlns="" id="{95D52154-9015-42C1-8277-9B994F232E47}"/>
              </a:ext>
            </a:extLst>
          </p:cNvPr>
          <p:cNvCxnSpPr/>
          <p:nvPr/>
        </p:nvCxnSpPr>
        <p:spPr>
          <a:xfrm flipV="1">
            <a:off x="852152" y="4191270"/>
            <a:ext cx="2846504" cy="16748"/>
          </a:xfrm>
          <a:prstGeom prst="line">
            <a:avLst/>
          </a:prstGeom>
          <a:ln>
            <a:solidFill>
              <a:srgbClr val="F5625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xmlns="" id="{33DDC713-DA68-4027-8BE2-17B25140B689}"/>
              </a:ext>
            </a:extLst>
          </p:cNvPr>
          <p:cNvSpPr/>
          <p:nvPr/>
        </p:nvSpPr>
        <p:spPr>
          <a:xfrm>
            <a:off x="955096" y="4652758"/>
            <a:ext cx="2645081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В 2018 году приведен в соответствие с </a:t>
            </a:r>
            <a:r>
              <a:rPr lang="ru-RU" sz="1400" dirty="0" err="1">
                <a:latin typeface="Arial" panose="020B0604020202020204" pitchFamily="34" charset="0"/>
                <a:cs typeface="Arial" panose="020B0604020202020204" pitchFamily="34" charset="0"/>
              </a:rPr>
              <a:t>ветеринарно</a:t>
            </a:r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 -санитарными правилами (с ремонтом подъездных путей) </a:t>
            </a:r>
          </a:p>
        </p:txBody>
      </p:sp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xmlns="" id="{35A83A0F-3775-4B6E-860A-3076D6F1F7A3}"/>
              </a:ext>
            </a:extLst>
          </p:cNvPr>
          <p:cNvSpPr/>
          <p:nvPr/>
        </p:nvSpPr>
        <p:spPr>
          <a:xfrm>
            <a:off x="2020667" y="4196028"/>
            <a:ext cx="47904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✓</a:t>
            </a:r>
          </a:p>
        </p:txBody>
      </p:sp>
      <p:cxnSp>
        <p:nvCxnSpPr>
          <p:cNvPr id="44" name="Прямая соединительная линия 43">
            <a:extLst>
              <a:ext uri="{FF2B5EF4-FFF2-40B4-BE49-F238E27FC236}">
                <a16:creationId xmlns:a16="http://schemas.microsoft.com/office/drawing/2014/main" xmlns="" id="{1E4B3987-0BD9-440C-A29B-FF6F10FBC26F}"/>
              </a:ext>
            </a:extLst>
          </p:cNvPr>
          <p:cNvCxnSpPr/>
          <p:nvPr/>
        </p:nvCxnSpPr>
        <p:spPr>
          <a:xfrm flipV="1">
            <a:off x="5425116" y="4199644"/>
            <a:ext cx="2846504" cy="16748"/>
          </a:xfrm>
          <a:prstGeom prst="line">
            <a:avLst/>
          </a:prstGeom>
          <a:ln>
            <a:solidFill>
              <a:srgbClr val="F5625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Скругленный прямоугольник 62">
            <a:extLst>
              <a:ext uri="{FF2B5EF4-FFF2-40B4-BE49-F238E27FC236}">
                <a16:creationId xmlns:a16="http://schemas.microsoft.com/office/drawing/2014/main" xmlns="" id="{40CAF1F7-EAFD-4478-8E66-0658D34249B2}"/>
              </a:ext>
            </a:extLst>
          </p:cNvPr>
          <p:cNvSpPr/>
          <p:nvPr/>
        </p:nvSpPr>
        <p:spPr>
          <a:xfrm>
            <a:off x="147476" y="6018621"/>
            <a:ext cx="8849048" cy="650807"/>
          </a:xfrm>
          <a:prstGeom prst="roundRect">
            <a:avLst/>
          </a:prstGeom>
          <a:solidFill>
            <a:srgbClr val="F5625B"/>
          </a:solidFill>
          <a:ln>
            <a:noFill/>
          </a:ln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ru-RU" sz="1600" dirty="0"/>
              <a:t>Во втором квартале 2019 года планируется проведение аукциона на оборудование подъездных путей к скотомогильнику в урочище Савино </a:t>
            </a:r>
            <a:r>
              <a:rPr lang="ru-RU" sz="1600" dirty="0" err="1"/>
              <a:t>Дворищенского</a:t>
            </a:r>
            <a:r>
              <a:rPr lang="ru-RU" sz="1600" dirty="0"/>
              <a:t> сельского поселения</a:t>
            </a:r>
          </a:p>
        </p:txBody>
      </p:sp>
      <p:sp>
        <p:nvSpPr>
          <p:cNvPr id="33" name="Прямоугольник 32">
            <a:extLst>
              <a:ext uri="{FF2B5EF4-FFF2-40B4-BE49-F238E27FC236}">
                <a16:creationId xmlns:a16="http://schemas.microsoft.com/office/drawing/2014/main" xmlns="" id="{5CCA7210-70A9-48F1-B976-412CB05E44BF}"/>
              </a:ext>
            </a:extLst>
          </p:cNvPr>
          <p:cNvSpPr/>
          <p:nvPr/>
        </p:nvSpPr>
        <p:spPr>
          <a:xfrm>
            <a:off x="5562055" y="4863881"/>
            <a:ext cx="2645081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В 2018 году приведен в соответствие с </a:t>
            </a:r>
            <a:r>
              <a:rPr lang="ru-RU" sz="1400" dirty="0" err="1">
                <a:latin typeface="Arial" panose="020B0604020202020204" pitchFamily="34" charset="0"/>
                <a:cs typeface="Arial" panose="020B0604020202020204" pitchFamily="34" charset="0"/>
              </a:rPr>
              <a:t>ветеринарно</a:t>
            </a:r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 -санитарными правилами 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xmlns="" id="{74B0CAE7-F772-44FF-B3B9-1D2090492461}"/>
              </a:ext>
            </a:extLst>
          </p:cNvPr>
          <p:cNvSpPr txBox="1"/>
          <p:nvPr/>
        </p:nvSpPr>
        <p:spPr>
          <a:xfrm>
            <a:off x="6653897" y="4169786"/>
            <a:ext cx="48379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!</a:t>
            </a:r>
          </a:p>
        </p:txBody>
      </p:sp>
      <p:sp>
        <p:nvSpPr>
          <p:cNvPr id="37" name="Стрелка: круговая 36">
            <a:extLst>
              <a:ext uri="{FF2B5EF4-FFF2-40B4-BE49-F238E27FC236}">
                <a16:creationId xmlns:a16="http://schemas.microsoft.com/office/drawing/2014/main" xmlns="" id="{D1EA7396-B7B3-4896-A0B5-20CAA9C6C39C}"/>
              </a:ext>
            </a:extLst>
          </p:cNvPr>
          <p:cNvSpPr/>
          <p:nvPr/>
        </p:nvSpPr>
        <p:spPr>
          <a:xfrm rot="21009716" flipH="1">
            <a:off x="4356941" y="4931155"/>
            <a:ext cx="1489302" cy="1658826"/>
          </a:xfrm>
          <a:prstGeom prst="circularArrow">
            <a:avLst>
              <a:gd name="adj1" fmla="val 12500"/>
              <a:gd name="adj2" fmla="val 1142319"/>
              <a:gd name="adj3" fmla="val 20457681"/>
              <a:gd name="adj4" fmla="val 15024686"/>
              <a:gd name="adj5" fmla="val 13828"/>
            </a:avLst>
          </a:prstGeom>
          <a:solidFill>
            <a:srgbClr val="F9A5A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968712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Box 4"/>
          <p:cNvSpPr txBox="1">
            <a:spLocks noChangeArrowheads="1"/>
          </p:cNvSpPr>
          <p:nvPr/>
        </p:nvSpPr>
        <p:spPr bwMode="auto">
          <a:xfrm>
            <a:off x="603250" y="222047"/>
            <a:ext cx="1295400" cy="8617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5000" dirty="0">
                <a:solidFill>
                  <a:schemeClr val="bg2">
                    <a:lumMod val="75000"/>
                  </a:schemeClr>
                </a:solidFill>
              </a:rPr>
              <a:t>1</a:t>
            </a:r>
            <a:r>
              <a:rPr lang="ru-RU" altLang="ru-RU" sz="5000" dirty="0">
                <a:solidFill>
                  <a:srgbClr val="F34840"/>
                </a:solidFill>
              </a:rPr>
              <a:t>7</a:t>
            </a:r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7500" y="263724"/>
            <a:ext cx="711200" cy="823920"/>
          </a:xfrm>
          <a:prstGeom prst="rect">
            <a:avLst/>
          </a:prstGeom>
        </p:spPr>
      </p:pic>
      <p:sp>
        <p:nvSpPr>
          <p:cNvPr id="15" name="Заголовок 1"/>
          <p:cNvSpPr txBox="1">
            <a:spLocks/>
          </p:cNvSpPr>
          <p:nvPr/>
        </p:nvSpPr>
        <p:spPr>
          <a:xfrm>
            <a:off x="3476172" y="625934"/>
            <a:ext cx="4639128" cy="267137"/>
          </a:xfrm>
          <a:prstGeom prst="rect">
            <a:avLst/>
          </a:prstGeom>
          <a:noFill/>
        </p:spPr>
        <p:txBody>
          <a:bodyPr vert="horz" lIns="91440" tIns="45720" rIns="91440" bIns="4572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ru-RU" sz="4400" kern="1200" dirty="0">
                <a:solidFill>
                  <a:srgbClr val="002060"/>
                </a:solidFill>
                <a:latin typeface="Fedra Sans Pro Bold" panose="020B0804040000020004" pitchFamily="34" charset="0"/>
                <a:ea typeface="+mj-ea"/>
                <a:cs typeface="+mj-cs"/>
              </a:defRPr>
            </a:lvl1pPr>
          </a:lstStyle>
          <a:p>
            <a:r>
              <a:rPr lang="ru-RU" sz="1400" spc="40" dirty="0">
                <a:solidFill>
                  <a:srgbClr val="F34840"/>
                </a:solidFill>
                <a:latin typeface="Arial" panose="020B0604020202020204" pitchFamily="34" charset="0"/>
                <a:cs typeface="Arial" panose="020B0604020202020204" pitchFamily="34" charset="0"/>
                <a:sym typeface="Rasa Medium"/>
              </a:rPr>
              <a:t>ПРАВИТЕЛЬСТВО НОВГОРОДСКОЙ ОБЛАСТИ</a:t>
            </a:r>
            <a:endParaRPr lang="ru-RU" sz="1400" spc="40" dirty="0">
              <a:solidFill>
                <a:srgbClr val="F3484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1ACD322A-E98D-4B92-8A55-215343896A1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5970" y="3798070"/>
            <a:ext cx="952381" cy="952381"/>
          </a:xfrm>
          <a:prstGeom prst="rect">
            <a:avLst/>
          </a:prstGeom>
        </p:spPr>
      </p:pic>
      <p:sp>
        <p:nvSpPr>
          <p:cNvPr id="30" name="Скругленный прямоугольник 4">
            <a:extLst>
              <a:ext uri="{FF2B5EF4-FFF2-40B4-BE49-F238E27FC236}">
                <a16:creationId xmlns:a16="http://schemas.microsoft.com/office/drawing/2014/main" xmlns="" id="{4DAF1492-0CCB-4ED2-88B1-911346574ABA}"/>
              </a:ext>
            </a:extLst>
          </p:cNvPr>
          <p:cNvSpPr/>
          <p:nvPr/>
        </p:nvSpPr>
        <p:spPr>
          <a:xfrm>
            <a:off x="359990" y="1895116"/>
            <a:ext cx="2510750" cy="3136333"/>
          </a:xfrm>
          <a:prstGeom prst="roundRect">
            <a:avLst/>
          </a:prstGeom>
          <a:noFill/>
          <a:ln w="31750" cmpd="sng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Прямоугольник 30">
            <a:extLst>
              <a:ext uri="{FF2B5EF4-FFF2-40B4-BE49-F238E27FC236}">
                <a16:creationId xmlns:a16="http://schemas.microsoft.com/office/drawing/2014/main" xmlns="" id="{98629974-AB75-4362-894D-9FA52ACC203E}"/>
              </a:ext>
            </a:extLst>
          </p:cNvPr>
          <p:cNvSpPr/>
          <p:nvPr/>
        </p:nvSpPr>
        <p:spPr>
          <a:xfrm>
            <a:off x="481370" y="2102296"/>
            <a:ext cx="2432854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Для выполнения поставленных задач государственной  ветеринарной службе на территории </a:t>
            </a:r>
            <a:r>
              <a:rPr lang="ru-RU" b="1" dirty="0" err="1">
                <a:latin typeface="Arial" panose="020B0604020202020204" pitchFamily="34" charset="0"/>
                <a:cs typeface="Arial" panose="020B0604020202020204" pitchFamily="34" charset="0"/>
              </a:rPr>
              <a:t>Хвойнинского</a:t>
            </a:r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 района необходимо:</a:t>
            </a:r>
          </a:p>
        </p:txBody>
      </p:sp>
      <p:sp>
        <p:nvSpPr>
          <p:cNvPr id="32" name="Стрелка вправо 7">
            <a:extLst>
              <a:ext uri="{FF2B5EF4-FFF2-40B4-BE49-F238E27FC236}">
                <a16:creationId xmlns:a16="http://schemas.microsoft.com/office/drawing/2014/main" xmlns="" id="{B3D0CEBB-5BC3-44D8-8623-A3A4CC4FFABF}"/>
              </a:ext>
            </a:extLst>
          </p:cNvPr>
          <p:cNvSpPr/>
          <p:nvPr/>
        </p:nvSpPr>
        <p:spPr>
          <a:xfrm>
            <a:off x="2985253" y="2286334"/>
            <a:ext cx="1538654" cy="457200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Стрелка вправо 17">
            <a:extLst>
              <a:ext uri="{FF2B5EF4-FFF2-40B4-BE49-F238E27FC236}">
                <a16:creationId xmlns:a16="http://schemas.microsoft.com/office/drawing/2014/main" xmlns="" id="{8B18F3E4-3CCD-4FF0-85E0-1B28EE924BC4}"/>
              </a:ext>
            </a:extLst>
          </p:cNvPr>
          <p:cNvSpPr/>
          <p:nvPr/>
        </p:nvSpPr>
        <p:spPr>
          <a:xfrm>
            <a:off x="2985253" y="4131326"/>
            <a:ext cx="1538654" cy="457200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Скругленный прямоугольник 8">
            <a:extLst>
              <a:ext uri="{FF2B5EF4-FFF2-40B4-BE49-F238E27FC236}">
                <a16:creationId xmlns:a16="http://schemas.microsoft.com/office/drawing/2014/main" xmlns="" id="{D8E51B7D-F327-46CA-8E6D-12B490719607}"/>
              </a:ext>
            </a:extLst>
          </p:cNvPr>
          <p:cNvSpPr/>
          <p:nvPr/>
        </p:nvSpPr>
        <p:spPr>
          <a:xfrm>
            <a:off x="4609384" y="1813460"/>
            <a:ext cx="3944247" cy="1415561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Скругленный прямоугольник 23">
            <a:extLst>
              <a:ext uri="{FF2B5EF4-FFF2-40B4-BE49-F238E27FC236}">
                <a16:creationId xmlns:a16="http://schemas.microsoft.com/office/drawing/2014/main" xmlns="" id="{248CF3CB-483D-413C-95D2-462355B5FBA4}"/>
              </a:ext>
            </a:extLst>
          </p:cNvPr>
          <p:cNvSpPr/>
          <p:nvPr/>
        </p:nvSpPr>
        <p:spPr>
          <a:xfrm>
            <a:off x="4616251" y="3652146"/>
            <a:ext cx="3944247" cy="1415561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Прямоугольник 39">
            <a:extLst>
              <a:ext uri="{FF2B5EF4-FFF2-40B4-BE49-F238E27FC236}">
                <a16:creationId xmlns:a16="http://schemas.microsoft.com/office/drawing/2014/main" xmlns="" id="{27A4DBE6-483A-4CA0-B8A5-DC568616EB4C}"/>
              </a:ext>
            </a:extLst>
          </p:cNvPr>
          <p:cNvSpPr/>
          <p:nvPr/>
        </p:nvSpPr>
        <p:spPr>
          <a:xfrm>
            <a:off x="6362359" y="4085014"/>
            <a:ext cx="227969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Calibri" panose="020F0502020204030204" pitchFamily="34" charset="0"/>
                <a:cs typeface="Calibri" panose="020F0502020204030204" pitchFamily="34" charset="0"/>
              </a:rPr>
              <a:t>ОБНОВЛЕНИЕ АВТОТРАНСПОРТА </a:t>
            </a:r>
            <a:endParaRPr lang="ru-RU" altLang="ru-RU" sz="16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74143217-852D-4638-B69A-0ED1C3A9831E}"/>
              </a:ext>
            </a:extLst>
          </p:cNvPr>
          <p:cNvSpPr txBox="1"/>
          <p:nvPr/>
        </p:nvSpPr>
        <p:spPr>
          <a:xfrm>
            <a:off x="6062977" y="1906332"/>
            <a:ext cx="227341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капитальный ремонт здания ОБУ «</a:t>
            </a:r>
            <a:r>
              <a:rPr lang="ru-RU" dirty="0" err="1"/>
              <a:t>Хвойнинская</a:t>
            </a:r>
            <a:r>
              <a:rPr lang="ru-RU" dirty="0"/>
              <a:t> </a:t>
            </a:r>
            <a:r>
              <a:rPr lang="ru-RU" dirty="0" err="1"/>
              <a:t>райветстанция</a:t>
            </a:r>
            <a:r>
              <a:rPr lang="ru-RU" dirty="0"/>
              <a:t>»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DE845EFB-75A2-4A7F-937E-883641BF49B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58429" y="2028744"/>
            <a:ext cx="955503" cy="955503"/>
          </a:xfrm>
          <a:prstGeom prst="rect">
            <a:avLst/>
          </a:prstGeom>
        </p:spPr>
      </p:pic>
      <p:sp>
        <p:nvSpPr>
          <p:cNvPr id="22" name="Скругленный прямоугольник 4">
            <a:extLst>
              <a:ext uri="{FF2B5EF4-FFF2-40B4-BE49-F238E27FC236}">
                <a16:creationId xmlns:a16="http://schemas.microsoft.com/office/drawing/2014/main" xmlns="" id="{C4D76458-3847-405A-8CDA-D1C728D97DED}"/>
              </a:ext>
            </a:extLst>
          </p:cNvPr>
          <p:cNvSpPr/>
          <p:nvPr/>
        </p:nvSpPr>
        <p:spPr>
          <a:xfrm>
            <a:off x="2019872" y="5793471"/>
            <a:ext cx="5909660" cy="751540"/>
          </a:xfrm>
          <a:prstGeom prst="roundRect">
            <a:avLst/>
          </a:prstGeom>
          <a:noFill/>
          <a:ln w="31750" cmpd="sng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84BFBA03-FD6C-4C4F-83EE-192CC22DE5D1}"/>
              </a:ext>
            </a:extLst>
          </p:cNvPr>
          <p:cNvSpPr txBox="1"/>
          <p:nvPr/>
        </p:nvSpPr>
        <p:spPr>
          <a:xfrm>
            <a:off x="2019872" y="5838126"/>
            <a:ext cx="590555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>
                <a:solidFill>
                  <a:srgbClr val="FF0000"/>
                </a:solidFill>
              </a:rPr>
              <a:t>В 2019 ГОДУ ПЛАНИРУЕТСЯ РЕМОНТ КРОВЛИ, ПОТОЛКОВ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6BAC3C5C-6A80-48F2-A3AF-99426C91B3D9}"/>
              </a:ext>
            </a:extLst>
          </p:cNvPr>
          <p:cNvSpPr txBox="1"/>
          <p:nvPr/>
        </p:nvSpPr>
        <p:spPr>
          <a:xfrm>
            <a:off x="1295511" y="5547277"/>
            <a:ext cx="95238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0" b="1" dirty="0">
                <a:solidFill>
                  <a:srgbClr val="FF0000"/>
                </a:solidFill>
              </a:rPr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119618662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276"/>
          <a:stretch/>
        </p:blipFill>
        <p:spPr>
          <a:xfrm>
            <a:off x="0" y="1638300"/>
            <a:ext cx="9144000" cy="5354320"/>
          </a:xfrm>
          <a:prstGeom prst="rect">
            <a:avLst/>
          </a:prstGeom>
        </p:spPr>
      </p:pic>
      <p:sp>
        <p:nvSpPr>
          <p:cNvPr id="4" name="Заголовок 1"/>
          <p:cNvSpPr txBox="1">
            <a:spLocks/>
          </p:cNvSpPr>
          <p:nvPr/>
        </p:nvSpPr>
        <p:spPr>
          <a:xfrm>
            <a:off x="1355272" y="1925132"/>
            <a:ext cx="2619828" cy="2222500"/>
          </a:xfrm>
          <a:prstGeom prst="rect">
            <a:avLst/>
          </a:prstGeom>
          <a:noFill/>
        </p:spPr>
        <p:txBody>
          <a:bodyPr vert="horz" lIns="91440" tIns="45720" rIns="91440" bIns="4572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ru-RU" sz="4400" kern="1200" dirty="0">
                <a:solidFill>
                  <a:srgbClr val="002060"/>
                </a:solidFill>
                <a:latin typeface="Fedra Sans Pro Bold" panose="020B0804040000020004" pitchFamily="34" charset="0"/>
                <a:ea typeface="+mj-ea"/>
                <a:cs typeface="+mj-cs"/>
              </a:defRPr>
            </a:lvl1pPr>
          </a:lstStyle>
          <a:p>
            <a:r>
              <a:rPr lang="ru-RU" sz="2400" b="1" dirty="0">
                <a:solidFill>
                  <a:srgbClr val="F34840"/>
                </a:solidFill>
                <a:latin typeface="Arial" panose="020B0604020202020204" pitchFamily="34" charset="0"/>
                <a:cs typeface="Arial" panose="020B0604020202020204" pitchFamily="34" charset="0"/>
                <a:sym typeface="Rasa Medium"/>
              </a:rPr>
              <a:t>Спасибо</a:t>
            </a:r>
          </a:p>
          <a:p>
            <a:r>
              <a:rPr lang="ru-RU" sz="2400" b="1" dirty="0">
                <a:solidFill>
                  <a:srgbClr val="F34840"/>
                </a:solidFill>
                <a:latin typeface="Arial" panose="020B0604020202020204" pitchFamily="34" charset="0"/>
                <a:cs typeface="Arial" panose="020B0604020202020204" pitchFamily="34" charset="0"/>
                <a:sym typeface="Rasa Medium"/>
              </a:rPr>
              <a:t>за внимание!</a:t>
            </a:r>
          </a:p>
        </p:txBody>
      </p:sp>
    </p:spTree>
    <p:extLst>
      <p:ext uri="{BB962C8B-B14F-4D97-AF65-F5344CB8AC3E}">
        <p14:creationId xmlns:p14="http://schemas.microsoft.com/office/powerpoint/2010/main" val="1946807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Freeform 3"/>
          <p:cNvSpPr>
            <a:spLocks noChangeAspect="1"/>
          </p:cNvSpPr>
          <p:nvPr/>
        </p:nvSpPr>
        <p:spPr bwMode="auto">
          <a:xfrm>
            <a:off x="323527" y="1484784"/>
            <a:ext cx="2969018" cy="2016000"/>
          </a:xfrm>
          <a:custGeom>
            <a:avLst/>
            <a:gdLst>
              <a:gd name="connsiteX0" fmla="*/ 52387 w 1652587"/>
              <a:gd name="connsiteY0" fmla="*/ 871538 h 1338263"/>
              <a:gd name="connsiteX1" fmla="*/ 90487 w 1652587"/>
              <a:gd name="connsiteY1" fmla="*/ 781050 h 1338263"/>
              <a:gd name="connsiteX2" fmla="*/ 119062 w 1652587"/>
              <a:gd name="connsiteY2" fmla="*/ 700088 h 1338263"/>
              <a:gd name="connsiteX3" fmla="*/ 80962 w 1652587"/>
              <a:gd name="connsiteY3" fmla="*/ 638175 h 1338263"/>
              <a:gd name="connsiteX4" fmla="*/ 42862 w 1652587"/>
              <a:gd name="connsiteY4" fmla="*/ 566738 h 1338263"/>
              <a:gd name="connsiteX5" fmla="*/ 0 w 1652587"/>
              <a:gd name="connsiteY5" fmla="*/ 500063 h 1338263"/>
              <a:gd name="connsiteX6" fmla="*/ 38100 w 1652587"/>
              <a:gd name="connsiteY6" fmla="*/ 438150 h 1338263"/>
              <a:gd name="connsiteX7" fmla="*/ 128587 w 1652587"/>
              <a:gd name="connsiteY7" fmla="*/ 414338 h 1338263"/>
              <a:gd name="connsiteX8" fmla="*/ 195262 w 1652587"/>
              <a:gd name="connsiteY8" fmla="*/ 376238 h 1338263"/>
              <a:gd name="connsiteX9" fmla="*/ 228600 w 1652587"/>
              <a:gd name="connsiteY9" fmla="*/ 261938 h 1338263"/>
              <a:gd name="connsiteX10" fmla="*/ 247650 w 1652587"/>
              <a:gd name="connsiteY10" fmla="*/ 142875 h 1338263"/>
              <a:gd name="connsiteX11" fmla="*/ 285750 w 1652587"/>
              <a:gd name="connsiteY11" fmla="*/ 100013 h 1338263"/>
              <a:gd name="connsiteX12" fmla="*/ 333375 w 1652587"/>
              <a:gd name="connsiteY12" fmla="*/ 128588 h 1338263"/>
              <a:gd name="connsiteX13" fmla="*/ 352425 w 1652587"/>
              <a:gd name="connsiteY13" fmla="*/ 138113 h 1338263"/>
              <a:gd name="connsiteX14" fmla="*/ 400050 w 1652587"/>
              <a:gd name="connsiteY14" fmla="*/ 147638 h 1338263"/>
              <a:gd name="connsiteX15" fmla="*/ 376237 w 1652587"/>
              <a:gd name="connsiteY15" fmla="*/ 114300 h 1338263"/>
              <a:gd name="connsiteX16" fmla="*/ 371475 w 1652587"/>
              <a:gd name="connsiteY16" fmla="*/ 100013 h 1338263"/>
              <a:gd name="connsiteX17" fmla="*/ 371475 w 1652587"/>
              <a:gd name="connsiteY17" fmla="*/ 100013 h 1338263"/>
              <a:gd name="connsiteX18" fmla="*/ 428625 w 1652587"/>
              <a:gd name="connsiteY18" fmla="*/ 38100 h 1338263"/>
              <a:gd name="connsiteX19" fmla="*/ 461962 w 1652587"/>
              <a:gd name="connsiteY19" fmla="*/ 66675 h 1338263"/>
              <a:gd name="connsiteX20" fmla="*/ 504825 w 1652587"/>
              <a:gd name="connsiteY20" fmla="*/ 0 h 1338263"/>
              <a:gd name="connsiteX21" fmla="*/ 561975 w 1652587"/>
              <a:gd name="connsiteY21" fmla="*/ 47625 h 1338263"/>
              <a:gd name="connsiteX22" fmla="*/ 590550 w 1652587"/>
              <a:gd name="connsiteY22" fmla="*/ 0 h 1338263"/>
              <a:gd name="connsiteX23" fmla="*/ 647700 w 1652587"/>
              <a:gd name="connsiteY23" fmla="*/ 52388 h 1338263"/>
              <a:gd name="connsiteX24" fmla="*/ 733425 w 1652587"/>
              <a:gd name="connsiteY24" fmla="*/ 95250 h 1338263"/>
              <a:gd name="connsiteX25" fmla="*/ 766762 w 1652587"/>
              <a:gd name="connsiteY25" fmla="*/ 100013 h 1338263"/>
              <a:gd name="connsiteX26" fmla="*/ 828675 w 1652587"/>
              <a:gd name="connsiteY26" fmla="*/ 161925 h 1338263"/>
              <a:gd name="connsiteX27" fmla="*/ 895350 w 1652587"/>
              <a:gd name="connsiteY27" fmla="*/ 180975 h 1338263"/>
              <a:gd name="connsiteX28" fmla="*/ 947737 w 1652587"/>
              <a:gd name="connsiteY28" fmla="*/ 166688 h 1338263"/>
              <a:gd name="connsiteX29" fmla="*/ 990600 w 1652587"/>
              <a:gd name="connsiteY29" fmla="*/ 204788 h 1338263"/>
              <a:gd name="connsiteX30" fmla="*/ 981075 w 1652587"/>
              <a:gd name="connsiteY30" fmla="*/ 261938 h 1338263"/>
              <a:gd name="connsiteX31" fmla="*/ 1157287 w 1652587"/>
              <a:gd name="connsiteY31" fmla="*/ 300038 h 1338263"/>
              <a:gd name="connsiteX32" fmla="*/ 1138237 w 1652587"/>
              <a:gd name="connsiteY32" fmla="*/ 404813 h 1338263"/>
              <a:gd name="connsiteX33" fmla="*/ 1247775 w 1652587"/>
              <a:gd name="connsiteY33" fmla="*/ 471488 h 1338263"/>
              <a:gd name="connsiteX34" fmla="*/ 1219200 w 1652587"/>
              <a:gd name="connsiteY34" fmla="*/ 509588 h 1338263"/>
              <a:gd name="connsiteX35" fmla="*/ 1304925 w 1652587"/>
              <a:gd name="connsiteY35" fmla="*/ 500063 h 1338263"/>
              <a:gd name="connsiteX36" fmla="*/ 1285875 w 1652587"/>
              <a:gd name="connsiteY36" fmla="*/ 557213 h 1338263"/>
              <a:gd name="connsiteX37" fmla="*/ 1333500 w 1652587"/>
              <a:gd name="connsiteY37" fmla="*/ 571500 h 1338263"/>
              <a:gd name="connsiteX38" fmla="*/ 1414462 w 1652587"/>
              <a:gd name="connsiteY38" fmla="*/ 476250 h 1338263"/>
              <a:gd name="connsiteX39" fmla="*/ 1462087 w 1652587"/>
              <a:gd name="connsiteY39" fmla="*/ 509588 h 1338263"/>
              <a:gd name="connsiteX40" fmla="*/ 1462087 w 1652587"/>
              <a:gd name="connsiteY40" fmla="*/ 561975 h 1338263"/>
              <a:gd name="connsiteX41" fmla="*/ 1423987 w 1652587"/>
              <a:gd name="connsiteY41" fmla="*/ 614363 h 1338263"/>
              <a:gd name="connsiteX42" fmla="*/ 1433512 w 1652587"/>
              <a:gd name="connsiteY42" fmla="*/ 676275 h 1338263"/>
              <a:gd name="connsiteX43" fmla="*/ 1395412 w 1652587"/>
              <a:gd name="connsiteY43" fmla="*/ 766763 h 1338263"/>
              <a:gd name="connsiteX44" fmla="*/ 1504950 w 1652587"/>
              <a:gd name="connsiteY44" fmla="*/ 747713 h 1338263"/>
              <a:gd name="connsiteX45" fmla="*/ 1514475 w 1652587"/>
              <a:gd name="connsiteY45" fmla="*/ 790575 h 1338263"/>
              <a:gd name="connsiteX46" fmla="*/ 1547812 w 1652587"/>
              <a:gd name="connsiteY46" fmla="*/ 823913 h 1338263"/>
              <a:gd name="connsiteX47" fmla="*/ 1557337 w 1652587"/>
              <a:gd name="connsiteY47" fmla="*/ 909638 h 1338263"/>
              <a:gd name="connsiteX48" fmla="*/ 1652587 w 1652587"/>
              <a:gd name="connsiteY48" fmla="*/ 923925 h 1338263"/>
              <a:gd name="connsiteX49" fmla="*/ 1476375 w 1652587"/>
              <a:gd name="connsiteY49" fmla="*/ 1095375 h 1338263"/>
              <a:gd name="connsiteX50" fmla="*/ 1462087 w 1652587"/>
              <a:gd name="connsiteY50" fmla="*/ 1157288 h 1338263"/>
              <a:gd name="connsiteX51" fmla="*/ 1528762 w 1652587"/>
              <a:gd name="connsiteY51" fmla="*/ 1271588 h 1338263"/>
              <a:gd name="connsiteX52" fmla="*/ 1438275 w 1652587"/>
              <a:gd name="connsiteY52" fmla="*/ 1314450 h 1338263"/>
              <a:gd name="connsiteX53" fmla="*/ 1428750 w 1652587"/>
              <a:gd name="connsiteY53" fmla="*/ 1333500 h 1338263"/>
              <a:gd name="connsiteX54" fmla="*/ 1504950 w 1652587"/>
              <a:gd name="connsiteY54" fmla="*/ 1338263 h 1338263"/>
              <a:gd name="connsiteX55" fmla="*/ 1443037 w 1652587"/>
              <a:gd name="connsiteY55" fmla="*/ 1038225 h 1338263"/>
              <a:gd name="connsiteX56" fmla="*/ 1419225 w 1652587"/>
              <a:gd name="connsiteY56" fmla="*/ 971550 h 1338263"/>
              <a:gd name="connsiteX57" fmla="*/ 1366837 w 1652587"/>
              <a:gd name="connsiteY57" fmla="*/ 971550 h 1338263"/>
              <a:gd name="connsiteX58" fmla="*/ 1319212 w 1652587"/>
              <a:gd name="connsiteY58" fmla="*/ 995363 h 1338263"/>
              <a:gd name="connsiteX59" fmla="*/ 1257300 w 1652587"/>
              <a:gd name="connsiteY59" fmla="*/ 1009650 h 1338263"/>
              <a:gd name="connsiteX60" fmla="*/ 1214437 w 1652587"/>
              <a:gd name="connsiteY60" fmla="*/ 976313 h 1338263"/>
              <a:gd name="connsiteX61" fmla="*/ 1209675 w 1652587"/>
              <a:gd name="connsiteY61" fmla="*/ 1038225 h 1338263"/>
              <a:gd name="connsiteX62" fmla="*/ 1152525 w 1652587"/>
              <a:gd name="connsiteY62" fmla="*/ 990600 h 1338263"/>
              <a:gd name="connsiteX63" fmla="*/ 1100137 w 1652587"/>
              <a:gd name="connsiteY63" fmla="*/ 1028700 h 1338263"/>
              <a:gd name="connsiteX64" fmla="*/ 1057275 w 1652587"/>
              <a:gd name="connsiteY64" fmla="*/ 981075 h 1338263"/>
              <a:gd name="connsiteX65" fmla="*/ 952500 w 1652587"/>
              <a:gd name="connsiteY65" fmla="*/ 890588 h 1338263"/>
              <a:gd name="connsiteX66" fmla="*/ 904875 w 1652587"/>
              <a:gd name="connsiteY66" fmla="*/ 914400 h 1338263"/>
              <a:gd name="connsiteX67" fmla="*/ 819150 w 1652587"/>
              <a:gd name="connsiteY67" fmla="*/ 981075 h 1338263"/>
              <a:gd name="connsiteX68" fmla="*/ 785812 w 1652587"/>
              <a:gd name="connsiteY68" fmla="*/ 947738 h 1338263"/>
              <a:gd name="connsiteX69" fmla="*/ 704850 w 1652587"/>
              <a:gd name="connsiteY69" fmla="*/ 962025 h 1338263"/>
              <a:gd name="connsiteX70" fmla="*/ 576262 w 1652587"/>
              <a:gd name="connsiteY70" fmla="*/ 1004888 h 1338263"/>
              <a:gd name="connsiteX71" fmla="*/ 533400 w 1652587"/>
              <a:gd name="connsiteY71" fmla="*/ 981075 h 1338263"/>
              <a:gd name="connsiteX72" fmla="*/ 504825 w 1652587"/>
              <a:gd name="connsiteY72" fmla="*/ 1023938 h 1338263"/>
              <a:gd name="connsiteX73" fmla="*/ 390525 w 1652587"/>
              <a:gd name="connsiteY73" fmla="*/ 1023938 h 1338263"/>
              <a:gd name="connsiteX74" fmla="*/ 300037 w 1652587"/>
              <a:gd name="connsiteY74" fmla="*/ 995363 h 1338263"/>
              <a:gd name="connsiteX75" fmla="*/ 238125 w 1652587"/>
              <a:gd name="connsiteY75" fmla="*/ 942975 h 1338263"/>
              <a:gd name="connsiteX76" fmla="*/ 180975 w 1652587"/>
              <a:gd name="connsiteY76" fmla="*/ 895350 h 1338263"/>
              <a:gd name="connsiteX77" fmla="*/ 171450 w 1652587"/>
              <a:gd name="connsiteY77" fmla="*/ 838200 h 1338263"/>
              <a:gd name="connsiteX78" fmla="*/ 171450 w 1652587"/>
              <a:gd name="connsiteY78" fmla="*/ 838200 h 1338263"/>
              <a:gd name="connsiteX79" fmla="*/ 52387 w 1652587"/>
              <a:gd name="connsiteY79" fmla="*/ 871538 h 1338263"/>
              <a:gd name="connsiteX0" fmla="*/ 52387 w 1652587"/>
              <a:gd name="connsiteY0" fmla="*/ 871538 h 1338263"/>
              <a:gd name="connsiteX1" fmla="*/ 90487 w 1652587"/>
              <a:gd name="connsiteY1" fmla="*/ 781050 h 1338263"/>
              <a:gd name="connsiteX2" fmla="*/ 119062 w 1652587"/>
              <a:gd name="connsiteY2" fmla="*/ 700088 h 1338263"/>
              <a:gd name="connsiteX3" fmla="*/ 80962 w 1652587"/>
              <a:gd name="connsiteY3" fmla="*/ 638175 h 1338263"/>
              <a:gd name="connsiteX4" fmla="*/ 42862 w 1652587"/>
              <a:gd name="connsiteY4" fmla="*/ 566738 h 1338263"/>
              <a:gd name="connsiteX5" fmla="*/ 0 w 1652587"/>
              <a:gd name="connsiteY5" fmla="*/ 500063 h 1338263"/>
              <a:gd name="connsiteX6" fmla="*/ 38100 w 1652587"/>
              <a:gd name="connsiteY6" fmla="*/ 438150 h 1338263"/>
              <a:gd name="connsiteX7" fmla="*/ 128587 w 1652587"/>
              <a:gd name="connsiteY7" fmla="*/ 414338 h 1338263"/>
              <a:gd name="connsiteX8" fmla="*/ 195262 w 1652587"/>
              <a:gd name="connsiteY8" fmla="*/ 376238 h 1338263"/>
              <a:gd name="connsiteX9" fmla="*/ 228600 w 1652587"/>
              <a:gd name="connsiteY9" fmla="*/ 261938 h 1338263"/>
              <a:gd name="connsiteX10" fmla="*/ 247650 w 1652587"/>
              <a:gd name="connsiteY10" fmla="*/ 142875 h 1338263"/>
              <a:gd name="connsiteX11" fmla="*/ 285750 w 1652587"/>
              <a:gd name="connsiteY11" fmla="*/ 100013 h 1338263"/>
              <a:gd name="connsiteX12" fmla="*/ 333375 w 1652587"/>
              <a:gd name="connsiteY12" fmla="*/ 128588 h 1338263"/>
              <a:gd name="connsiteX13" fmla="*/ 352425 w 1652587"/>
              <a:gd name="connsiteY13" fmla="*/ 138113 h 1338263"/>
              <a:gd name="connsiteX14" fmla="*/ 400050 w 1652587"/>
              <a:gd name="connsiteY14" fmla="*/ 147638 h 1338263"/>
              <a:gd name="connsiteX15" fmla="*/ 376237 w 1652587"/>
              <a:gd name="connsiteY15" fmla="*/ 114300 h 1338263"/>
              <a:gd name="connsiteX16" fmla="*/ 371475 w 1652587"/>
              <a:gd name="connsiteY16" fmla="*/ 100013 h 1338263"/>
              <a:gd name="connsiteX17" fmla="*/ 371475 w 1652587"/>
              <a:gd name="connsiteY17" fmla="*/ 100013 h 1338263"/>
              <a:gd name="connsiteX18" fmla="*/ 428625 w 1652587"/>
              <a:gd name="connsiteY18" fmla="*/ 38100 h 1338263"/>
              <a:gd name="connsiteX19" fmla="*/ 461962 w 1652587"/>
              <a:gd name="connsiteY19" fmla="*/ 66675 h 1338263"/>
              <a:gd name="connsiteX20" fmla="*/ 504825 w 1652587"/>
              <a:gd name="connsiteY20" fmla="*/ 0 h 1338263"/>
              <a:gd name="connsiteX21" fmla="*/ 561975 w 1652587"/>
              <a:gd name="connsiteY21" fmla="*/ 47625 h 1338263"/>
              <a:gd name="connsiteX22" fmla="*/ 590550 w 1652587"/>
              <a:gd name="connsiteY22" fmla="*/ 0 h 1338263"/>
              <a:gd name="connsiteX23" fmla="*/ 647700 w 1652587"/>
              <a:gd name="connsiteY23" fmla="*/ 52388 h 1338263"/>
              <a:gd name="connsiteX24" fmla="*/ 733425 w 1652587"/>
              <a:gd name="connsiteY24" fmla="*/ 95250 h 1338263"/>
              <a:gd name="connsiteX25" fmla="*/ 766762 w 1652587"/>
              <a:gd name="connsiteY25" fmla="*/ 100013 h 1338263"/>
              <a:gd name="connsiteX26" fmla="*/ 828675 w 1652587"/>
              <a:gd name="connsiteY26" fmla="*/ 161925 h 1338263"/>
              <a:gd name="connsiteX27" fmla="*/ 895350 w 1652587"/>
              <a:gd name="connsiteY27" fmla="*/ 180975 h 1338263"/>
              <a:gd name="connsiteX28" fmla="*/ 947737 w 1652587"/>
              <a:gd name="connsiteY28" fmla="*/ 166688 h 1338263"/>
              <a:gd name="connsiteX29" fmla="*/ 990600 w 1652587"/>
              <a:gd name="connsiteY29" fmla="*/ 204788 h 1338263"/>
              <a:gd name="connsiteX30" fmla="*/ 981075 w 1652587"/>
              <a:gd name="connsiteY30" fmla="*/ 261938 h 1338263"/>
              <a:gd name="connsiteX31" fmla="*/ 1157287 w 1652587"/>
              <a:gd name="connsiteY31" fmla="*/ 300038 h 1338263"/>
              <a:gd name="connsiteX32" fmla="*/ 1138237 w 1652587"/>
              <a:gd name="connsiteY32" fmla="*/ 404813 h 1338263"/>
              <a:gd name="connsiteX33" fmla="*/ 1247775 w 1652587"/>
              <a:gd name="connsiteY33" fmla="*/ 471488 h 1338263"/>
              <a:gd name="connsiteX34" fmla="*/ 1219200 w 1652587"/>
              <a:gd name="connsiteY34" fmla="*/ 509588 h 1338263"/>
              <a:gd name="connsiteX35" fmla="*/ 1304925 w 1652587"/>
              <a:gd name="connsiteY35" fmla="*/ 500063 h 1338263"/>
              <a:gd name="connsiteX36" fmla="*/ 1285875 w 1652587"/>
              <a:gd name="connsiteY36" fmla="*/ 557213 h 1338263"/>
              <a:gd name="connsiteX37" fmla="*/ 1333500 w 1652587"/>
              <a:gd name="connsiteY37" fmla="*/ 571500 h 1338263"/>
              <a:gd name="connsiteX38" fmla="*/ 1414462 w 1652587"/>
              <a:gd name="connsiteY38" fmla="*/ 476250 h 1338263"/>
              <a:gd name="connsiteX39" fmla="*/ 1462087 w 1652587"/>
              <a:gd name="connsiteY39" fmla="*/ 509588 h 1338263"/>
              <a:gd name="connsiteX40" fmla="*/ 1462087 w 1652587"/>
              <a:gd name="connsiteY40" fmla="*/ 561975 h 1338263"/>
              <a:gd name="connsiteX41" fmla="*/ 1423987 w 1652587"/>
              <a:gd name="connsiteY41" fmla="*/ 614363 h 1338263"/>
              <a:gd name="connsiteX42" fmla="*/ 1433512 w 1652587"/>
              <a:gd name="connsiteY42" fmla="*/ 676275 h 1338263"/>
              <a:gd name="connsiteX43" fmla="*/ 1395412 w 1652587"/>
              <a:gd name="connsiteY43" fmla="*/ 766763 h 1338263"/>
              <a:gd name="connsiteX44" fmla="*/ 1504950 w 1652587"/>
              <a:gd name="connsiteY44" fmla="*/ 747713 h 1338263"/>
              <a:gd name="connsiteX45" fmla="*/ 1514475 w 1652587"/>
              <a:gd name="connsiteY45" fmla="*/ 790575 h 1338263"/>
              <a:gd name="connsiteX46" fmla="*/ 1547812 w 1652587"/>
              <a:gd name="connsiteY46" fmla="*/ 823913 h 1338263"/>
              <a:gd name="connsiteX47" fmla="*/ 1557337 w 1652587"/>
              <a:gd name="connsiteY47" fmla="*/ 909638 h 1338263"/>
              <a:gd name="connsiteX48" fmla="*/ 1652587 w 1652587"/>
              <a:gd name="connsiteY48" fmla="*/ 923925 h 1338263"/>
              <a:gd name="connsiteX49" fmla="*/ 1476375 w 1652587"/>
              <a:gd name="connsiteY49" fmla="*/ 1095375 h 1338263"/>
              <a:gd name="connsiteX50" fmla="*/ 1462087 w 1652587"/>
              <a:gd name="connsiteY50" fmla="*/ 1157288 h 1338263"/>
              <a:gd name="connsiteX51" fmla="*/ 1528762 w 1652587"/>
              <a:gd name="connsiteY51" fmla="*/ 1271588 h 1338263"/>
              <a:gd name="connsiteX52" fmla="*/ 1438275 w 1652587"/>
              <a:gd name="connsiteY52" fmla="*/ 1314450 h 1338263"/>
              <a:gd name="connsiteX53" fmla="*/ 1504950 w 1652587"/>
              <a:gd name="connsiteY53" fmla="*/ 1338263 h 1338263"/>
              <a:gd name="connsiteX54" fmla="*/ 1443037 w 1652587"/>
              <a:gd name="connsiteY54" fmla="*/ 1038225 h 1338263"/>
              <a:gd name="connsiteX55" fmla="*/ 1419225 w 1652587"/>
              <a:gd name="connsiteY55" fmla="*/ 971550 h 1338263"/>
              <a:gd name="connsiteX56" fmla="*/ 1366837 w 1652587"/>
              <a:gd name="connsiteY56" fmla="*/ 971550 h 1338263"/>
              <a:gd name="connsiteX57" fmla="*/ 1319212 w 1652587"/>
              <a:gd name="connsiteY57" fmla="*/ 995363 h 1338263"/>
              <a:gd name="connsiteX58" fmla="*/ 1257300 w 1652587"/>
              <a:gd name="connsiteY58" fmla="*/ 1009650 h 1338263"/>
              <a:gd name="connsiteX59" fmla="*/ 1214437 w 1652587"/>
              <a:gd name="connsiteY59" fmla="*/ 976313 h 1338263"/>
              <a:gd name="connsiteX60" fmla="*/ 1209675 w 1652587"/>
              <a:gd name="connsiteY60" fmla="*/ 1038225 h 1338263"/>
              <a:gd name="connsiteX61" fmla="*/ 1152525 w 1652587"/>
              <a:gd name="connsiteY61" fmla="*/ 990600 h 1338263"/>
              <a:gd name="connsiteX62" fmla="*/ 1100137 w 1652587"/>
              <a:gd name="connsiteY62" fmla="*/ 1028700 h 1338263"/>
              <a:gd name="connsiteX63" fmla="*/ 1057275 w 1652587"/>
              <a:gd name="connsiteY63" fmla="*/ 981075 h 1338263"/>
              <a:gd name="connsiteX64" fmla="*/ 952500 w 1652587"/>
              <a:gd name="connsiteY64" fmla="*/ 890588 h 1338263"/>
              <a:gd name="connsiteX65" fmla="*/ 904875 w 1652587"/>
              <a:gd name="connsiteY65" fmla="*/ 914400 h 1338263"/>
              <a:gd name="connsiteX66" fmla="*/ 819150 w 1652587"/>
              <a:gd name="connsiteY66" fmla="*/ 981075 h 1338263"/>
              <a:gd name="connsiteX67" fmla="*/ 785812 w 1652587"/>
              <a:gd name="connsiteY67" fmla="*/ 947738 h 1338263"/>
              <a:gd name="connsiteX68" fmla="*/ 704850 w 1652587"/>
              <a:gd name="connsiteY68" fmla="*/ 962025 h 1338263"/>
              <a:gd name="connsiteX69" fmla="*/ 576262 w 1652587"/>
              <a:gd name="connsiteY69" fmla="*/ 1004888 h 1338263"/>
              <a:gd name="connsiteX70" fmla="*/ 533400 w 1652587"/>
              <a:gd name="connsiteY70" fmla="*/ 981075 h 1338263"/>
              <a:gd name="connsiteX71" fmla="*/ 504825 w 1652587"/>
              <a:gd name="connsiteY71" fmla="*/ 1023938 h 1338263"/>
              <a:gd name="connsiteX72" fmla="*/ 390525 w 1652587"/>
              <a:gd name="connsiteY72" fmla="*/ 1023938 h 1338263"/>
              <a:gd name="connsiteX73" fmla="*/ 300037 w 1652587"/>
              <a:gd name="connsiteY73" fmla="*/ 995363 h 1338263"/>
              <a:gd name="connsiteX74" fmla="*/ 238125 w 1652587"/>
              <a:gd name="connsiteY74" fmla="*/ 942975 h 1338263"/>
              <a:gd name="connsiteX75" fmla="*/ 180975 w 1652587"/>
              <a:gd name="connsiteY75" fmla="*/ 895350 h 1338263"/>
              <a:gd name="connsiteX76" fmla="*/ 171450 w 1652587"/>
              <a:gd name="connsiteY76" fmla="*/ 838200 h 1338263"/>
              <a:gd name="connsiteX77" fmla="*/ 171450 w 1652587"/>
              <a:gd name="connsiteY77" fmla="*/ 838200 h 1338263"/>
              <a:gd name="connsiteX78" fmla="*/ 52387 w 1652587"/>
              <a:gd name="connsiteY78" fmla="*/ 871538 h 1338263"/>
              <a:gd name="connsiteX0" fmla="*/ 52387 w 1652587"/>
              <a:gd name="connsiteY0" fmla="*/ 871538 h 1338263"/>
              <a:gd name="connsiteX1" fmla="*/ 90487 w 1652587"/>
              <a:gd name="connsiteY1" fmla="*/ 781050 h 1338263"/>
              <a:gd name="connsiteX2" fmla="*/ 119062 w 1652587"/>
              <a:gd name="connsiteY2" fmla="*/ 700088 h 1338263"/>
              <a:gd name="connsiteX3" fmla="*/ 80962 w 1652587"/>
              <a:gd name="connsiteY3" fmla="*/ 638175 h 1338263"/>
              <a:gd name="connsiteX4" fmla="*/ 42862 w 1652587"/>
              <a:gd name="connsiteY4" fmla="*/ 566738 h 1338263"/>
              <a:gd name="connsiteX5" fmla="*/ 0 w 1652587"/>
              <a:gd name="connsiteY5" fmla="*/ 500063 h 1338263"/>
              <a:gd name="connsiteX6" fmla="*/ 38100 w 1652587"/>
              <a:gd name="connsiteY6" fmla="*/ 438150 h 1338263"/>
              <a:gd name="connsiteX7" fmla="*/ 128587 w 1652587"/>
              <a:gd name="connsiteY7" fmla="*/ 414338 h 1338263"/>
              <a:gd name="connsiteX8" fmla="*/ 195262 w 1652587"/>
              <a:gd name="connsiteY8" fmla="*/ 376238 h 1338263"/>
              <a:gd name="connsiteX9" fmla="*/ 228600 w 1652587"/>
              <a:gd name="connsiteY9" fmla="*/ 261938 h 1338263"/>
              <a:gd name="connsiteX10" fmla="*/ 247650 w 1652587"/>
              <a:gd name="connsiteY10" fmla="*/ 142875 h 1338263"/>
              <a:gd name="connsiteX11" fmla="*/ 285750 w 1652587"/>
              <a:gd name="connsiteY11" fmla="*/ 100013 h 1338263"/>
              <a:gd name="connsiteX12" fmla="*/ 333375 w 1652587"/>
              <a:gd name="connsiteY12" fmla="*/ 128588 h 1338263"/>
              <a:gd name="connsiteX13" fmla="*/ 352425 w 1652587"/>
              <a:gd name="connsiteY13" fmla="*/ 138113 h 1338263"/>
              <a:gd name="connsiteX14" fmla="*/ 400050 w 1652587"/>
              <a:gd name="connsiteY14" fmla="*/ 147638 h 1338263"/>
              <a:gd name="connsiteX15" fmla="*/ 376237 w 1652587"/>
              <a:gd name="connsiteY15" fmla="*/ 114300 h 1338263"/>
              <a:gd name="connsiteX16" fmla="*/ 371475 w 1652587"/>
              <a:gd name="connsiteY16" fmla="*/ 100013 h 1338263"/>
              <a:gd name="connsiteX17" fmla="*/ 371475 w 1652587"/>
              <a:gd name="connsiteY17" fmla="*/ 100013 h 1338263"/>
              <a:gd name="connsiteX18" fmla="*/ 428625 w 1652587"/>
              <a:gd name="connsiteY18" fmla="*/ 38100 h 1338263"/>
              <a:gd name="connsiteX19" fmla="*/ 461962 w 1652587"/>
              <a:gd name="connsiteY19" fmla="*/ 66675 h 1338263"/>
              <a:gd name="connsiteX20" fmla="*/ 504825 w 1652587"/>
              <a:gd name="connsiteY20" fmla="*/ 0 h 1338263"/>
              <a:gd name="connsiteX21" fmla="*/ 561975 w 1652587"/>
              <a:gd name="connsiteY21" fmla="*/ 47625 h 1338263"/>
              <a:gd name="connsiteX22" fmla="*/ 590550 w 1652587"/>
              <a:gd name="connsiteY22" fmla="*/ 0 h 1338263"/>
              <a:gd name="connsiteX23" fmla="*/ 647700 w 1652587"/>
              <a:gd name="connsiteY23" fmla="*/ 52388 h 1338263"/>
              <a:gd name="connsiteX24" fmla="*/ 733425 w 1652587"/>
              <a:gd name="connsiteY24" fmla="*/ 95250 h 1338263"/>
              <a:gd name="connsiteX25" fmla="*/ 766762 w 1652587"/>
              <a:gd name="connsiteY25" fmla="*/ 100013 h 1338263"/>
              <a:gd name="connsiteX26" fmla="*/ 828675 w 1652587"/>
              <a:gd name="connsiteY26" fmla="*/ 161925 h 1338263"/>
              <a:gd name="connsiteX27" fmla="*/ 895350 w 1652587"/>
              <a:gd name="connsiteY27" fmla="*/ 180975 h 1338263"/>
              <a:gd name="connsiteX28" fmla="*/ 947737 w 1652587"/>
              <a:gd name="connsiteY28" fmla="*/ 166688 h 1338263"/>
              <a:gd name="connsiteX29" fmla="*/ 990600 w 1652587"/>
              <a:gd name="connsiteY29" fmla="*/ 204788 h 1338263"/>
              <a:gd name="connsiteX30" fmla="*/ 981075 w 1652587"/>
              <a:gd name="connsiteY30" fmla="*/ 261938 h 1338263"/>
              <a:gd name="connsiteX31" fmla="*/ 1157287 w 1652587"/>
              <a:gd name="connsiteY31" fmla="*/ 300038 h 1338263"/>
              <a:gd name="connsiteX32" fmla="*/ 1138237 w 1652587"/>
              <a:gd name="connsiteY32" fmla="*/ 404813 h 1338263"/>
              <a:gd name="connsiteX33" fmla="*/ 1247775 w 1652587"/>
              <a:gd name="connsiteY33" fmla="*/ 471488 h 1338263"/>
              <a:gd name="connsiteX34" fmla="*/ 1219200 w 1652587"/>
              <a:gd name="connsiteY34" fmla="*/ 509588 h 1338263"/>
              <a:gd name="connsiteX35" fmla="*/ 1304925 w 1652587"/>
              <a:gd name="connsiteY35" fmla="*/ 500063 h 1338263"/>
              <a:gd name="connsiteX36" fmla="*/ 1285875 w 1652587"/>
              <a:gd name="connsiteY36" fmla="*/ 557213 h 1338263"/>
              <a:gd name="connsiteX37" fmla="*/ 1333500 w 1652587"/>
              <a:gd name="connsiteY37" fmla="*/ 571500 h 1338263"/>
              <a:gd name="connsiteX38" fmla="*/ 1414462 w 1652587"/>
              <a:gd name="connsiteY38" fmla="*/ 476250 h 1338263"/>
              <a:gd name="connsiteX39" fmla="*/ 1462087 w 1652587"/>
              <a:gd name="connsiteY39" fmla="*/ 509588 h 1338263"/>
              <a:gd name="connsiteX40" fmla="*/ 1462087 w 1652587"/>
              <a:gd name="connsiteY40" fmla="*/ 561975 h 1338263"/>
              <a:gd name="connsiteX41" fmla="*/ 1423987 w 1652587"/>
              <a:gd name="connsiteY41" fmla="*/ 614363 h 1338263"/>
              <a:gd name="connsiteX42" fmla="*/ 1433512 w 1652587"/>
              <a:gd name="connsiteY42" fmla="*/ 676275 h 1338263"/>
              <a:gd name="connsiteX43" fmla="*/ 1395412 w 1652587"/>
              <a:gd name="connsiteY43" fmla="*/ 766763 h 1338263"/>
              <a:gd name="connsiteX44" fmla="*/ 1504950 w 1652587"/>
              <a:gd name="connsiteY44" fmla="*/ 747713 h 1338263"/>
              <a:gd name="connsiteX45" fmla="*/ 1514475 w 1652587"/>
              <a:gd name="connsiteY45" fmla="*/ 790575 h 1338263"/>
              <a:gd name="connsiteX46" fmla="*/ 1547812 w 1652587"/>
              <a:gd name="connsiteY46" fmla="*/ 823913 h 1338263"/>
              <a:gd name="connsiteX47" fmla="*/ 1557337 w 1652587"/>
              <a:gd name="connsiteY47" fmla="*/ 909638 h 1338263"/>
              <a:gd name="connsiteX48" fmla="*/ 1652587 w 1652587"/>
              <a:gd name="connsiteY48" fmla="*/ 923925 h 1338263"/>
              <a:gd name="connsiteX49" fmla="*/ 1476375 w 1652587"/>
              <a:gd name="connsiteY49" fmla="*/ 1095375 h 1338263"/>
              <a:gd name="connsiteX50" fmla="*/ 1462087 w 1652587"/>
              <a:gd name="connsiteY50" fmla="*/ 1157288 h 1338263"/>
              <a:gd name="connsiteX51" fmla="*/ 1528762 w 1652587"/>
              <a:gd name="connsiteY51" fmla="*/ 1271588 h 1338263"/>
              <a:gd name="connsiteX52" fmla="*/ 1438275 w 1652587"/>
              <a:gd name="connsiteY52" fmla="*/ 1314450 h 1338263"/>
              <a:gd name="connsiteX53" fmla="*/ 1504950 w 1652587"/>
              <a:gd name="connsiteY53" fmla="*/ 1338263 h 1338263"/>
              <a:gd name="connsiteX54" fmla="*/ 1443037 w 1652587"/>
              <a:gd name="connsiteY54" fmla="*/ 1038225 h 1338263"/>
              <a:gd name="connsiteX55" fmla="*/ 1419225 w 1652587"/>
              <a:gd name="connsiteY55" fmla="*/ 971550 h 1338263"/>
              <a:gd name="connsiteX56" fmla="*/ 1366837 w 1652587"/>
              <a:gd name="connsiteY56" fmla="*/ 971550 h 1338263"/>
              <a:gd name="connsiteX57" fmla="*/ 1319212 w 1652587"/>
              <a:gd name="connsiteY57" fmla="*/ 995363 h 1338263"/>
              <a:gd name="connsiteX58" fmla="*/ 1257300 w 1652587"/>
              <a:gd name="connsiteY58" fmla="*/ 1009650 h 1338263"/>
              <a:gd name="connsiteX59" fmla="*/ 1214437 w 1652587"/>
              <a:gd name="connsiteY59" fmla="*/ 976313 h 1338263"/>
              <a:gd name="connsiteX60" fmla="*/ 1209675 w 1652587"/>
              <a:gd name="connsiteY60" fmla="*/ 1038225 h 1338263"/>
              <a:gd name="connsiteX61" fmla="*/ 1152525 w 1652587"/>
              <a:gd name="connsiteY61" fmla="*/ 990600 h 1338263"/>
              <a:gd name="connsiteX62" fmla="*/ 1100137 w 1652587"/>
              <a:gd name="connsiteY62" fmla="*/ 1028700 h 1338263"/>
              <a:gd name="connsiteX63" fmla="*/ 1057275 w 1652587"/>
              <a:gd name="connsiteY63" fmla="*/ 981075 h 1338263"/>
              <a:gd name="connsiteX64" fmla="*/ 952500 w 1652587"/>
              <a:gd name="connsiteY64" fmla="*/ 890588 h 1338263"/>
              <a:gd name="connsiteX65" fmla="*/ 904875 w 1652587"/>
              <a:gd name="connsiteY65" fmla="*/ 914400 h 1338263"/>
              <a:gd name="connsiteX66" fmla="*/ 819150 w 1652587"/>
              <a:gd name="connsiteY66" fmla="*/ 981075 h 1338263"/>
              <a:gd name="connsiteX67" fmla="*/ 785812 w 1652587"/>
              <a:gd name="connsiteY67" fmla="*/ 947738 h 1338263"/>
              <a:gd name="connsiteX68" fmla="*/ 704850 w 1652587"/>
              <a:gd name="connsiteY68" fmla="*/ 962025 h 1338263"/>
              <a:gd name="connsiteX69" fmla="*/ 576262 w 1652587"/>
              <a:gd name="connsiteY69" fmla="*/ 1004888 h 1338263"/>
              <a:gd name="connsiteX70" fmla="*/ 533400 w 1652587"/>
              <a:gd name="connsiteY70" fmla="*/ 981075 h 1338263"/>
              <a:gd name="connsiteX71" fmla="*/ 504825 w 1652587"/>
              <a:gd name="connsiteY71" fmla="*/ 1023938 h 1338263"/>
              <a:gd name="connsiteX72" fmla="*/ 390525 w 1652587"/>
              <a:gd name="connsiteY72" fmla="*/ 1023938 h 1338263"/>
              <a:gd name="connsiteX73" fmla="*/ 300037 w 1652587"/>
              <a:gd name="connsiteY73" fmla="*/ 995363 h 1338263"/>
              <a:gd name="connsiteX74" fmla="*/ 238125 w 1652587"/>
              <a:gd name="connsiteY74" fmla="*/ 942975 h 1338263"/>
              <a:gd name="connsiteX75" fmla="*/ 180975 w 1652587"/>
              <a:gd name="connsiteY75" fmla="*/ 895350 h 1338263"/>
              <a:gd name="connsiteX76" fmla="*/ 171450 w 1652587"/>
              <a:gd name="connsiteY76" fmla="*/ 838200 h 1338263"/>
              <a:gd name="connsiteX77" fmla="*/ 171450 w 1652587"/>
              <a:gd name="connsiteY77" fmla="*/ 838200 h 1338263"/>
              <a:gd name="connsiteX78" fmla="*/ 52387 w 1652587"/>
              <a:gd name="connsiteY78" fmla="*/ 871538 h 1338263"/>
              <a:gd name="connsiteX0" fmla="*/ 52387 w 1652587"/>
              <a:gd name="connsiteY0" fmla="*/ 871538 h 1314450"/>
              <a:gd name="connsiteX1" fmla="*/ 90487 w 1652587"/>
              <a:gd name="connsiteY1" fmla="*/ 781050 h 1314450"/>
              <a:gd name="connsiteX2" fmla="*/ 119062 w 1652587"/>
              <a:gd name="connsiteY2" fmla="*/ 700088 h 1314450"/>
              <a:gd name="connsiteX3" fmla="*/ 80962 w 1652587"/>
              <a:gd name="connsiteY3" fmla="*/ 638175 h 1314450"/>
              <a:gd name="connsiteX4" fmla="*/ 42862 w 1652587"/>
              <a:gd name="connsiteY4" fmla="*/ 566738 h 1314450"/>
              <a:gd name="connsiteX5" fmla="*/ 0 w 1652587"/>
              <a:gd name="connsiteY5" fmla="*/ 500063 h 1314450"/>
              <a:gd name="connsiteX6" fmla="*/ 38100 w 1652587"/>
              <a:gd name="connsiteY6" fmla="*/ 438150 h 1314450"/>
              <a:gd name="connsiteX7" fmla="*/ 128587 w 1652587"/>
              <a:gd name="connsiteY7" fmla="*/ 414338 h 1314450"/>
              <a:gd name="connsiteX8" fmla="*/ 195262 w 1652587"/>
              <a:gd name="connsiteY8" fmla="*/ 376238 h 1314450"/>
              <a:gd name="connsiteX9" fmla="*/ 228600 w 1652587"/>
              <a:gd name="connsiteY9" fmla="*/ 261938 h 1314450"/>
              <a:gd name="connsiteX10" fmla="*/ 247650 w 1652587"/>
              <a:gd name="connsiteY10" fmla="*/ 142875 h 1314450"/>
              <a:gd name="connsiteX11" fmla="*/ 285750 w 1652587"/>
              <a:gd name="connsiteY11" fmla="*/ 100013 h 1314450"/>
              <a:gd name="connsiteX12" fmla="*/ 333375 w 1652587"/>
              <a:gd name="connsiteY12" fmla="*/ 128588 h 1314450"/>
              <a:gd name="connsiteX13" fmla="*/ 352425 w 1652587"/>
              <a:gd name="connsiteY13" fmla="*/ 138113 h 1314450"/>
              <a:gd name="connsiteX14" fmla="*/ 400050 w 1652587"/>
              <a:gd name="connsiteY14" fmla="*/ 147638 h 1314450"/>
              <a:gd name="connsiteX15" fmla="*/ 376237 w 1652587"/>
              <a:gd name="connsiteY15" fmla="*/ 114300 h 1314450"/>
              <a:gd name="connsiteX16" fmla="*/ 371475 w 1652587"/>
              <a:gd name="connsiteY16" fmla="*/ 100013 h 1314450"/>
              <a:gd name="connsiteX17" fmla="*/ 371475 w 1652587"/>
              <a:gd name="connsiteY17" fmla="*/ 100013 h 1314450"/>
              <a:gd name="connsiteX18" fmla="*/ 428625 w 1652587"/>
              <a:gd name="connsiteY18" fmla="*/ 38100 h 1314450"/>
              <a:gd name="connsiteX19" fmla="*/ 461962 w 1652587"/>
              <a:gd name="connsiteY19" fmla="*/ 66675 h 1314450"/>
              <a:gd name="connsiteX20" fmla="*/ 504825 w 1652587"/>
              <a:gd name="connsiteY20" fmla="*/ 0 h 1314450"/>
              <a:gd name="connsiteX21" fmla="*/ 561975 w 1652587"/>
              <a:gd name="connsiteY21" fmla="*/ 47625 h 1314450"/>
              <a:gd name="connsiteX22" fmla="*/ 590550 w 1652587"/>
              <a:gd name="connsiteY22" fmla="*/ 0 h 1314450"/>
              <a:gd name="connsiteX23" fmla="*/ 647700 w 1652587"/>
              <a:gd name="connsiteY23" fmla="*/ 52388 h 1314450"/>
              <a:gd name="connsiteX24" fmla="*/ 733425 w 1652587"/>
              <a:gd name="connsiteY24" fmla="*/ 95250 h 1314450"/>
              <a:gd name="connsiteX25" fmla="*/ 766762 w 1652587"/>
              <a:gd name="connsiteY25" fmla="*/ 100013 h 1314450"/>
              <a:gd name="connsiteX26" fmla="*/ 828675 w 1652587"/>
              <a:gd name="connsiteY26" fmla="*/ 161925 h 1314450"/>
              <a:gd name="connsiteX27" fmla="*/ 895350 w 1652587"/>
              <a:gd name="connsiteY27" fmla="*/ 180975 h 1314450"/>
              <a:gd name="connsiteX28" fmla="*/ 947737 w 1652587"/>
              <a:gd name="connsiteY28" fmla="*/ 166688 h 1314450"/>
              <a:gd name="connsiteX29" fmla="*/ 990600 w 1652587"/>
              <a:gd name="connsiteY29" fmla="*/ 204788 h 1314450"/>
              <a:gd name="connsiteX30" fmla="*/ 981075 w 1652587"/>
              <a:gd name="connsiteY30" fmla="*/ 261938 h 1314450"/>
              <a:gd name="connsiteX31" fmla="*/ 1157287 w 1652587"/>
              <a:gd name="connsiteY31" fmla="*/ 300038 h 1314450"/>
              <a:gd name="connsiteX32" fmla="*/ 1138237 w 1652587"/>
              <a:gd name="connsiteY32" fmla="*/ 404813 h 1314450"/>
              <a:gd name="connsiteX33" fmla="*/ 1247775 w 1652587"/>
              <a:gd name="connsiteY33" fmla="*/ 471488 h 1314450"/>
              <a:gd name="connsiteX34" fmla="*/ 1219200 w 1652587"/>
              <a:gd name="connsiteY34" fmla="*/ 509588 h 1314450"/>
              <a:gd name="connsiteX35" fmla="*/ 1304925 w 1652587"/>
              <a:gd name="connsiteY35" fmla="*/ 500063 h 1314450"/>
              <a:gd name="connsiteX36" fmla="*/ 1285875 w 1652587"/>
              <a:gd name="connsiteY36" fmla="*/ 557213 h 1314450"/>
              <a:gd name="connsiteX37" fmla="*/ 1333500 w 1652587"/>
              <a:gd name="connsiteY37" fmla="*/ 571500 h 1314450"/>
              <a:gd name="connsiteX38" fmla="*/ 1414462 w 1652587"/>
              <a:gd name="connsiteY38" fmla="*/ 476250 h 1314450"/>
              <a:gd name="connsiteX39" fmla="*/ 1462087 w 1652587"/>
              <a:gd name="connsiteY39" fmla="*/ 509588 h 1314450"/>
              <a:gd name="connsiteX40" fmla="*/ 1462087 w 1652587"/>
              <a:gd name="connsiteY40" fmla="*/ 561975 h 1314450"/>
              <a:gd name="connsiteX41" fmla="*/ 1423987 w 1652587"/>
              <a:gd name="connsiteY41" fmla="*/ 614363 h 1314450"/>
              <a:gd name="connsiteX42" fmla="*/ 1433512 w 1652587"/>
              <a:gd name="connsiteY42" fmla="*/ 676275 h 1314450"/>
              <a:gd name="connsiteX43" fmla="*/ 1395412 w 1652587"/>
              <a:gd name="connsiteY43" fmla="*/ 766763 h 1314450"/>
              <a:gd name="connsiteX44" fmla="*/ 1504950 w 1652587"/>
              <a:gd name="connsiteY44" fmla="*/ 747713 h 1314450"/>
              <a:gd name="connsiteX45" fmla="*/ 1514475 w 1652587"/>
              <a:gd name="connsiteY45" fmla="*/ 790575 h 1314450"/>
              <a:gd name="connsiteX46" fmla="*/ 1547812 w 1652587"/>
              <a:gd name="connsiteY46" fmla="*/ 823913 h 1314450"/>
              <a:gd name="connsiteX47" fmla="*/ 1557337 w 1652587"/>
              <a:gd name="connsiteY47" fmla="*/ 909638 h 1314450"/>
              <a:gd name="connsiteX48" fmla="*/ 1652587 w 1652587"/>
              <a:gd name="connsiteY48" fmla="*/ 923925 h 1314450"/>
              <a:gd name="connsiteX49" fmla="*/ 1476375 w 1652587"/>
              <a:gd name="connsiteY49" fmla="*/ 1095375 h 1314450"/>
              <a:gd name="connsiteX50" fmla="*/ 1462087 w 1652587"/>
              <a:gd name="connsiteY50" fmla="*/ 1157288 h 1314450"/>
              <a:gd name="connsiteX51" fmla="*/ 1528762 w 1652587"/>
              <a:gd name="connsiteY51" fmla="*/ 1271588 h 1314450"/>
              <a:gd name="connsiteX52" fmla="*/ 1438275 w 1652587"/>
              <a:gd name="connsiteY52" fmla="*/ 1314450 h 1314450"/>
              <a:gd name="connsiteX53" fmla="*/ 1443037 w 1652587"/>
              <a:gd name="connsiteY53" fmla="*/ 1038225 h 1314450"/>
              <a:gd name="connsiteX54" fmla="*/ 1419225 w 1652587"/>
              <a:gd name="connsiteY54" fmla="*/ 971550 h 1314450"/>
              <a:gd name="connsiteX55" fmla="*/ 1366837 w 1652587"/>
              <a:gd name="connsiteY55" fmla="*/ 971550 h 1314450"/>
              <a:gd name="connsiteX56" fmla="*/ 1319212 w 1652587"/>
              <a:gd name="connsiteY56" fmla="*/ 995363 h 1314450"/>
              <a:gd name="connsiteX57" fmla="*/ 1257300 w 1652587"/>
              <a:gd name="connsiteY57" fmla="*/ 1009650 h 1314450"/>
              <a:gd name="connsiteX58" fmla="*/ 1214437 w 1652587"/>
              <a:gd name="connsiteY58" fmla="*/ 976313 h 1314450"/>
              <a:gd name="connsiteX59" fmla="*/ 1209675 w 1652587"/>
              <a:gd name="connsiteY59" fmla="*/ 1038225 h 1314450"/>
              <a:gd name="connsiteX60" fmla="*/ 1152525 w 1652587"/>
              <a:gd name="connsiteY60" fmla="*/ 990600 h 1314450"/>
              <a:gd name="connsiteX61" fmla="*/ 1100137 w 1652587"/>
              <a:gd name="connsiteY61" fmla="*/ 1028700 h 1314450"/>
              <a:gd name="connsiteX62" fmla="*/ 1057275 w 1652587"/>
              <a:gd name="connsiteY62" fmla="*/ 981075 h 1314450"/>
              <a:gd name="connsiteX63" fmla="*/ 952500 w 1652587"/>
              <a:gd name="connsiteY63" fmla="*/ 890588 h 1314450"/>
              <a:gd name="connsiteX64" fmla="*/ 904875 w 1652587"/>
              <a:gd name="connsiteY64" fmla="*/ 914400 h 1314450"/>
              <a:gd name="connsiteX65" fmla="*/ 819150 w 1652587"/>
              <a:gd name="connsiteY65" fmla="*/ 981075 h 1314450"/>
              <a:gd name="connsiteX66" fmla="*/ 785812 w 1652587"/>
              <a:gd name="connsiteY66" fmla="*/ 947738 h 1314450"/>
              <a:gd name="connsiteX67" fmla="*/ 704850 w 1652587"/>
              <a:gd name="connsiteY67" fmla="*/ 962025 h 1314450"/>
              <a:gd name="connsiteX68" fmla="*/ 576262 w 1652587"/>
              <a:gd name="connsiteY68" fmla="*/ 1004888 h 1314450"/>
              <a:gd name="connsiteX69" fmla="*/ 533400 w 1652587"/>
              <a:gd name="connsiteY69" fmla="*/ 981075 h 1314450"/>
              <a:gd name="connsiteX70" fmla="*/ 504825 w 1652587"/>
              <a:gd name="connsiteY70" fmla="*/ 1023938 h 1314450"/>
              <a:gd name="connsiteX71" fmla="*/ 390525 w 1652587"/>
              <a:gd name="connsiteY71" fmla="*/ 1023938 h 1314450"/>
              <a:gd name="connsiteX72" fmla="*/ 300037 w 1652587"/>
              <a:gd name="connsiteY72" fmla="*/ 995363 h 1314450"/>
              <a:gd name="connsiteX73" fmla="*/ 238125 w 1652587"/>
              <a:gd name="connsiteY73" fmla="*/ 942975 h 1314450"/>
              <a:gd name="connsiteX74" fmla="*/ 180975 w 1652587"/>
              <a:gd name="connsiteY74" fmla="*/ 895350 h 1314450"/>
              <a:gd name="connsiteX75" fmla="*/ 171450 w 1652587"/>
              <a:gd name="connsiteY75" fmla="*/ 838200 h 1314450"/>
              <a:gd name="connsiteX76" fmla="*/ 171450 w 1652587"/>
              <a:gd name="connsiteY76" fmla="*/ 838200 h 1314450"/>
              <a:gd name="connsiteX77" fmla="*/ 52387 w 1652587"/>
              <a:gd name="connsiteY77" fmla="*/ 871538 h 1314450"/>
              <a:gd name="connsiteX0" fmla="*/ 52387 w 1652587"/>
              <a:gd name="connsiteY0" fmla="*/ 871538 h 1271588"/>
              <a:gd name="connsiteX1" fmla="*/ 90487 w 1652587"/>
              <a:gd name="connsiteY1" fmla="*/ 781050 h 1271588"/>
              <a:gd name="connsiteX2" fmla="*/ 119062 w 1652587"/>
              <a:gd name="connsiteY2" fmla="*/ 700088 h 1271588"/>
              <a:gd name="connsiteX3" fmla="*/ 80962 w 1652587"/>
              <a:gd name="connsiteY3" fmla="*/ 638175 h 1271588"/>
              <a:gd name="connsiteX4" fmla="*/ 42862 w 1652587"/>
              <a:gd name="connsiteY4" fmla="*/ 566738 h 1271588"/>
              <a:gd name="connsiteX5" fmla="*/ 0 w 1652587"/>
              <a:gd name="connsiteY5" fmla="*/ 500063 h 1271588"/>
              <a:gd name="connsiteX6" fmla="*/ 38100 w 1652587"/>
              <a:gd name="connsiteY6" fmla="*/ 438150 h 1271588"/>
              <a:gd name="connsiteX7" fmla="*/ 128587 w 1652587"/>
              <a:gd name="connsiteY7" fmla="*/ 414338 h 1271588"/>
              <a:gd name="connsiteX8" fmla="*/ 195262 w 1652587"/>
              <a:gd name="connsiteY8" fmla="*/ 376238 h 1271588"/>
              <a:gd name="connsiteX9" fmla="*/ 228600 w 1652587"/>
              <a:gd name="connsiteY9" fmla="*/ 261938 h 1271588"/>
              <a:gd name="connsiteX10" fmla="*/ 247650 w 1652587"/>
              <a:gd name="connsiteY10" fmla="*/ 142875 h 1271588"/>
              <a:gd name="connsiteX11" fmla="*/ 285750 w 1652587"/>
              <a:gd name="connsiteY11" fmla="*/ 100013 h 1271588"/>
              <a:gd name="connsiteX12" fmla="*/ 333375 w 1652587"/>
              <a:gd name="connsiteY12" fmla="*/ 128588 h 1271588"/>
              <a:gd name="connsiteX13" fmla="*/ 352425 w 1652587"/>
              <a:gd name="connsiteY13" fmla="*/ 138113 h 1271588"/>
              <a:gd name="connsiteX14" fmla="*/ 400050 w 1652587"/>
              <a:gd name="connsiteY14" fmla="*/ 147638 h 1271588"/>
              <a:gd name="connsiteX15" fmla="*/ 376237 w 1652587"/>
              <a:gd name="connsiteY15" fmla="*/ 114300 h 1271588"/>
              <a:gd name="connsiteX16" fmla="*/ 371475 w 1652587"/>
              <a:gd name="connsiteY16" fmla="*/ 100013 h 1271588"/>
              <a:gd name="connsiteX17" fmla="*/ 371475 w 1652587"/>
              <a:gd name="connsiteY17" fmla="*/ 100013 h 1271588"/>
              <a:gd name="connsiteX18" fmla="*/ 428625 w 1652587"/>
              <a:gd name="connsiteY18" fmla="*/ 38100 h 1271588"/>
              <a:gd name="connsiteX19" fmla="*/ 461962 w 1652587"/>
              <a:gd name="connsiteY19" fmla="*/ 66675 h 1271588"/>
              <a:gd name="connsiteX20" fmla="*/ 504825 w 1652587"/>
              <a:gd name="connsiteY20" fmla="*/ 0 h 1271588"/>
              <a:gd name="connsiteX21" fmla="*/ 561975 w 1652587"/>
              <a:gd name="connsiteY21" fmla="*/ 47625 h 1271588"/>
              <a:gd name="connsiteX22" fmla="*/ 590550 w 1652587"/>
              <a:gd name="connsiteY22" fmla="*/ 0 h 1271588"/>
              <a:gd name="connsiteX23" fmla="*/ 647700 w 1652587"/>
              <a:gd name="connsiteY23" fmla="*/ 52388 h 1271588"/>
              <a:gd name="connsiteX24" fmla="*/ 733425 w 1652587"/>
              <a:gd name="connsiteY24" fmla="*/ 95250 h 1271588"/>
              <a:gd name="connsiteX25" fmla="*/ 766762 w 1652587"/>
              <a:gd name="connsiteY25" fmla="*/ 100013 h 1271588"/>
              <a:gd name="connsiteX26" fmla="*/ 828675 w 1652587"/>
              <a:gd name="connsiteY26" fmla="*/ 161925 h 1271588"/>
              <a:gd name="connsiteX27" fmla="*/ 895350 w 1652587"/>
              <a:gd name="connsiteY27" fmla="*/ 180975 h 1271588"/>
              <a:gd name="connsiteX28" fmla="*/ 947737 w 1652587"/>
              <a:gd name="connsiteY28" fmla="*/ 166688 h 1271588"/>
              <a:gd name="connsiteX29" fmla="*/ 990600 w 1652587"/>
              <a:gd name="connsiteY29" fmla="*/ 204788 h 1271588"/>
              <a:gd name="connsiteX30" fmla="*/ 981075 w 1652587"/>
              <a:gd name="connsiteY30" fmla="*/ 261938 h 1271588"/>
              <a:gd name="connsiteX31" fmla="*/ 1157287 w 1652587"/>
              <a:gd name="connsiteY31" fmla="*/ 300038 h 1271588"/>
              <a:gd name="connsiteX32" fmla="*/ 1138237 w 1652587"/>
              <a:gd name="connsiteY32" fmla="*/ 404813 h 1271588"/>
              <a:gd name="connsiteX33" fmla="*/ 1247775 w 1652587"/>
              <a:gd name="connsiteY33" fmla="*/ 471488 h 1271588"/>
              <a:gd name="connsiteX34" fmla="*/ 1219200 w 1652587"/>
              <a:gd name="connsiteY34" fmla="*/ 509588 h 1271588"/>
              <a:gd name="connsiteX35" fmla="*/ 1304925 w 1652587"/>
              <a:gd name="connsiteY35" fmla="*/ 500063 h 1271588"/>
              <a:gd name="connsiteX36" fmla="*/ 1285875 w 1652587"/>
              <a:gd name="connsiteY36" fmla="*/ 557213 h 1271588"/>
              <a:gd name="connsiteX37" fmla="*/ 1333500 w 1652587"/>
              <a:gd name="connsiteY37" fmla="*/ 571500 h 1271588"/>
              <a:gd name="connsiteX38" fmla="*/ 1414462 w 1652587"/>
              <a:gd name="connsiteY38" fmla="*/ 476250 h 1271588"/>
              <a:gd name="connsiteX39" fmla="*/ 1462087 w 1652587"/>
              <a:gd name="connsiteY39" fmla="*/ 509588 h 1271588"/>
              <a:gd name="connsiteX40" fmla="*/ 1462087 w 1652587"/>
              <a:gd name="connsiteY40" fmla="*/ 561975 h 1271588"/>
              <a:gd name="connsiteX41" fmla="*/ 1423987 w 1652587"/>
              <a:gd name="connsiteY41" fmla="*/ 614363 h 1271588"/>
              <a:gd name="connsiteX42" fmla="*/ 1433512 w 1652587"/>
              <a:gd name="connsiteY42" fmla="*/ 676275 h 1271588"/>
              <a:gd name="connsiteX43" fmla="*/ 1395412 w 1652587"/>
              <a:gd name="connsiteY43" fmla="*/ 766763 h 1271588"/>
              <a:gd name="connsiteX44" fmla="*/ 1504950 w 1652587"/>
              <a:gd name="connsiteY44" fmla="*/ 747713 h 1271588"/>
              <a:gd name="connsiteX45" fmla="*/ 1514475 w 1652587"/>
              <a:gd name="connsiteY45" fmla="*/ 790575 h 1271588"/>
              <a:gd name="connsiteX46" fmla="*/ 1547812 w 1652587"/>
              <a:gd name="connsiteY46" fmla="*/ 823913 h 1271588"/>
              <a:gd name="connsiteX47" fmla="*/ 1557337 w 1652587"/>
              <a:gd name="connsiteY47" fmla="*/ 909638 h 1271588"/>
              <a:gd name="connsiteX48" fmla="*/ 1652587 w 1652587"/>
              <a:gd name="connsiteY48" fmla="*/ 923925 h 1271588"/>
              <a:gd name="connsiteX49" fmla="*/ 1476375 w 1652587"/>
              <a:gd name="connsiteY49" fmla="*/ 1095375 h 1271588"/>
              <a:gd name="connsiteX50" fmla="*/ 1462087 w 1652587"/>
              <a:gd name="connsiteY50" fmla="*/ 1157288 h 1271588"/>
              <a:gd name="connsiteX51" fmla="*/ 1528762 w 1652587"/>
              <a:gd name="connsiteY51" fmla="*/ 1271588 h 1271588"/>
              <a:gd name="connsiteX52" fmla="*/ 1443037 w 1652587"/>
              <a:gd name="connsiteY52" fmla="*/ 1038225 h 1271588"/>
              <a:gd name="connsiteX53" fmla="*/ 1419225 w 1652587"/>
              <a:gd name="connsiteY53" fmla="*/ 971550 h 1271588"/>
              <a:gd name="connsiteX54" fmla="*/ 1366837 w 1652587"/>
              <a:gd name="connsiteY54" fmla="*/ 971550 h 1271588"/>
              <a:gd name="connsiteX55" fmla="*/ 1319212 w 1652587"/>
              <a:gd name="connsiteY55" fmla="*/ 995363 h 1271588"/>
              <a:gd name="connsiteX56" fmla="*/ 1257300 w 1652587"/>
              <a:gd name="connsiteY56" fmla="*/ 1009650 h 1271588"/>
              <a:gd name="connsiteX57" fmla="*/ 1214437 w 1652587"/>
              <a:gd name="connsiteY57" fmla="*/ 976313 h 1271588"/>
              <a:gd name="connsiteX58" fmla="*/ 1209675 w 1652587"/>
              <a:gd name="connsiteY58" fmla="*/ 1038225 h 1271588"/>
              <a:gd name="connsiteX59" fmla="*/ 1152525 w 1652587"/>
              <a:gd name="connsiteY59" fmla="*/ 990600 h 1271588"/>
              <a:gd name="connsiteX60" fmla="*/ 1100137 w 1652587"/>
              <a:gd name="connsiteY60" fmla="*/ 1028700 h 1271588"/>
              <a:gd name="connsiteX61" fmla="*/ 1057275 w 1652587"/>
              <a:gd name="connsiteY61" fmla="*/ 981075 h 1271588"/>
              <a:gd name="connsiteX62" fmla="*/ 952500 w 1652587"/>
              <a:gd name="connsiteY62" fmla="*/ 890588 h 1271588"/>
              <a:gd name="connsiteX63" fmla="*/ 904875 w 1652587"/>
              <a:gd name="connsiteY63" fmla="*/ 914400 h 1271588"/>
              <a:gd name="connsiteX64" fmla="*/ 819150 w 1652587"/>
              <a:gd name="connsiteY64" fmla="*/ 981075 h 1271588"/>
              <a:gd name="connsiteX65" fmla="*/ 785812 w 1652587"/>
              <a:gd name="connsiteY65" fmla="*/ 947738 h 1271588"/>
              <a:gd name="connsiteX66" fmla="*/ 704850 w 1652587"/>
              <a:gd name="connsiteY66" fmla="*/ 962025 h 1271588"/>
              <a:gd name="connsiteX67" fmla="*/ 576262 w 1652587"/>
              <a:gd name="connsiteY67" fmla="*/ 1004888 h 1271588"/>
              <a:gd name="connsiteX68" fmla="*/ 533400 w 1652587"/>
              <a:gd name="connsiteY68" fmla="*/ 981075 h 1271588"/>
              <a:gd name="connsiteX69" fmla="*/ 504825 w 1652587"/>
              <a:gd name="connsiteY69" fmla="*/ 1023938 h 1271588"/>
              <a:gd name="connsiteX70" fmla="*/ 390525 w 1652587"/>
              <a:gd name="connsiteY70" fmla="*/ 1023938 h 1271588"/>
              <a:gd name="connsiteX71" fmla="*/ 300037 w 1652587"/>
              <a:gd name="connsiteY71" fmla="*/ 995363 h 1271588"/>
              <a:gd name="connsiteX72" fmla="*/ 238125 w 1652587"/>
              <a:gd name="connsiteY72" fmla="*/ 942975 h 1271588"/>
              <a:gd name="connsiteX73" fmla="*/ 180975 w 1652587"/>
              <a:gd name="connsiteY73" fmla="*/ 895350 h 1271588"/>
              <a:gd name="connsiteX74" fmla="*/ 171450 w 1652587"/>
              <a:gd name="connsiteY74" fmla="*/ 838200 h 1271588"/>
              <a:gd name="connsiteX75" fmla="*/ 171450 w 1652587"/>
              <a:gd name="connsiteY75" fmla="*/ 838200 h 1271588"/>
              <a:gd name="connsiteX76" fmla="*/ 52387 w 1652587"/>
              <a:gd name="connsiteY76" fmla="*/ 871538 h 1271588"/>
              <a:gd name="connsiteX0" fmla="*/ 52387 w 1652587"/>
              <a:gd name="connsiteY0" fmla="*/ 871538 h 1157288"/>
              <a:gd name="connsiteX1" fmla="*/ 90487 w 1652587"/>
              <a:gd name="connsiteY1" fmla="*/ 781050 h 1157288"/>
              <a:gd name="connsiteX2" fmla="*/ 119062 w 1652587"/>
              <a:gd name="connsiteY2" fmla="*/ 700088 h 1157288"/>
              <a:gd name="connsiteX3" fmla="*/ 80962 w 1652587"/>
              <a:gd name="connsiteY3" fmla="*/ 638175 h 1157288"/>
              <a:gd name="connsiteX4" fmla="*/ 42862 w 1652587"/>
              <a:gd name="connsiteY4" fmla="*/ 566738 h 1157288"/>
              <a:gd name="connsiteX5" fmla="*/ 0 w 1652587"/>
              <a:gd name="connsiteY5" fmla="*/ 500063 h 1157288"/>
              <a:gd name="connsiteX6" fmla="*/ 38100 w 1652587"/>
              <a:gd name="connsiteY6" fmla="*/ 438150 h 1157288"/>
              <a:gd name="connsiteX7" fmla="*/ 128587 w 1652587"/>
              <a:gd name="connsiteY7" fmla="*/ 414338 h 1157288"/>
              <a:gd name="connsiteX8" fmla="*/ 195262 w 1652587"/>
              <a:gd name="connsiteY8" fmla="*/ 376238 h 1157288"/>
              <a:gd name="connsiteX9" fmla="*/ 228600 w 1652587"/>
              <a:gd name="connsiteY9" fmla="*/ 261938 h 1157288"/>
              <a:gd name="connsiteX10" fmla="*/ 247650 w 1652587"/>
              <a:gd name="connsiteY10" fmla="*/ 142875 h 1157288"/>
              <a:gd name="connsiteX11" fmla="*/ 285750 w 1652587"/>
              <a:gd name="connsiteY11" fmla="*/ 100013 h 1157288"/>
              <a:gd name="connsiteX12" fmla="*/ 333375 w 1652587"/>
              <a:gd name="connsiteY12" fmla="*/ 128588 h 1157288"/>
              <a:gd name="connsiteX13" fmla="*/ 352425 w 1652587"/>
              <a:gd name="connsiteY13" fmla="*/ 138113 h 1157288"/>
              <a:gd name="connsiteX14" fmla="*/ 400050 w 1652587"/>
              <a:gd name="connsiteY14" fmla="*/ 147638 h 1157288"/>
              <a:gd name="connsiteX15" fmla="*/ 376237 w 1652587"/>
              <a:gd name="connsiteY15" fmla="*/ 114300 h 1157288"/>
              <a:gd name="connsiteX16" fmla="*/ 371475 w 1652587"/>
              <a:gd name="connsiteY16" fmla="*/ 100013 h 1157288"/>
              <a:gd name="connsiteX17" fmla="*/ 371475 w 1652587"/>
              <a:gd name="connsiteY17" fmla="*/ 100013 h 1157288"/>
              <a:gd name="connsiteX18" fmla="*/ 428625 w 1652587"/>
              <a:gd name="connsiteY18" fmla="*/ 38100 h 1157288"/>
              <a:gd name="connsiteX19" fmla="*/ 461962 w 1652587"/>
              <a:gd name="connsiteY19" fmla="*/ 66675 h 1157288"/>
              <a:gd name="connsiteX20" fmla="*/ 504825 w 1652587"/>
              <a:gd name="connsiteY20" fmla="*/ 0 h 1157288"/>
              <a:gd name="connsiteX21" fmla="*/ 561975 w 1652587"/>
              <a:gd name="connsiteY21" fmla="*/ 47625 h 1157288"/>
              <a:gd name="connsiteX22" fmla="*/ 590550 w 1652587"/>
              <a:gd name="connsiteY22" fmla="*/ 0 h 1157288"/>
              <a:gd name="connsiteX23" fmla="*/ 647700 w 1652587"/>
              <a:gd name="connsiteY23" fmla="*/ 52388 h 1157288"/>
              <a:gd name="connsiteX24" fmla="*/ 733425 w 1652587"/>
              <a:gd name="connsiteY24" fmla="*/ 95250 h 1157288"/>
              <a:gd name="connsiteX25" fmla="*/ 766762 w 1652587"/>
              <a:gd name="connsiteY25" fmla="*/ 100013 h 1157288"/>
              <a:gd name="connsiteX26" fmla="*/ 828675 w 1652587"/>
              <a:gd name="connsiteY26" fmla="*/ 161925 h 1157288"/>
              <a:gd name="connsiteX27" fmla="*/ 895350 w 1652587"/>
              <a:gd name="connsiteY27" fmla="*/ 180975 h 1157288"/>
              <a:gd name="connsiteX28" fmla="*/ 947737 w 1652587"/>
              <a:gd name="connsiteY28" fmla="*/ 166688 h 1157288"/>
              <a:gd name="connsiteX29" fmla="*/ 990600 w 1652587"/>
              <a:gd name="connsiteY29" fmla="*/ 204788 h 1157288"/>
              <a:gd name="connsiteX30" fmla="*/ 981075 w 1652587"/>
              <a:gd name="connsiteY30" fmla="*/ 261938 h 1157288"/>
              <a:gd name="connsiteX31" fmla="*/ 1157287 w 1652587"/>
              <a:gd name="connsiteY31" fmla="*/ 300038 h 1157288"/>
              <a:gd name="connsiteX32" fmla="*/ 1138237 w 1652587"/>
              <a:gd name="connsiteY32" fmla="*/ 404813 h 1157288"/>
              <a:gd name="connsiteX33" fmla="*/ 1247775 w 1652587"/>
              <a:gd name="connsiteY33" fmla="*/ 471488 h 1157288"/>
              <a:gd name="connsiteX34" fmla="*/ 1219200 w 1652587"/>
              <a:gd name="connsiteY34" fmla="*/ 509588 h 1157288"/>
              <a:gd name="connsiteX35" fmla="*/ 1304925 w 1652587"/>
              <a:gd name="connsiteY35" fmla="*/ 500063 h 1157288"/>
              <a:gd name="connsiteX36" fmla="*/ 1285875 w 1652587"/>
              <a:gd name="connsiteY36" fmla="*/ 557213 h 1157288"/>
              <a:gd name="connsiteX37" fmla="*/ 1333500 w 1652587"/>
              <a:gd name="connsiteY37" fmla="*/ 571500 h 1157288"/>
              <a:gd name="connsiteX38" fmla="*/ 1414462 w 1652587"/>
              <a:gd name="connsiteY38" fmla="*/ 476250 h 1157288"/>
              <a:gd name="connsiteX39" fmla="*/ 1462087 w 1652587"/>
              <a:gd name="connsiteY39" fmla="*/ 509588 h 1157288"/>
              <a:gd name="connsiteX40" fmla="*/ 1462087 w 1652587"/>
              <a:gd name="connsiteY40" fmla="*/ 561975 h 1157288"/>
              <a:gd name="connsiteX41" fmla="*/ 1423987 w 1652587"/>
              <a:gd name="connsiteY41" fmla="*/ 614363 h 1157288"/>
              <a:gd name="connsiteX42" fmla="*/ 1433512 w 1652587"/>
              <a:gd name="connsiteY42" fmla="*/ 676275 h 1157288"/>
              <a:gd name="connsiteX43" fmla="*/ 1395412 w 1652587"/>
              <a:gd name="connsiteY43" fmla="*/ 766763 h 1157288"/>
              <a:gd name="connsiteX44" fmla="*/ 1504950 w 1652587"/>
              <a:gd name="connsiteY44" fmla="*/ 747713 h 1157288"/>
              <a:gd name="connsiteX45" fmla="*/ 1514475 w 1652587"/>
              <a:gd name="connsiteY45" fmla="*/ 790575 h 1157288"/>
              <a:gd name="connsiteX46" fmla="*/ 1547812 w 1652587"/>
              <a:gd name="connsiteY46" fmla="*/ 823913 h 1157288"/>
              <a:gd name="connsiteX47" fmla="*/ 1557337 w 1652587"/>
              <a:gd name="connsiteY47" fmla="*/ 909638 h 1157288"/>
              <a:gd name="connsiteX48" fmla="*/ 1652587 w 1652587"/>
              <a:gd name="connsiteY48" fmla="*/ 923925 h 1157288"/>
              <a:gd name="connsiteX49" fmla="*/ 1476375 w 1652587"/>
              <a:gd name="connsiteY49" fmla="*/ 1095375 h 1157288"/>
              <a:gd name="connsiteX50" fmla="*/ 1462087 w 1652587"/>
              <a:gd name="connsiteY50" fmla="*/ 1157288 h 1157288"/>
              <a:gd name="connsiteX51" fmla="*/ 1443037 w 1652587"/>
              <a:gd name="connsiteY51" fmla="*/ 1038225 h 1157288"/>
              <a:gd name="connsiteX52" fmla="*/ 1419225 w 1652587"/>
              <a:gd name="connsiteY52" fmla="*/ 971550 h 1157288"/>
              <a:gd name="connsiteX53" fmla="*/ 1366837 w 1652587"/>
              <a:gd name="connsiteY53" fmla="*/ 971550 h 1157288"/>
              <a:gd name="connsiteX54" fmla="*/ 1319212 w 1652587"/>
              <a:gd name="connsiteY54" fmla="*/ 995363 h 1157288"/>
              <a:gd name="connsiteX55" fmla="*/ 1257300 w 1652587"/>
              <a:gd name="connsiteY55" fmla="*/ 1009650 h 1157288"/>
              <a:gd name="connsiteX56" fmla="*/ 1214437 w 1652587"/>
              <a:gd name="connsiteY56" fmla="*/ 976313 h 1157288"/>
              <a:gd name="connsiteX57" fmla="*/ 1209675 w 1652587"/>
              <a:gd name="connsiteY57" fmla="*/ 1038225 h 1157288"/>
              <a:gd name="connsiteX58" fmla="*/ 1152525 w 1652587"/>
              <a:gd name="connsiteY58" fmla="*/ 990600 h 1157288"/>
              <a:gd name="connsiteX59" fmla="*/ 1100137 w 1652587"/>
              <a:gd name="connsiteY59" fmla="*/ 1028700 h 1157288"/>
              <a:gd name="connsiteX60" fmla="*/ 1057275 w 1652587"/>
              <a:gd name="connsiteY60" fmla="*/ 981075 h 1157288"/>
              <a:gd name="connsiteX61" fmla="*/ 952500 w 1652587"/>
              <a:gd name="connsiteY61" fmla="*/ 890588 h 1157288"/>
              <a:gd name="connsiteX62" fmla="*/ 904875 w 1652587"/>
              <a:gd name="connsiteY62" fmla="*/ 914400 h 1157288"/>
              <a:gd name="connsiteX63" fmla="*/ 819150 w 1652587"/>
              <a:gd name="connsiteY63" fmla="*/ 981075 h 1157288"/>
              <a:gd name="connsiteX64" fmla="*/ 785812 w 1652587"/>
              <a:gd name="connsiteY64" fmla="*/ 947738 h 1157288"/>
              <a:gd name="connsiteX65" fmla="*/ 704850 w 1652587"/>
              <a:gd name="connsiteY65" fmla="*/ 962025 h 1157288"/>
              <a:gd name="connsiteX66" fmla="*/ 576262 w 1652587"/>
              <a:gd name="connsiteY66" fmla="*/ 1004888 h 1157288"/>
              <a:gd name="connsiteX67" fmla="*/ 533400 w 1652587"/>
              <a:gd name="connsiteY67" fmla="*/ 981075 h 1157288"/>
              <a:gd name="connsiteX68" fmla="*/ 504825 w 1652587"/>
              <a:gd name="connsiteY68" fmla="*/ 1023938 h 1157288"/>
              <a:gd name="connsiteX69" fmla="*/ 390525 w 1652587"/>
              <a:gd name="connsiteY69" fmla="*/ 1023938 h 1157288"/>
              <a:gd name="connsiteX70" fmla="*/ 300037 w 1652587"/>
              <a:gd name="connsiteY70" fmla="*/ 995363 h 1157288"/>
              <a:gd name="connsiteX71" fmla="*/ 238125 w 1652587"/>
              <a:gd name="connsiteY71" fmla="*/ 942975 h 1157288"/>
              <a:gd name="connsiteX72" fmla="*/ 180975 w 1652587"/>
              <a:gd name="connsiteY72" fmla="*/ 895350 h 1157288"/>
              <a:gd name="connsiteX73" fmla="*/ 171450 w 1652587"/>
              <a:gd name="connsiteY73" fmla="*/ 838200 h 1157288"/>
              <a:gd name="connsiteX74" fmla="*/ 171450 w 1652587"/>
              <a:gd name="connsiteY74" fmla="*/ 838200 h 1157288"/>
              <a:gd name="connsiteX75" fmla="*/ 52387 w 1652587"/>
              <a:gd name="connsiteY75" fmla="*/ 871538 h 1157288"/>
              <a:gd name="connsiteX0" fmla="*/ 52387 w 1652587"/>
              <a:gd name="connsiteY0" fmla="*/ 871538 h 1104900"/>
              <a:gd name="connsiteX1" fmla="*/ 90487 w 1652587"/>
              <a:gd name="connsiteY1" fmla="*/ 781050 h 1104900"/>
              <a:gd name="connsiteX2" fmla="*/ 119062 w 1652587"/>
              <a:gd name="connsiteY2" fmla="*/ 700088 h 1104900"/>
              <a:gd name="connsiteX3" fmla="*/ 80962 w 1652587"/>
              <a:gd name="connsiteY3" fmla="*/ 638175 h 1104900"/>
              <a:gd name="connsiteX4" fmla="*/ 42862 w 1652587"/>
              <a:gd name="connsiteY4" fmla="*/ 566738 h 1104900"/>
              <a:gd name="connsiteX5" fmla="*/ 0 w 1652587"/>
              <a:gd name="connsiteY5" fmla="*/ 500063 h 1104900"/>
              <a:gd name="connsiteX6" fmla="*/ 38100 w 1652587"/>
              <a:gd name="connsiteY6" fmla="*/ 438150 h 1104900"/>
              <a:gd name="connsiteX7" fmla="*/ 128587 w 1652587"/>
              <a:gd name="connsiteY7" fmla="*/ 414338 h 1104900"/>
              <a:gd name="connsiteX8" fmla="*/ 195262 w 1652587"/>
              <a:gd name="connsiteY8" fmla="*/ 376238 h 1104900"/>
              <a:gd name="connsiteX9" fmla="*/ 228600 w 1652587"/>
              <a:gd name="connsiteY9" fmla="*/ 261938 h 1104900"/>
              <a:gd name="connsiteX10" fmla="*/ 247650 w 1652587"/>
              <a:gd name="connsiteY10" fmla="*/ 142875 h 1104900"/>
              <a:gd name="connsiteX11" fmla="*/ 285750 w 1652587"/>
              <a:gd name="connsiteY11" fmla="*/ 100013 h 1104900"/>
              <a:gd name="connsiteX12" fmla="*/ 333375 w 1652587"/>
              <a:gd name="connsiteY12" fmla="*/ 128588 h 1104900"/>
              <a:gd name="connsiteX13" fmla="*/ 352425 w 1652587"/>
              <a:gd name="connsiteY13" fmla="*/ 138113 h 1104900"/>
              <a:gd name="connsiteX14" fmla="*/ 400050 w 1652587"/>
              <a:gd name="connsiteY14" fmla="*/ 147638 h 1104900"/>
              <a:gd name="connsiteX15" fmla="*/ 376237 w 1652587"/>
              <a:gd name="connsiteY15" fmla="*/ 114300 h 1104900"/>
              <a:gd name="connsiteX16" fmla="*/ 371475 w 1652587"/>
              <a:gd name="connsiteY16" fmla="*/ 100013 h 1104900"/>
              <a:gd name="connsiteX17" fmla="*/ 371475 w 1652587"/>
              <a:gd name="connsiteY17" fmla="*/ 100013 h 1104900"/>
              <a:gd name="connsiteX18" fmla="*/ 428625 w 1652587"/>
              <a:gd name="connsiteY18" fmla="*/ 38100 h 1104900"/>
              <a:gd name="connsiteX19" fmla="*/ 461962 w 1652587"/>
              <a:gd name="connsiteY19" fmla="*/ 66675 h 1104900"/>
              <a:gd name="connsiteX20" fmla="*/ 504825 w 1652587"/>
              <a:gd name="connsiteY20" fmla="*/ 0 h 1104900"/>
              <a:gd name="connsiteX21" fmla="*/ 561975 w 1652587"/>
              <a:gd name="connsiteY21" fmla="*/ 47625 h 1104900"/>
              <a:gd name="connsiteX22" fmla="*/ 590550 w 1652587"/>
              <a:gd name="connsiteY22" fmla="*/ 0 h 1104900"/>
              <a:gd name="connsiteX23" fmla="*/ 647700 w 1652587"/>
              <a:gd name="connsiteY23" fmla="*/ 52388 h 1104900"/>
              <a:gd name="connsiteX24" fmla="*/ 733425 w 1652587"/>
              <a:gd name="connsiteY24" fmla="*/ 95250 h 1104900"/>
              <a:gd name="connsiteX25" fmla="*/ 766762 w 1652587"/>
              <a:gd name="connsiteY25" fmla="*/ 100013 h 1104900"/>
              <a:gd name="connsiteX26" fmla="*/ 828675 w 1652587"/>
              <a:gd name="connsiteY26" fmla="*/ 161925 h 1104900"/>
              <a:gd name="connsiteX27" fmla="*/ 895350 w 1652587"/>
              <a:gd name="connsiteY27" fmla="*/ 180975 h 1104900"/>
              <a:gd name="connsiteX28" fmla="*/ 947737 w 1652587"/>
              <a:gd name="connsiteY28" fmla="*/ 166688 h 1104900"/>
              <a:gd name="connsiteX29" fmla="*/ 990600 w 1652587"/>
              <a:gd name="connsiteY29" fmla="*/ 204788 h 1104900"/>
              <a:gd name="connsiteX30" fmla="*/ 981075 w 1652587"/>
              <a:gd name="connsiteY30" fmla="*/ 261938 h 1104900"/>
              <a:gd name="connsiteX31" fmla="*/ 1157287 w 1652587"/>
              <a:gd name="connsiteY31" fmla="*/ 300038 h 1104900"/>
              <a:gd name="connsiteX32" fmla="*/ 1138237 w 1652587"/>
              <a:gd name="connsiteY32" fmla="*/ 404813 h 1104900"/>
              <a:gd name="connsiteX33" fmla="*/ 1247775 w 1652587"/>
              <a:gd name="connsiteY33" fmla="*/ 471488 h 1104900"/>
              <a:gd name="connsiteX34" fmla="*/ 1219200 w 1652587"/>
              <a:gd name="connsiteY34" fmla="*/ 509588 h 1104900"/>
              <a:gd name="connsiteX35" fmla="*/ 1304925 w 1652587"/>
              <a:gd name="connsiteY35" fmla="*/ 500063 h 1104900"/>
              <a:gd name="connsiteX36" fmla="*/ 1285875 w 1652587"/>
              <a:gd name="connsiteY36" fmla="*/ 557213 h 1104900"/>
              <a:gd name="connsiteX37" fmla="*/ 1333500 w 1652587"/>
              <a:gd name="connsiteY37" fmla="*/ 571500 h 1104900"/>
              <a:gd name="connsiteX38" fmla="*/ 1414462 w 1652587"/>
              <a:gd name="connsiteY38" fmla="*/ 476250 h 1104900"/>
              <a:gd name="connsiteX39" fmla="*/ 1462087 w 1652587"/>
              <a:gd name="connsiteY39" fmla="*/ 509588 h 1104900"/>
              <a:gd name="connsiteX40" fmla="*/ 1462087 w 1652587"/>
              <a:gd name="connsiteY40" fmla="*/ 561975 h 1104900"/>
              <a:gd name="connsiteX41" fmla="*/ 1423987 w 1652587"/>
              <a:gd name="connsiteY41" fmla="*/ 614363 h 1104900"/>
              <a:gd name="connsiteX42" fmla="*/ 1433512 w 1652587"/>
              <a:gd name="connsiteY42" fmla="*/ 676275 h 1104900"/>
              <a:gd name="connsiteX43" fmla="*/ 1395412 w 1652587"/>
              <a:gd name="connsiteY43" fmla="*/ 766763 h 1104900"/>
              <a:gd name="connsiteX44" fmla="*/ 1504950 w 1652587"/>
              <a:gd name="connsiteY44" fmla="*/ 747713 h 1104900"/>
              <a:gd name="connsiteX45" fmla="*/ 1514475 w 1652587"/>
              <a:gd name="connsiteY45" fmla="*/ 790575 h 1104900"/>
              <a:gd name="connsiteX46" fmla="*/ 1547812 w 1652587"/>
              <a:gd name="connsiteY46" fmla="*/ 823913 h 1104900"/>
              <a:gd name="connsiteX47" fmla="*/ 1557337 w 1652587"/>
              <a:gd name="connsiteY47" fmla="*/ 909638 h 1104900"/>
              <a:gd name="connsiteX48" fmla="*/ 1652587 w 1652587"/>
              <a:gd name="connsiteY48" fmla="*/ 923925 h 1104900"/>
              <a:gd name="connsiteX49" fmla="*/ 1476375 w 1652587"/>
              <a:gd name="connsiteY49" fmla="*/ 1095375 h 1104900"/>
              <a:gd name="connsiteX50" fmla="*/ 1443037 w 1652587"/>
              <a:gd name="connsiteY50" fmla="*/ 1104900 h 1104900"/>
              <a:gd name="connsiteX51" fmla="*/ 1443037 w 1652587"/>
              <a:gd name="connsiteY51" fmla="*/ 1038225 h 1104900"/>
              <a:gd name="connsiteX52" fmla="*/ 1419225 w 1652587"/>
              <a:gd name="connsiteY52" fmla="*/ 971550 h 1104900"/>
              <a:gd name="connsiteX53" fmla="*/ 1366837 w 1652587"/>
              <a:gd name="connsiteY53" fmla="*/ 971550 h 1104900"/>
              <a:gd name="connsiteX54" fmla="*/ 1319212 w 1652587"/>
              <a:gd name="connsiteY54" fmla="*/ 995363 h 1104900"/>
              <a:gd name="connsiteX55" fmla="*/ 1257300 w 1652587"/>
              <a:gd name="connsiteY55" fmla="*/ 1009650 h 1104900"/>
              <a:gd name="connsiteX56" fmla="*/ 1214437 w 1652587"/>
              <a:gd name="connsiteY56" fmla="*/ 976313 h 1104900"/>
              <a:gd name="connsiteX57" fmla="*/ 1209675 w 1652587"/>
              <a:gd name="connsiteY57" fmla="*/ 1038225 h 1104900"/>
              <a:gd name="connsiteX58" fmla="*/ 1152525 w 1652587"/>
              <a:gd name="connsiteY58" fmla="*/ 990600 h 1104900"/>
              <a:gd name="connsiteX59" fmla="*/ 1100137 w 1652587"/>
              <a:gd name="connsiteY59" fmla="*/ 1028700 h 1104900"/>
              <a:gd name="connsiteX60" fmla="*/ 1057275 w 1652587"/>
              <a:gd name="connsiteY60" fmla="*/ 981075 h 1104900"/>
              <a:gd name="connsiteX61" fmla="*/ 952500 w 1652587"/>
              <a:gd name="connsiteY61" fmla="*/ 890588 h 1104900"/>
              <a:gd name="connsiteX62" fmla="*/ 904875 w 1652587"/>
              <a:gd name="connsiteY62" fmla="*/ 914400 h 1104900"/>
              <a:gd name="connsiteX63" fmla="*/ 819150 w 1652587"/>
              <a:gd name="connsiteY63" fmla="*/ 981075 h 1104900"/>
              <a:gd name="connsiteX64" fmla="*/ 785812 w 1652587"/>
              <a:gd name="connsiteY64" fmla="*/ 947738 h 1104900"/>
              <a:gd name="connsiteX65" fmla="*/ 704850 w 1652587"/>
              <a:gd name="connsiteY65" fmla="*/ 962025 h 1104900"/>
              <a:gd name="connsiteX66" fmla="*/ 576262 w 1652587"/>
              <a:gd name="connsiteY66" fmla="*/ 1004888 h 1104900"/>
              <a:gd name="connsiteX67" fmla="*/ 533400 w 1652587"/>
              <a:gd name="connsiteY67" fmla="*/ 981075 h 1104900"/>
              <a:gd name="connsiteX68" fmla="*/ 504825 w 1652587"/>
              <a:gd name="connsiteY68" fmla="*/ 1023938 h 1104900"/>
              <a:gd name="connsiteX69" fmla="*/ 390525 w 1652587"/>
              <a:gd name="connsiteY69" fmla="*/ 1023938 h 1104900"/>
              <a:gd name="connsiteX70" fmla="*/ 300037 w 1652587"/>
              <a:gd name="connsiteY70" fmla="*/ 995363 h 1104900"/>
              <a:gd name="connsiteX71" fmla="*/ 238125 w 1652587"/>
              <a:gd name="connsiteY71" fmla="*/ 942975 h 1104900"/>
              <a:gd name="connsiteX72" fmla="*/ 180975 w 1652587"/>
              <a:gd name="connsiteY72" fmla="*/ 895350 h 1104900"/>
              <a:gd name="connsiteX73" fmla="*/ 171450 w 1652587"/>
              <a:gd name="connsiteY73" fmla="*/ 838200 h 1104900"/>
              <a:gd name="connsiteX74" fmla="*/ 171450 w 1652587"/>
              <a:gd name="connsiteY74" fmla="*/ 838200 h 1104900"/>
              <a:gd name="connsiteX75" fmla="*/ 52387 w 1652587"/>
              <a:gd name="connsiteY75" fmla="*/ 871538 h 1104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</a:cxnLst>
            <a:rect l="l" t="t" r="r" b="b"/>
            <a:pathLst>
              <a:path w="1652587" h="1104900">
                <a:moveTo>
                  <a:pt x="52387" y="871538"/>
                </a:moveTo>
                <a:lnTo>
                  <a:pt x="90487" y="781050"/>
                </a:lnTo>
                <a:lnTo>
                  <a:pt x="119062" y="700088"/>
                </a:lnTo>
                <a:lnTo>
                  <a:pt x="80962" y="638175"/>
                </a:lnTo>
                <a:lnTo>
                  <a:pt x="42862" y="566738"/>
                </a:lnTo>
                <a:lnTo>
                  <a:pt x="0" y="500063"/>
                </a:lnTo>
                <a:lnTo>
                  <a:pt x="38100" y="438150"/>
                </a:lnTo>
                <a:lnTo>
                  <a:pt x="128587" y="414338"/>
                </a:lnTo>
                <a:lnTo>
                  <a:pt x="195262" y="376238"/>
                </a:lnTo>
                <a:lnTo>
                  <a:pt x="228600" y="261938"/>
                </a:lnTo>
                <a:lnTo>
                  <a:pt x="247650" y="142875"/>
                </a:lnTo>
                <a:lnTo>
                  <a:pt x="285750" y="100013"/>
                </a:lnTo>
                <a:cubicBezTo>
                  <a:pt x="301625" y="109538"/>
                  <a:pt x="317301" y="119403"/>
                  <a:pt x="333375" y="128588"/>
                </a:cubicBezTo>
                <a:cubicBezTo>
                  <a:pt x="339539" y="132110"/>
                  <a:pt x="352425" y="138113"/>
                  <a:pt x="352425" y="138113"/>
                </a:cubicBezTo>
                <a:lnTo>
                  <a:pt x="400050" y="147638"/>
                </a:lnTo>
                <a:cubicBezTo>
                  <a:pt x="392112" y="136525"/>
                  <a:pt x="383263" y="126010"/>
                  <a:pt x="376237" y="114300"/>
                </a:cubicBezTo>
                <a:cubicBezTo>
                  <a:pt x="373654" y="109995"/>
                  <a:pt x="371475" y="100013"/>
                  <a:pt x="371475" y="100013"/>
                </a:cubicBezTo>
                <a:lnTo>
                  <a:pt x="371475" y="100013"/>
                </a:lnTo>
                <a:lnTo>
                  <a:pt x="428625" y="38100"/>
                </a:lnTo>
                <a:lnTo>
                  <a:pt x="461962" y="66675"/>
                </a:lnTo>
                <a:lnTo>
                  <a:pt x="504825" y="0"/>
                </a:lnTo>
                <a:lnTo>
                  <a:pt x="561975" y="47625"/>
                </a:lnTo>
                <a:lnTo>
                  <a:pt x="590550" y="0"/>
                </a:lnTo>
                <a:lnTo>
                  <a:pt x="647700" y="52388"/>
                </a:lnTo>
                <a:lnTo>
                  <a:pt x="733425" y="95250"/>
                </a:lnTo>
                <a:lnTo>
                  <a:pt x="766762" y="100013"/>
                </a:lnTo>
                <a:lnTo>
                  <a:pt x="828675" y="161925"/>
                </a:lnTo>
                <a:lnTo>
                  <a:pt x="895350" y="180975"/>
                </a:lnTo>
                <a:lnTo>
                  <a:pt x="947737" y="166688"/>
                </a:lnTo>
                <a:lnTo>
                  <a:pt x="990600" y="204788"/>
                </a:lnTo>
                <a:lnTo>
                  <a:pt x="981075" y="261938"/>
                </a:lnTo>
                <a:lnTo>
                  <a:pt x="1157287" y="300038"/>
                </a:lnTo>
                <a:lnTo>
                  <a:pt x="1138237" y="404813"/>
                </a:lnTo>
                <a:lnTo>
                  <a:pt x="1247775" y="471488"/>
                </a:lnTo>
                <a:lnTo>
                  <a:pt x="1219200" y="509588"/>
                </a:lnTo>
                <a:lnTo>
                  <a:pt x="1304925" y="500063"/>
                </a:lnTo>
                <a:lnTo>
                  <a:pt x="1285875" y="557213"/>
                </a:lnTo>
                <a:lnTo>
                  <a:pt x="1333500" y="571500"/>
                </a:lnTo>
                <a:lnTo>
                  <a:pt x="1414462" y="476250"/>
                </a:lnTo>
                <a:lnTo>
                  <a:pt x="1462087" y="509588"/>
                </a:lnTo>
                <a:lnTo>
                  <a:pt x="1462087" y="561975"/>
                </a:lnTo>
                <a:lnTo>
                  <a:pt x="1423987" y="614363"/>
                </a:lnTo>
                <a:lnTo>
                  <a:pt x="1433512" y="676275"/>
                </a:lnTo>
                <a:lnTo>
                  <a:pt x="1395412" y="766763"/>
                </a:lnTo>
                <a:lnTo>
                  <a:pt x="1504950" y="747713"/>
                </a:lnTo>
                <a:lnTo>
                  <a:pt x="1514475" y="790575"/>
                </a:lnTo>
                <a:lnTo>
                  <a:pt x="1547812" y="823913"/>
                </a:lnTo>
                <a:lnTo>
                  <a:pt x="1557337" y="909638"/>
                </a:lnTo>
                <a:lnTo>
                  <a:pt x="1652587" y="923925"/>
                </a:lnTo>
                <a:lnTo>
                  <a:pt x="1476375" y="1095375"/>
                </a:lnTo>
                <a:lnTo>
                  <a:pt x="1443037" y="1104900"/>
                </a:lnTo>
                <a:lnTo>
                  <a:pt x="1443037" y="1038225"/>
                </a:lnTo>
                <a:lnTo>
                  <a:pt x="1419225" y="971550"/>
                </a:lnTo>
                <a:lnTo>
                  <a:pt x="1366837" y="971550"/>
                </a:lnTo>
                <a:lnTo>
                  <a:pt x="1319212" y="995363"/>
                </a:lnTo>
                <a:lnTo>
                  <a:pt x="1257300" y="1009650"/>
                </a:lnTo>
                <a:lnTo>
                  <a:pt x="1214437" y="976313"/>
                </a:lnTo>
                <a:lnTo>
                  <a:pt x="1209675" y="1038225"/>
                </a:lnTo>
                <a:lnTo>
                  <a:pt x="1152525" y="990600"/>
                </a:lnTo>
                <a:lnTo>
                  <a:pt x="1100137" y="1028700"/>
                </a:lnTo>
                <a:lnTo>
                  <a:pt x="1057275" y="981075"/>
                </a:lnTo>
                <a:lnTo>
                  <a:pt x="952500" y="890588"/>
                </a:lnTo>
                <a:lnTo>
                  <a:pt x="904875" y="914400"/>
                </a:lnTo>
                <a:lnTo>
                  <a:pt x="819150" y="981075"/>
                </a:lnTo>
                <a:lnTo>
                  <a:pt x="785812" y="947738"/>
                </a:lnTo>
                <a:lnTo>
                  <a:pt x="704850" y="962025"/>
                </a:lnTo>
                <a:lnTo>
                  <a:pt x="576262" y="1004888"/>
                </a:lnTo>
                <a:lnTo>
                  <a:pt x="533400" y="981075"/>
                </a:lnTo>
                <a:lnTo>
                  <a:pt x="504825" y="1023938"/>
                </a:lnTo>
                <a:lnTo>
                  <a:pt x="390525" y="1023938"/>
                </a:lnTo>
                <a:lnTo>
                  <a:pt x="300037" y="995363"/>
                </a:lnTo>
                <a:lnTo>
                  <a:pt x="238125" y="942975"/>
                </a:lnTo>
                <a:lnTo>
                  <a:pt x="180975" y="895350"/>
                </a:lnTo>
                <a:lnTo>
                  <a:pt x="171450" y="838200"/>
                </a:lnTo>
                <a:lnTo>
                  <a:pt x="171450" y="838200"/>
                </a:lnTo>
                <a:lnTo>
                  <a:pt x="52387" y="871538"/>
                </a:lnTo>
                <a:close/>
              </a:path>
            </a:pathLst>
          </a:custGeom>
          <a:solidFill>
            <a:srgbClr val="AFABAB"/>
          </a:solidFill>
          <a:ln w="19050" cap="flat" cmpd="sng" algn="ctr">
            <a:solidFill>
              <a:schemeClr val="bg2">
                <a:lumMod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779209" fontAlgn="base"/>
            <a:endParaRPr lang="ru-RU" sz="1100" dirty="0">
              <a:solidFill>
                <a:srgbClr val="000000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684000" y="252000"/>
            <a:ext cx="769441" cy="83099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r>
              <a:rPr lang="ru-RU" sz="5400" dirty="0">
                <a:solidFill>
                  <a:srgbClr val="AFABAB"/>
                </a:solidFill>
                <a:latin typeface="Arial" pitchFamily="34" charset="0"/>
                <a:cs typeface="Arial" pitchFamily="34" charset="0"/>
              </a:rPr>
              <a:t>0</a:t>
            </a:r>
            <a:r>
              <a:rPr lang="ru-RU" sz="5400" dirty="0">
                <a:solidFill>
                  <a:srgbClr val="F34840"/>
                </a:solidFill>
                <a:latin typeface="Arial" pitchFamily="34" charset="0"/>
                <a:cs typeface="Arial" pitchFamily="34" charset="0"/>
              </a:rPr>
              <a:t>2</a:t>
            </a:r>
            <a:endParaRPr lang="ru-RU" sz="5400" dirty="0">
              <a:solidFill>
                <a:srgbClr val="F34840"/>
              </a:solidFill>
            </a:endParaRPr>
          </a:p>
        </p:txBody>
      </p:sp>
      <p:grpSp>
        <p:nvGrpSpPr>
          <p:cNvPr id="13" name="Группа 12"/>
          <p:cNvGrpSpPr/>
          <p:nvPr/>
        </p:nvGrpSpPr>
        <p:grpSpPr>
          <a:xfrm>
            <a:off x="2592000" y="252000"/>
            <a:ext cx="6192000" cy="842437"/>
            <a:chOff x="2592000" y="252000"/>
            <a:chExt cx="6192000" cy="842437"/>
          </a:xfrm>
        </p:grpSpPr>
        <p:sp>
          <p:nvSpPr>
            <p:cNvPr id="15" name="Прямоугольник 14"/>
            <p:cNvSpPr/>
            <p:nvPr/>
          </p:nvSpPr>
          <p:spPr>
            <a:xfrm>
              <a:off x="2592000" y="540000"/>
              <a:ext cx="5112000" cy="276999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r>
                <a:rPr lang="ru-RU" dirty="0">
                  <a:solidFill>
                    <a:srgbClr val="F34840"/>
                  </a:solidFill>
                  <a:latin typeface="Arial" pitchFamily="34" charset="0"/>
                  <a:cs typeface="Arial" pitchFamily="34" charset="0"/>
                </a:rPr>
                <a:t>ПРАВИТЕЛЬСТВО НОВГОРОДСКОЙ ОБЛАСТИ</a:t>
              </a:r>
            </a:p>
          </p:txBody>
        </p:sp>
        <p:pic>
          <p:nvPicPr>
            <p:cNvPr id="16" name="Рисунок 15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064000" y="252000"/>
              <a:ext cx="720000" cy="842437"/>
            </a:xfrm>
            <a:prstGeom prst="rect">
              <a:avLst/>
            </a:prstGeom>
          </p:spPr>
        </p:pic>
      </p:grpSp>
      <p:sp>
        <p:nvSpPr>
          <p:cNvPr id="7" name="Прямоугольник 6"/>
          <p:cNvSpPr/>
          <p:nvPr/>
        </p:nvSpPr>
        <p:spPr>
          <a:xfrm>
            <a:off x="3600000" y="1440000"/>
            <a:ext cx="5617289" cy="1231106"/>
          </a:xfrm>
          <a:prstGeom prst="rect">
            <a:avLst/>
          </a:prstGeom>
        </p:spPr>
        <p:txBody>
          <a:bodyPr wrap="none" lIns="72000" tIns="0" rIns="72000" bIns="0">
            <a:spAutoFit/>
          </a:bodyPr>
          <a:lstStyle/>
          <a:p>
            <a:r>
              <a:rPr lang="ru-RU" sz="2000" b="1" dirty="0">
                <a:solidFill>
                  <a:srgbClr val="F3484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4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ru-RU" sz="2000" b="1" dirty="0">
                <a:latin typeface="Arial" pitchFamily="34" charset="0"/>
                <a:cs typeface="Arial" pitchFamily="34" charset="0"/>
              </a:rPr>
              <a:t>сельскохозяйственные организации </a:t>
            </a:r>
          </a:p>
          <a:p>
            <a:r>
              <a:rPr lang="ru-RU" sz="2000" b="1" dirty="0">
                <a:solidFill>
                  <a:srgbClr val="F3484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40 </a:t>
            </a:r>
            <a:r>
              <a:rPr lang="ru-RU" sz="2000" b="1" dirty="0">
                <a:latin typeface="Arial" pitchFamily="34" charset="0"/>
                <a:cs typeface="Arial" pitchFamily="34" charset="0"/>
              </a:rPr>
              <a:t>крестьянских (фермерских) хозяйств</a:t>
            </a:r>
          </a:p>
          <a:p>
            <a:r>
              <a:rPr lang="ru-RU" sz="2000" b="1" dirty="0">
                <a:solidFill>
                  <a:srgbClr val="F3484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2</a:t>
            </a:r>
            <a:r>
              <a:rPr lang="ru-RU" sz="2000" b="1" dirty="0">
                <a:solidFill>
                  <a:srgbClr val="F3484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ru-RU" sz="2000" b="1" dirty="0">
                <a:latin typeface="Arial" pitchFamily="34" charset="0"/>
                <a:cs typeface="Arial" pitchFamily="34" charset="0"/>
              </a:rPr>
              <a:t>сельскохозяйственных потребительских</a:t>
            </a:r>
          </a:p>
          <a:p>
            <a:r>
              <a:rPr lang="ru-RU" sz="2000" b="1" dirty="0">
                <a:latin typeface="Arial" pitchFamily="34" charset="0"/>
                <a:cs typeface="Arial" pitchFamily="34" charset="0"/>
              </a:rPr>
              <a:t>кооператива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3600000" y="2700000"/>
            <a:ext cx="3383087" cy="307777"/>
          </a:xfrm>
          <a:prstGeom prst="rect">
            <a:avLst/>
          </a:prstGeom>
        </p:spPr>
        <p:txBody>
          <a:bodyPr wrap="none" lIns="72000" tIns="0" rIns="72000" bIns="0">
            <a:spAutoFit/>
          </a:bodyPr>
          <a:lstStyle/>
          <a:p>
            <a:r>
              <a:rPr lang="ru-RU" sz="2000" b="1" dirty="0">
                <a:latin typeface="Arial" pitchFamily="34" charset="0"/>
                <a:cs typeface="Arial" pitchFamily="34" charset="0"/>
              </a:rPr>
              <a:t>числится работников </a:t>
            </a:r>
            <a:r>
              <a:rPr lang="ru-RU" sz="2000" b="1" dirty="0">
                <a:solidFill>
                  <a:srgbClr val="F3484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169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450000" y="2376000"/>
            <a:ext cx="244827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ln>
                  <a:solidFill>
                    <a:srgbClr val="F3484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В сельском хозяйстве района </a:t>
            </a:r>
            <a:endParaRPr lang="ru-RU" sz="2000" dirty="0">
              <a:ln>
                <a:solidFill>
                  <a:srgbClr val="F34840"/>
                </a:solidFill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7" name="Овал 16"/>
          <p:cNvSpPr>
            <a:spLocks noChangeAspect="1"/>
          </p:cNvSpPr>
          <p:nvPr/>
        </p:nvSpPr>
        <p:spPr>
          <a:xfrm>
            <a:off x="1728000" y="2340000"/>
            <a:ext cx="108000" cy="108000"/>
          </a:xfrm>
          <a:prstGeom prst="ellipse">
            <a:avLst/>
          </a:prstGeom>
          <a:solidFill>
            <a:srgbClr val="F3484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467544" y="3708000"/>
            <a:ext cx="8064896" cy="688256"/>
          </a:xfrm>
          <a:prstGeom prst="rect">
            <a:avLst/>
          </a:prstGeom>
        </p:spPr>
        <p:txBody>
          <a:bodyPr wrap="square" lIns="72000" tIns="36000" rIns="72000" bIns="36000">
            <a:spAutoFit/>
          </a:bodyPr>
          <a:lstStyle/>
          <a:p>
            <a:r>
              <a:rPr lang="ru-RU" sz="2000" b="1" dirty="0">
                <a:solidFill>
                  <a:srgbClr val="F3484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Государственная поддержка сельскохозяйственных товаропроизводителей в 2018 году</a:t>
            </a:r>
          </a:p>
        </p:txBody>
      </p:sp>
      <p:sp>
        <p:nvSpPr>
          <p:cNvPr id="19" name="Прямоугольник 18"/>
          <p:cNvSpPr/>
          <p:nvPr/>
        </p:nvSpPr>
        <p:spPr>
          <a:xfrm>
            <a:off x="180000" y="5004000"/>
            <a:ext cx="3816424" cy="14157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rgbClr val="F3484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4</a:t>
            </a:r>
            <a:r>
              <a:rPr lang="ru-RU" b="1" dirty="0">
                <a:latin typeface="Arial" pitchFamily="34" charset="0"/>
                <a:cs typeface="Arial" pitchFamily="34" charset="0"/>
              </a:rPr>
              <a:t> сельскохозяйственных организаций </a:t>
            </a:r>
          </a:p>
          <a:p>
            <a:pPr>
              <a:spcBef>
                <a:spcPts val="1200"/>
              </a:spcBef>
            </a:pPr>
            <a:r>
              <a:rPr lang="ru-RU" sz="2000" b="1" dirty="0">
                <a:solidFill>
                  <a:srgbClr val="F3484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10 </a:t>
            </a:r>
            <a:r>
              <a:rPr lang="ru-RU" b="1" dirty="0">
                <a:latin typeface="Arial" pitchFamily="34" charset="0"/>
                <a:cs typeface="Arial" pitchFamily="34" charset="0"/>
              </a:rPr>
              <a:t>крестьянских (фермерских) хозяйств</a:t>
            </a:r>
          </a:p>
        </p:txBody>
      </p:sp>
      <p:sp>
        <p:nvSpPr>
          <p:cNvPr id="20" name="Прямоугольник 19"/>
          <p:cNvSpPr/>
          <p:nvPr/>
        </p:nvSpPr>
        <p:spPr>
          <a:xfrm>
            <a:off x="611560" y="4644000"/>
            <a:ext cx="303038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solidFill>
                  <a:srgbClr val="F34840"/>
                </a:solidFill>
                <a:latin typeface="Arial" pitchFamily="34" charset="0"/>
                <a:cs typeface="Arial" pitchFamily="34" charset="0"/>
              </a:rPr>
              <a:t>ПОЛУЧИЛИ ПОДДЕРЖКУ</a:t>
            </a:r>
            <a:endParaRPr lang="ru-RU" dirty="0"/>
          </a:p>
        </p:txBody>
      </p:sp>
      <p:sp>
        <p:nvSpPr>
          <p:cNvPr id="21" name="Прямоугольник 20"/>
          <p:cNvSpPr/>
          <p:nvPr/>
        </p:nvSpPr>
        <p:spPr>
          <a:xfrm>
            <a:off x="5508000" y="4644000"/>
            <a:ext cx="268791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solidFill>
                  <a:srgbClr val="F34840"/>
                </a:solidFill>
                <a:latin typeface="Arial" pitchFamily="34" charset="0"/>
                <a:cs typeface="Arial" pitchFamily="34" charset="0"/>
              </a:rPr>
              <a:t>РАЗМЕР ПОДДЕРЖКИ</a:t>
            </a:r>
            <a:endParaRPr lang="ru-RU" dirty="0"/>
          </a:p>
        </p:txBody>
      </p:sp>
      <p:sp>
        <p:nvSpPr>
          <p:cNvPr id="22" name="Прямоугольник 21"/>
          <p:cNvSpPr/>
          <p:nvPr/>
        </p:nvSpPr>
        <p:spPr>
          <a:xfrm>
            <a:off x="5245126" y="5004000"/>
            <a:ext cx="3162642" cy="626701"/>
          </a:xfrm>
          <a:prstGeom prst="rect">
            <a:avLst/>
          </a:prstGeom>
        </p:spPr>
        <p:txBody>
          <a:bodyPr wrap="none" lIns="72000" tIns="36000" rIns="72000" bIns="36000">
            <a:spAutoFit/>
          </a:bodyPr>
          <a:lstStyle/>
          <a:p>
            <a:pPr algn="ctr"/>
            <a:r>
              <a:rPr lang="ru-RU" sz="2000" b="1" dirty="0">
                <a:solidFill>
                  <a:srgbClr val="F3484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20 126,0 </a:t>
            </a:r>
            <a:r>
              <a:rPr lang="ru-RU" b="1" dirty="0">
                <a:latin typeface="Arial" pitchFamily="34" charset="0"/>
                <a:cs typeface="Arial" pitchFamily="34" charset="0"/>
              </a:rPr>
              <a:t>тыс. рублей</a:t>
            </a:r>
          </a:p>
          <a:p>
            <a:pPr algn="ctr"/>
            <a:r>
              <a:rPr lang="ru-RU" sz="1600" b="1" dirty="0">
                <a:latin typeface="Arial" pitchFamily="34" charset="0"/>
                <a:cs typeface="Arial" pitchFamily="34" charset="0"/>
              </a:rPr>
              <a:t>3,6 %</a:t>
            </a:r>
            <a:r>
              <a:rPr lang="ru-RU" sz="1400" b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1400" b="1" dirty="0" err="1">
                <a:latin typeface="Arial" pitchFamily="34" charset="0"/>
                <a:cs typeface="Arial" pitchFamily="34" charset="0"/>
              </a:rPr>
              <a:t>общеобластной</a:t>
            </a:r>
            <a:r>
              <a:rPr lang="ru-RU" sz="1400" b="1" dirty="0">
                <a:latin typeface="Arial" pitchFamily="34" charset="0"/>
                <a:cs typeface="Arial" pitchFamily="34" charset="0"/>
              </a:rPr>
              <a:t> поддержки</a:t>
            </a:r>
          </a:p>
        </p:txBody>
      </p:sp>
      <p:grpSp>
        <p:nvGrpSpPr>
          <p:cNvPr id="30" name="Группа 29"/>
          <p:cNvGrpSpPr/>
          <p:nvPr/>
        </p:nvGrpSpPr>
        <p:grpSpPr>
          <a:xfrm>
            <a:off x="4716000" y="5832000"/>
            <a:ext cx="4123426" cy="765200"/>
            <a:chOff x="4716000" y="5688000"/>
            <a:chExt cx="4123426" cy="765200"/>
          </a:xfrm>
        </p:grpSpPr>
        <p:sp>
          <p:nvSpPr>
            <p:cNvPr id="23" name="Прямоугольник 22"/>
            <p:cNvSpPr/>
            <p:nvPr/>
          </p:nvSpPr>
          <p:spPr>
            <a:xfrm>
              <a:off x="4716000" y="5688000"/>
              <a:ext cx="2153264" cy="765200"/>
            </a:xfrm>
            <a:prstGeom prst="rect">
              <a:avLst/>
            </a:prstGeom>
          </p:spPr>
          <p:txBody>
            <a:bodyPr wrap="none" lIns="72000" tIns="36000" rIns="72000" bIns="36000" anchor="ctr">
              <a:spAutoFit/>
            </a:bodyPr>
            <a:lstStyle/>
            <a:p>
              <a:pPr algn="ctr">
                <a:lnSpc>
                  <a:spcPts val="1800"/>
                </a:lnSpc>
              </a:pPr>
              <a:r>
                <a:rPr lang="ru-RU" sz="1400" b="1" dirty="0">
                  <a:latin typeface="Arial" pitchFamily="34" charset="0"/>
                  <a:cs typeface="Arial" pitchFamily="34" charset="0"/>
                </a:rPr>
                <a:t>Федеральный бюджет</a:t>
              </a:r>
            </a:p>
            <a:p>
              <a:pPr algn="ctr">
                <a:lnSpc>
                  <a:spcPts val="1800"/>
                </a:lnSpc>
              </a:pPr>
              <a:r>
                <a:rPr lang="ru-RU" b="1" dirty="0">
                  <a:solidFill>
                    <a:srgbClr val="F3484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itchFamily="34" charset="0"/>
                  <a:cs typeface="Arial" pitchFamily="34" charset="0"/>
                </a:rPr>
                <a:t>10 807,3</a:t>
              </a:r>
            </a:p>
            <a:p>
              <a:pPr algn="ctr">
                <a:lnSpc>
                  <a:spcPts val="1800"/>
                </a:lnSpc>
              </a:pPr>
              <a:r>
                <a:rPr lang="ru-RU" sz="1400" b="1" dirty="0">
                  <a:latin typeface="Arial" pitchFamily="34" charset="0"/>
                  <a:cs typeface="Arial" pitchFamily="34" charset="0"/>
                </a:rPr>
                <a:t>тыс. рублей</a:t>
              </a:r>
            </a:p>
          </p:txBody>
        </p:sp>
        <p:sp>
          <p:nvSpPr>
            <p:cNvPr id="24" name="Прямоугольник 23"/>
            <p:cNvSpPr/>
            <p:nvPr/>
          </p:nvSpPr>
          <p:spPr>
            <a:xfrm>
              <a:off x="6984000" y="5688000"/>
              <a:ext cx="1855426" cy="765200"/>
            </a:xfrm>
            <a:prstGeom prst="rect">
              <a:avLst/>
            </a:prstGeom>
          </p:spPr>
          <p:txBody>
            <a:bodyPr wrap="none" lIns="72000" tIns="36000" rIns="72000" bIns="36000" anchor="ctr">
              <a:spAutoFit/>
            </a:bodyPr>
            <a:lstStyle/>
            <a:p>
              <a:pPr algn="ctr">
                <a:lnSpc>
                  <a:spcPts val="1800"/>
                </a:lnSpc>
              </a:pPr>
              <a:r>
                <a:rPr lang="ru-RU" sz="1400" b="1" dirty="0">
                  <a:latin typeface="Arial" pitchFamily="34" charset="0"/>
                  <a:cs typeface="Arial" pitchFamily="34" charset="0"/>
                </a:rPr>
                <a:t>Областной бюджет</a:t>
              </a:r>
            </a:p>
            <a:p>
              <a:pPr algn="ctr">
                <a:lnSpc>
                  <a:spcPts val="1800"/>
                </a:lnSpc>
              </a:pPr>
              <a:r>
                <a:rPr lang="ru-RU" b="1" dirty="0">
                  <a:solidFill>
                    <a:srgbClr val="F3484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itchFamily="34" charset="0"/>
                  <a:cs typeface="Arial" pitchFamily="34" charset="0"/>
                </a:rPr>
                <a:t>9 318,7</a:t>
              </a:r>
            </a:p>
            <a:p>
              <a:pPr algn="ctr">
                <a:lnSpc>
                  <a:spcPts val="1800"/>
                </a:lnSpc>
              </a:pPr>
              <a:r>
                <a:rPr lang="ru-RU" sz="1400" b="1" dirty="0">
                  <a:latin typeface="Arial" pitchFamily="34" charset="0"/>
                  <a:cs typeface="Arial" pitchFamily="34" charset="0"/>
                </a:rPr>
                <a:t>тыс. рублей</a:t>
              </a:r>
            </a:p>
          </p:txBody>
        </p:sp>
      </p:grpSp>
      <p:cxnSp>
        <p:nvCxnSpPr>
          <p:cNvPr id="26" name="Прямая со стрелкой 25"/>
          <p:cNvCxnSpPr>
            <a:stCxn id="22" idx="2"/>
            <a:endCxn id="23" idx="0"/>
          </p:cNvCxnSpPr>
          <p:nvPr/>
        </p:nvCxnSpPr>
        <p:spPr>
          <a:xfrm flipH="1">
            <a:off x="5792632" y="5630701"/>
            <a:ext cx="1033815" cy="201299"/>
          </a:xfrm>
          <a:prstGeom prst="straightConnector1">
            <a:avLst/>
          </a:prstGeom>
          <a:ln w="15875">
            <a:solidFill>
              <a:srgbClr val="AFABAB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 стрелкой 26"/>
          <p:cNvCxnSpPr>
            <a:stCxn id="22" idx="2"/>
            <a:endCxn id="24" idx="0"/>
          </p:cNvCxnSpPr>
          <p:nvPr/>
        </p:nvCxnSpPr>
        <p:spPr>
          <a:xfrm>
            <a:off x="6826447" y="5630701"/>
            <a:ext cx="1085266" cy="201299"/>
          </a:xfrm>
          <a:prstGeom prst="straightConnector1">
            <a:avLst/>
          </a:prstGeom>
          <a:ln w="15875">
            <a:solidFill>
              <a:srgbClr val="AFABAB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Прямоугольник 24"/>
          <p:cNvSpPr/>
          <p:nvPr/>
        </p:nvSpPr>
        <p:spPr>
          <a:xfrm>
            <a:off x="3600000" y="3060000"/>
            <a:ext cx="4905171" cy="584775"/>
          </a:xfrm>
          <a:prstGeom prst="rect">
            <a:avLst/>
          </a:prstGeom>
        </p:spPr>
        <p:txBody>
          <a:bodyPr wrap="none" lIns="72000" tIns="0" rIns="72000" bIns="0">
            <a:spAutoFit/>
          </a:bodyPr>
          <a:lstStyle/>
          <a:p>
            <a:r>
              <a:rPr lang="ru-RU" b="1" dirty="0">
                <a:latin typeface="Arial" pitchFamily="34" charset="0"/>
                <a:cs typeface="Arial" pitchFamily="34" charset="0"/>
              </a:rPr>
              <a:t>Доля района в общем объёме продукции</a:t>
            </a:r>
          </a:p>
          <a:p>
            <a:r>
              <a:rPr lang="ru-RU" b="1" dirty="0">
                <a:latin typeface="Arial" pitchFamily="34" charset="0"/>
                <a:cs typeface="Arial" pitchFamily="34" charset="0"/>
              </a:rPr>
              <a:t>сельского хозяйства области – </a:t>
            </a:r>
            <a:r>
              <a:rPr lang="ru-RU" sz="2000" b="1" dirty="0">
                <a:solidFill>
                  <a:srgbClr val="F3484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1,4 %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Прямоугольник 23"/>
          <p:cNvSpPr/>
          <p:nvPr/>
        </p:nvSpPr>
        <p:spPr>
          <a:xfrm>
            <a:off x="252000" y="4500000"/>
            <a:ext cx="4176000" cy="2088000"/>
          </a:xfrm>
          <a:prstGeom prst="rect">
            <a:avLst/>
          </a:prstGeom>
          <a:ln w="3175">
            <a:solidFill>
              <a:srgbClr val="F34840"/>
            </a:solidFill>
            <a:prstDash val="dash"/>
          </a:ln>
        </p:spPr>
        <p:txBody>
          <a:bodyPr wrap="square" lIns="72000" tIns="108000" rIns="72000" bIns="36000" anchor="t">
            <a:noAutofit/>
          </a:bodyPr>
          <a:lstStyle/>
          <a:p>
            <a:pPr indent="179388" algn="ctr">
              <a:lnSpc>
                <a:spcPts val="1900"/>
              </a:lnSpc>
              <a:spcAft>
                <a:spcPts val="600"/>
              </a:spcAft>
            </a:pPr>
            <a:r>
              <a:rPr lang="ru-RU" sz="1400" b="1" i="1" dirty="0">
                <a:cs typeface="Arial" pitchFamily="34" charset="0"/>
              </a:rPr>
              <a:t>ПРИОБРЕТЁННАЯ ТЕХНИКА</a:t>
            </a:r>
          </a:p>
          <a:p>
            <a:pPr indent="179388">
              <a:lnSpc>
                <a:spcPts val="1900"/>
              </a:lnSpc>
            </a:pPr>
            <a:r>
              <a:rPr lang="ru-RU" sz="1600" dirty="0" err="1">
                <a:latin typeface="Arial" pitchFamily="34" charset="0"/>
                <a:cs typeface="Arial" pitchFamily="34" charset="0"/>
              </a:rPr>
              <a:t>ИПгКФХ</a:t>
            </a:r>
            <a:r>
              <a:rPr lang="ru-RU" sz="1600" dirty="0">
                <a:latin typeface="Arial" pitchFamily="34" charset="0"/>
                <a:cs typeface="Arial" pitchFamily="34" charset="0"/>
              </a:rPr>
              <a:t> Матвеев Даниил Юрьевич</a:t>
            </a:r>
          </a:p>
          <a:p>
            <a:pPr indent="179388">
              <a:lnSpc>
                <a:spcPts val="1900"/>
              </a:lnSpc>
              <a:spcBef>
                <a:spcPts val="600"/>
              </a:spcBef>
            </a:pPr>
            <a:r>
              <a:rPr lang="ru-RU" sz="1600" dirty="0">
                <a:latin typeface="Arial" pitchFamily="34" charset="0"/>
                <a:cs typeface="Arial" pitchFamily="34" charset="0"/>
              </a:rPr>
              <a:t>Грант начинающим крестьянским (фермерским) хозяйствам области на создание и развитие крестьянского (фермерского) хозяйства</a:t>
            </a:r>
          </a:p>
          <a:p>
            <a:pPr indent="179388">
              <a:lnSpc>
                <a:spcPts val="1900"/>
              </a:lnSpc>
              <a:spcBef>
                <a:spcPts val="600"/>
              </a:spcBef>
            </a:pPr>
            <a:r>
              <a:rPr lang="ru-RU" b="1" dirty="0">
                <a:solidFill>
                  <a:srgbClr val="F3484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1 350 тыс. рублей</a:t>
            </a:r>
          </a:p>
        </p:txBody>
      </p:sp>
      <p:sp>
        <p:nvSpPr>
          <p:cNvPr id="23" name="Прямоугольник 22"/>
          <p:cNvSpPr/>
          <p:nvPr/>
        </p:nvSpPr>
        <p:spPr>
          <a:xfrm>
            <a:off x="4716000" y="4500000"/>
            <a:ext cx="4176000" cy="2088000"/>
          </a:xfrm>
          <a:prstGeom prst="rect">
            <a:avLst/>
          </a:prstGeom>
          <a:ln w="3175">
            <a:solidFill>
              <a:srgbClr val="F34840"/>
            </a:solidFill>
            <a:prstDash val="dash"/>
          </a:ln>
        </p:spPr>
        <p:txBody>
          <a:bodyPr wrap="square" lIns="72000" tIns="108000" rIns="72000" bIns="36000" anchor="t">
            <a:noAutofit/>
          </a:bodyPr>
          <a:lstStyle/>
          <a:p>
            <a:pPr indent="179388" algn="ctr">
              <a:lnSpc>
                <a:spcPts val="1900"/>
              </a:lnSpc>
              <a:spcAft>
                <a:spcPts val="600"/>
              </a:spcAft>
            </a:pPr>
            <a:r>
              <a:rPr lang="ru-RU" sz="1400" b="1" i="1" dirty="0">
                <a:cs typeface="Arial" pitchFamily="34" charset="0"/>
              </a:rPr>
              <a:t>СТРОЯЩАЯСЯ ФЕРМА</a:t>
            </a:r>
          </a:p>
          <a:p>
            <a:pPr indent="179388">
              <a:lnSpc>
                <a:spcPts val="1900"/>
              </a:lnSpc>
            </a:pPr>
            <a:r>
              <a:rPr lang="ru-RU" sz="1600" dirty="0" err="1">
                <a:latin typeface="Arial" pitchFamily="34" charset="0"/>
                <a:cs typeface="Arial" pitchFamily="34" charset="0"/>
              </a:rPr>
              <a:t>ИПгКФХ</a:t>
            </a:r>
            <a:r>
              <a:rPr lang="ru-RU" sz="1600" dirty="0">
                <a:latin typeface="Arial" pitchFamily="34" charset="0"/>
                <a:cs typeface="Arial" pitchFamily="34" charset="0"/>
              </a:rPr>
              <a:t> Казымова Султан Забил </a:t>
            </a:r>
            <a:r>
              <a:rPr lang="ru-RU" sz="1600" dirty="0" err="1">
                <a:latin typeface="Arial" pitchFamily="34" charset="0"/>
                <a:cs typeface="Arial" pitchFamily="34" charset="0"/>
              </a:rPr>
              <a:t>Кызы</a:t>
            </a:r>
            <a:endParaRPr lang="ru-RU" sz="1600" dirty="0">
              <a:latin typeface="Arial" pitchFamily="34" charset="0"/>
              <a:cs typeface="Arial" pitchFamily="34" charset="0"/>
            </a:endParaRPr>
          </a:p>
          <a:p>
            <a:pPr indent="179388">
              <a:lnSpc>
                <a:spcPts val="1900"/>
              </a:lnSpc>
              <a:spcBef>
                <a:spcPts val="600"/>
              </a:spcBef>
            </a:pPr>
            <a:r>
              <a:rPr lang="ru-RU" sz="1600" dirty="0">
                <a:latin typeface="Arial" pitchFamily="34" charset="0"/>
                <a:cs typeface="Arial" pitchFamily="34" charset="0"/>
              </a:rPr>
              <a:t>Грант крестьянским (фермерским) хозяйствам области на развитие семейных животноводческих ферм</a:t>
            </a:r>
          </a:p>
          <a:p>
            <a:pPr indent="179388">
              <a:lnSpc>
                <a:spcPts val="1900"/>
              </a:lnSpc>
              <a:spcBef>
                <a:spcPts val="600"/>
              </a:spcBef>
            </a:pPr>
            <a:r>
              <a:rPr lang="ru-RU" b="1" dirty="0">
                <a:solidFill>
                  <a:srgbClr val="F3484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2 739 тыс. рублей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684000" y="252000"/>
            <a:ext cx="769441" cy="83099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r>
              <a:rPr lang="ru-RU" sz="5400" dirty="0">
                <a:solidFill>
                  <a:srgbClr val="AFABAB"/>
                </a:solidFill>
                <a:latin typeface="Arial" pitchFamily="34" charset="0"/>
                <a:cs typeface="Arial" pitchFamily="34" charset="0"/>
              </a:rPr>
              <a:t>0</a:t>
            </a:r>
            <a:r>
              <a:rPr lang="ru-RU" sz="5400" dirty="0">
                <a:solidFill>
                  <a:srgbClr val="F34840"/>
                </a:solidFill>
                <a:latin typeface="Arial" pitchFamily="34" charset="0"/>
                <a:cs typeface="Arial" pitchFamily="34" charset="0"/>
              </a:rPr>
              <a:t>3</a:t>
            </a:r>
            <a:endParaRPr lang="ru-RU" sz="5400" dirty="0">
              <a:solidFill>
                <a:srgbClr val="F34840"/>
              </a:solidFill>
            </a:endParaRPr>
          </a:p>
        </p:txBody>
      </p:sp>
      <p:grpSp>
        <p:nvGrpSpPr>
          <p:cNvPr id="2" name="Группа 12"/>
          <p:cNvGrpSpPr/>
          <p:nvPr/>
        </p:nvGrpSpPr>
        <p:grpSpPr>
          <a:xfrm>
            <a:off x="2592000" y="252000"/>
            <a:ext cx="6192000" cy="842437"/>
            <a:chOff x="2592000" y="252000"/>
            <a:chExt cx="6192000" cy="842437"/>
          </a:xfrm>
        </p:grpSpPr>
        <p:sp>
          <p:nvSpPr>
            <p:cNvPr id="15" name="Прямоугольник 14"/>
            <p:cNvSpPr/>
            <p:nvPr/>
          </p:nvSpPr>
          <p:spPr>
            <a:xfrm>
              <a:off x="2592000" y="540000"/>
              <a:ext cx="5112000" cy="276999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r>
                <a:rPr lang="ru-RU" dirty="0">
                  <a:solidFill>
                    <a:srgbClr val="F34840"/>
                  </a:solidFill>
                  <a:latin typeface="Arial" pitchFamily="34" charset="0"/>
                  <a:cs typeface="Arial" pitchFamily="34" charset="0"/>
                </a:rPr>
                <a:t>ПРАВИТЕЛЬСТВО НОВГОРОДСКОЙ ОБЛАСТИ</a:t>
              </a:r>
            </a:p>
          </p:txBody>
        </p:sp>
        <p:pic>
          <p:nvPicPr>
            <p:cNvPr id="16" name="Рисунок 15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064000" y="252000"/>
              <a:ext cx="720000" cy="842437"/>
            </a:xfrm>
            <a:prstGeom prst="rect">
              <a:avLst/>
            </a:prstGeom>
          </p:spPr>
        </p:pic>
      </p:grpSp>
      <p:sp>
        <p:nvSpPr>
          <p:cNvPr id="7" name="Прямоугольник 6"/>
          <p:cNvSpPr/>
          <p:nvPr/>
        </p:nvSpPr>
        <p:spPr>
          <a:xfrm>
            <a:off x="683568" y="1512000"/>
            <a:ext cx="8064896" cy="349702"/>
          </a:xfrm>
          <a:prstGeom prst="rect">
            <a:avLst/>
          </a:prstGeom>
        </p:spPr>
        <p:txBody>
          <a:bodyPr wrap="square" lIns="72000" tIns="36000" rIns="72000" bIns="36000">
            <a:spAutoFit/>
          </a:bodyPr>
          <a:lstStyle/>
          <a:p>
            <a:r>
              <a:rPr lang="ru-RU" b="1" dirty="0">
                <a:solidFill>
                  <a:srgbClr val="F3484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ГРАНТОВАЯ ПОДДЕРЖКА МАЛЫХ ФОРМ ХОЗЯЙСТВОВАНИЯ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180000" y="1872000"/>
            <a:ext cx="8784000" cy="677108"/>
          </a:xfrm>
          <a:prstGeom prst="rect">
            <a:avLst/>
          </a:prstGeom>
        </p:spPr>
        <p:txBody>
          <a:bodyPr wrap="square" lIns="72000" tIns="36000" rIns="72000" bIns="36000">
            <a:spAutoFit/>
          </a:bodyPr>
          <a:lstStyle/>
          <a:p>
            <a:r>
              <a:rPr lang="ru-RU" sz="2000" b="1" dirty="0">
                <a:solidFill>
                  <a:srgbClr val="F3484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2</a:t>
            </a:r>
            <a:r>
              <a:rPr lang="ru-RU" b="1" dirty="0">
                <a:latin typeface="Arial" pitchFamily="34" charset="0"/>
                <a:cs typeface="Arial" pitchFamily="34" charset="0"/>
              </a:rPr>
              <a:t> крестьянских фермерских хозяйства вошли в число победителей областного конкурсного отбора  в 2018 году: </a:t>
            </a:r>
          </a:p>
        </p:txBody>
      </p:sp>
      <p:grpSp>
        <p:nvGrpSpPr>
          <p:cNvPr id="25" name="Группа 24"/>
          <p:cNvGrpSpPr/>
          <p:nvPr/>
        </p:nvGrpSpPr>
        <p:grpSpPr>
          <a:xfrm>
            <a:off x="252000" y="2700000"/>
            <a:ext cx="4176000" cy="1836001"/>
            <a:chOff x="252000" y="2852935"/>
            <a:chExt cx="4176000" cy="1836001"/>
          </a:xfrm>
        </p:grpSpPr>
        <p:pic>
          <p:nvPicPr>
            <p:cNvPr id="4098" name="Picture 2" descr="D:\5_Мониторинг развития сельского хозяйства\Доклады, сообщения\2019\ПР_Но в Хвойной\Приобретение_трактора_и_с_х_оборудования_Матвеев_Д.Ю\PHOTO-2018-12-17-10-39-05 (2).jpg"/>
            <p:cNvPicPr>
              <a:picLocks noChangeArrowheads="1"/>
            </p:cNvPicPr>
            <p:nvPr/>
          </p:nvPicPr>
          <p:blipFill>
            <a:blip r:embed="rId3" cstate="print">
              <a:lum bright="15000" contrast="10000"/>
            </a:blip>
            <a:srcRect l="27983" r="4724"/>
            <a:stretch>
              <a:fillRect/>
            </a:stretch>
          </p:blipFill>
          <p:spPr bwMode="auto">
            <a:xfrm>
              <a:off x="2790317" y="2852936"/>
              <a:ext cx="1637683" cy="1836000"/>
            </a:xfrm>
            <a:prstGeom prst="rect">
              <a:avLst/>
            </a:prstGeom>
            <a:noFill/>
            <a:ln w="9525">
              <a:solidFill>
                <a:srgbClr val="F34840"/>
              </a:solidFill>
            </a:ln>
          </p:spPr>
        </p:pic>
        <p:pic>
          <p:nvPicPr>
            <p:cNvPr id="4099" name="Picture 3" descr="D:\5_Мониторинг развития сельского хозяйства\Доклады, сообщения\2019\ПР_Но в Хвойной\Приобретение_трактора_и_с_х_оборудования_Матвеев_Д.Ю\1489135764167.jpg"/>
            <p:cNvPicPr>
              <a:picLocks noChangeArrowheads="1"/>
            </p:cNvPicPr>
            <p:nvPr/>
          </p:nvPicPr>
          <p:blipFill>
            <a:blip r:embed="rId4" cstate="print"/>
            <a:srcRect l="6639" t="3417"/>
            <a:stretch>
              <a:fillRect/>
            </a:stretch>
          </p:blipFill>
          <p:spPr bwMode="auto">
            <a:xfrm>
              <a:off x="252000" y="2852935"/>
              <a:ext cx="2532868" cy="1836000"/>
            </a:xfrm>
            <a:prstGeom prst="rect">
              <a:avLst/>
            </a:prstGeom>
            <a:noFill/>
            <a:ln w="9525">
              <a:solidFill>
                <a:srgbClr val="F34840"/>
              </a:solidFill>
            </a:ln>
          </p:spPr>
        </p:pic>
      </p:grpSp>
      <p:pic>
        <p:nvPicPr>
          <p:cNvPr id="4100" name="Picture 4" descr="D:\5_Мониторинг развития сельского хозяйства\Доклады, сообщения\2019\ПР_Но в Хвойной\Фото_строительство_молочной_фермы_Казымовой_С.З.К\IMG_1321.JPG"/>
          <p:cNvPicPr>
            <a:picLocks noChangeArrowheads="1"/>
          </p:cNvPicPr>
          <p:nvPr/>
        </p:nvPicPr>
        <p:blipFill>
          <a:blip r:embed="rId5" cstate="print"/>
          <a:srcRect l="7165" t="34449" r="4342" b="13316"/>
          <a:stretch>
            <a:fillRect/>
          </a:stretch>
        </p:blipFill>
        <p:spPr bwMode="auto">
          <a:xfrm>
            <a:off x="4716013" y="2700000"/>
            <a:ext cx="4176000" cy="1836000"/>
          </a:xfrm>
          <a:prstGeom prst="rect">
            <a:avLst/>
          </a:prstGeom>
          <a:noFill/>
          <a:ln>
            <a:solidFill>
              <a:srgbClr val="F34840"/>
            </a:solidFill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684000" y="252000"/>
            <a:ext cx="769441" cy="83099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r>
              <a:rPr lang="ru-RU" sz="5400" dirty="0">
                <a:solidFill>
                  <a:srgbClr val="AFABAB"/>
                </a:solidFill>
                <a:latin typeface="Arial" pitchFamily="34" charset="0"/>
                <a:cs typeface="Arial" pitchFamily="34" charset="0"/>
              </a:rPr>
              <a:t>0</a:t>
            </a:r>
            <a:r>
              <a:rPr lang="ru-RU" sz="5400" dirty="0">
                <a:solidFill>
                  <a:srgbClr val="F34840"/>
                </a:solidFill>
                <a:latin typeface="Arial" pitchFamily="34" charset="0"/>
                <a:cs typeface="Arial" pitchFamily="34" charset="0"/>
              </a:rPr>
              <a:t>4</a:t>
            </a:r>
            <a:endParaRPr lang="ru-RU" sz="5400" dirty="0">
              <a:solidFill>
                <a:srgbClr val="F34840"/>
              </a:solidFill>
            </a:endParaRPr>
          </a:p>
        </p:txBody>
      </p:sp>
      <p:grpSp>
        <p:nvGrpSpPr>
          <p:cNvPr id="2" name="Группа 12"/>
          <p:cNvGrpSpPr/>
          <p:nvPr/>
        </p:nvGrpSpPr>
        <p:grpSpPr>
          <a:xfrm>
            <a:off x="2592000" y="252000"/>
            <a:ext cx="6192000" cy="842437"/>
            <a:chOff x="2592000" y="252000"/>
            <a:chExt cx="6192000" cy="842437"/>
          </a:xfrm>
        </p:grpSpPr>
        <p:sp>
          <p:nvSpPr>
            <p:cNvPr id="15" name="Прямоугольник 14"/>
            <p:cNvSpPr/>
            <p:nvPr/>
          </p:nvSpPr>
          <p:spPr>
            <a:xfrm>
              <a:off x="2592000" y="540000"/>
              <a:ext cx="5112000" cy="276999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r>
                <a:rPr lang="ru-RU" dirty="0">
                  <a:solidFill>
                    <a:srgbClr val="F34840"/>
                  </a:solidFill>
                  <a:latin typeface="Arial" pitchFamily="34" charset="0"/>
                  <a:cs typeface="Arial" pitchFamily="34" charset="0"/>
                </a:rPr>
                <a:t>ПРАВИТЕЛЬСТВО НОВГОРОДСКОЙ ОБЛАСТИ</a:t>
              </a:r>
            </a:p>
          </p:txBody>
        </p:sp>
        <p:pic>
          <p:nvPicPr>
            <p:cNvPr id="16" name="Рисунок 15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064000" y="252000"/>
              <a:ext cx="720000" cy="842437"/>
            </a:xfrm>
            <a:prstGeom prst="rect">
              <a:avLst/>
            </a:prstGeom>
          </p:spPr>
        </p:pic>
      </p:grpSp>
      <p:sp>
        <p:nvSpPr>
          <p:cNvPr id="8" name="Прямоугольник 7"/>
          <p:cNvSpPr/>
          <p:nvPr/>
        </p:nvSpPr>
        <p:spPr>
          <a:xfrm>
            <a:off x="683568" y="1404000"/>
            <a:ext cx="8064896" cy="626701"/>
          </a:xfrm>
          <a:prstGeom prst="rect">
            <a:avLst/>
          </a:prstGeom>
        </p:spPr>
        <p:txBody>
          <a:bodyPr wrap="square" lIns="72000" tIns="36000" rIns="72000" bIns="36000">
            <a:spAutoFit/>
          </a:bodyPr>
          <a:lstStyle/>
          <a:p>
            <a:r>
              <a:rPr lang="ru-RU" b="1" dirty="0">
                <a:solidFill>
                  <a:srgbClr val="F3484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РЕАЛИЗАЦИЯ МЕРОПРИЯТИЙ ПРОГРАММЫ УСТОЙЧИВОГО РАЗВИТИЕ СЕЛЬСКИХ ТЕРРИТОРИЙ В РАЙОНЕ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180000" y="2052000"/>
            <a:ext cx="5400000" cy="4680000"/>
          </a:xfrm>
          <a:prstGeom prst="rect">
            <a:avLst/>
          </a:prstGeom>
          <a:ln w="3175">
            <a:solidFill>
              <a:srgbClr val="F34840"/>
            </a:solidFill>
            <a:prstDash val="dash"/>
          </a:ln>
        </p:spPr>
        <p:txBody>
          <a:bodyPr wrap="square" lIns="72000" tIns="36000" rIns="0" bIns="36000" anchor="b">
            <a:noAutofit/>
          </a:bodyPr>
          <a:lstStyle/>
          <a:p>
            <a:pPr indent="1588" algn="ctr">
              <a:lnSpc>
                <a:spcPts val="1900"/>
              </a:lnSpc>
            </a:pPr>
            <a:endParaRPr lang="ru-RU" sz="1400" spc="-2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8434" name="Picture 2" descr="D:\5_Мониторинг развития сельского хозяйства\Доклады, сообщения\2019\ПР_Но в Хвойной\Жилье\Хвойная _Степанова Т.М..jpg"/>
          <p:cNvPicPr>
            <a:picLocks noChangeAspect="1" noChangeArrowheads="1"/>
          </p:cNvPicPr>
          <p:nvPr/>
        </p:nvPicPr>
        <p:blipFill>
          <a:blip r:embed="rId3" cstate="print">
            <a:lum bright="15000" contrast="15000"/>
          </a:blip>
          <a:srcRect b="11811"/>
          <a:stretch>
            <a:fillRect/>
          </a:stretch>
        </p:blipFill>
        <p:spPr bwMode="auto">
          <a:xfrm>
            <a:off x="1115616" y="5373215"/>
            <a:ext cx="1959431" cy="1296000"/>
          </a:xfrm>
          <a:prstGeom prst="rect">
            <a:avLst/>
          </a:prstGeom>
          <a:noFill/>
          <a:ln>
            <a:solidFill>
              <a:srgbClr val="F34840"/>
            </a:solidFill>
          </a:ln>
        </p:spPr>
      </p:pic>
      <p:pic>
        <p:nvPicPr>
          <p:cNvPr id="18435" name="Picture 3" descr="D:\5_Мониторинг развития сельского хозяйства\Доклады, сообщения\2019\ПР_Но в Хвойной\Жилье\Хвойная_Иванова.jpg"/>
          <p:cNvPicPr>
            <a:picLocks noChangeAspect="1" noChangeArrowheads="1"/>
          </p:cNvPicPr>
          <p:nvPr/>
        </p:nvPicPr>
        <p:blipFill>
          <a:blip r:embed="rId4" cstate="print">
            <a:lum bright="10000" contrast="10000"/>
          </a:blip>
          <a:srcRect l="2347" r="9386" b="4156"/>
          <a:stretch>
            <a:fillRect/>
          </a:stretch>
        </p:blipFill>
        <p:spPr bwMode="auto">
          <a:xfrm>
            <a:off x="323528" y="4005063"/>
            <a:ext cx="2114064" cy="1296000"/>
          </a:xfrm>
          <a:prstGeom prst="rect">
            <a:avLst/>
          </a:prstGeom>
          <a:noFill/>
          <a:ln>
            <a:solidFill>
              <a:srgbClr val="F34840"/>
            </a:solidFill>
          </a:ln>
        </p:spPr>
      </p:pic>
      <p:pic>
        <p:nvPicPr>
          <p:cNvPr id="18436" name="Picture 4" descr="D:\5_Мониторинг развития сельского хозяйства\Доклады, сообщения\2019\ПР_Но в Хвойной\Жилье\Хвойная_Исаева.jpg"/>
          <p:cNvPicPr>
            <a:picLocks noChangeArrowheads="1"/>
          </p:cNvPicPr>
          <p:nvPr/>
        </p:nvPicPr>
        <p:blipFill>
          <a:blip r:embed="rId5" cstate="print"/>
          <a:srcRect r="2756" b="7382"/>
          <a:stretch>
            <a:fillRect/>
          </a:stretch>
        </p:blipFill>
        <p:spPr bwMode="auto">
          <a:xfrm>
            <a:off x="4104000" y="2124000"/>
            <a:ext cx="1410209" cy="1764000"/>
          </a:xfrm>
          <a:prstGeom prst="rect">
            <a:avLst/>
          </a:prstGeom>
          <a:noFill/>
          <a:ln>
            <a:solidFill>
              <a:srgbClr val="F34840"/>
            </a:solidFill>
          </a:ln>
        </p:spPr>
      </p:pic>
      <p:pic>
        <p:nvPicPr>
          <p:cNvPr id="18437" name="Picture 5" descr="D:\5_Мониторинг развития сельского хозяйства\Доклады, сообщения\2019\ПР_Но в Хвойной\Жилье\Хвойная_Матвеев П.Ю..jpg"/>
          <p:cNvPicPr>
            <a:picLocks noChangeAspect="1" noChangeArrowheads="1"/>
          </p:cNvPicPr>
          <p:nvPr/>
        </p:nvPicPr>
        <p:blipFill>
          <a:blip r:embed="rId6" cstate="print">
            <a:lum bright="10000" contrast="10000"/>
          </a:blip>
          <a:srcRect l="20669" t="9843" r="1476" b="27165"/>
          <a:stretch>
            <a:fillRect/>
          </a:stretch>
        </p:blipFill>
        <p:spPr bwMode="auto">
          <a:xfrm>
            <a:off x="3194839" y="5373216"/>
            <a:ext cx="2135577" cy="1296000"/>
          </a:xfrm>
          <a:prstGeom prst="rect">
            <a:avLst/>
          </a:prstGeom>
          <a:noFill/>
          <a:ln>
            <a:solidFill>
              <a:srgbClr val="F34840"/>
            </a:solidFill>
          </a:ln>
        </p:spPr>
      </p:pic>
      <p:pic>
        <p:nvPicPr>
          <p:cNvPr id="18438" name="Picture 6" descr="D:\5_Мониторинг развития сельского хозяйства\Доклады, сообщения\2019\ПР_Но в Хвойной\Жилье\Хвойная_Петрова.jpg"/>
          <p:cNvPicPr>
            <a:picLocks noChangeAspect="1" noChangeArrowheads="1"/>
          </p:cNvPicPr>
          <p:nvPr/>
        </p:nvPicPr>
        <p:blipFill>
          <a:blip r:embed="rId7" cstate="print">
            <a:lum bright="10000" contrast="10000"/>
          </a:blip>
          <a:srcRect l="8858" t="2756" r="4429" b="27165"/>
          <a:stretch>
            <a:fillRect/>
          </a:stretch>
        </p:blipFill>
        <p:spPr bwMode="auto">
          <a:xfrm>
            <a:off x="2555776" y="4005064"/>
            <a:ext cx="2138035" cy="1296000"/>
          </a:xfrm>
          <a:prstGeom prst="rect">
            <a:avLst/>
          </a:prstGeom>
          <a:noFill/>
          <a:ln>
            <a:solidFill>
              <a:srgbClr val="F34840"/>
            </a:solidFill>
          </a:ln>
        </p:spPr>
      </p:pic>
      <p:pic>
        <p:nvPicPr>
          <p:cNvPr id="18439" name="Picture 7" descr="D:\5_Мониторинг развития сельского хозяйства\Доклады, сообщения\2019\ПР_Но в Хвойной\Жилье\Хвойная_Соколов1.jpg"/>
          <p:cNvPicPr>
            <a:picLocks noChangeAspect="1" noChangeArrowheads="1"/>
          </p:cNvPicPr>
          <p:nvPr/>
        </p:nvPicPr>
        <p:blipFill>
          <a:blip r:embed="rId8" cstate="print"/>
          <a:srcRect l="5906" t="7874" r="2953" b="15748"/>
          <a:stretch>
            <a:fillRect/>
          </a:stretch>
        </p:blipFill>
        <p:spPr bwMode="auto">
          <a:xfrm>
            <a:off x="2195736" y="2736000"/>
            <a:ext cx="1832824" cy="1152000"/>
          </a:xfrm>
          <a:prstGeom prst="rect">
            <a:avLst/>
          </a:prstGeom>
          <a:noFill/>
          <a:ln>
            <a:solidFill>
              <a:srgbClr val="F34840"/>
            </a:solidFill>
          </a:ln>
        </p:spPr>
      </p:pic>
      <p:pic>
        <p:nvPicPr>
          <p:cNvPr id="18440" name="Picture 8" descr="D:\5_Мониторинг развития сельского хозяйства\Доклады, сообщения\2019\ПР_Но в Хвойной\Жилье\Хвойная_Чистякова.jpg"/>
          <p:cNvPicPr>
            <a:picLocks noChangeAspect="1" noChangeArrowheads="1"/>
          </p:cNvPicPr>
          <p:nvPr/>
        </p:nvPicPr>
        <p:blipFill>
          <a:blip r:embed="rId9" cstate="print"/>
          <a:srcRect l="4429" b="21654"/>
          <a:stretch>
            <a:fillRect/>
          </a:stretch>
        </p:blipFill>
        <p:spPr bwMode="auto">
          <a:xfrm>
            <a:off x="251520" y="2736000"/>
            <a:ext cx="1873701" cy="1152000"/>
          </a:xfrm>
          <a:prstGeom prst="rect">
            <a:avLst/>
          </a:prstGeom>
          <a:noFill/>
          <a:ln>
            <a:solidFill>
              <a:srgbClr val="F34840"/>
            </a:solidFill>
          </a:ln>
        </p:spPr>
      </p:pic>
      <p:sp>
        <p:nvSpPr>
          <p:cNvPr id="23" name="TextBox 22"/>
          <p:cNvSpPr txBox="1"/>
          <p:nvPr/>
        </p:nvSpPr>
        <p:spPr>
          <a:xfrm>
            <a:off x="180000" y="2088000"/>
            <a:ext cx="38884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>
                <a:solidFill>
                  <a:srgbClr val="FF0000"/>
                </a:solidFill>
              </a:rPr>
              <a:t>Семь семей </a:t>
            </a:r>
            <a:r>
              <a:rPr lang="ru-RU" sz="1600" dirty="0"/>
              <a:t>получили социальную выплату на строительство домов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1440000" y="5040000"/>
            <a:ext cx="1008112" cy="257369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pPr algn="r"/>
            <a:r>
              <a:rPr lang="ru-RU" sz="1200" b="1" i="1" dirty="0"/>
              <a:t>Иванова С.А.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2555776" y="4032000"/>
            <a:ext cx="1008112" cy="257369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r>
              <a:rPr lang="ru-RU" sz="1200" b="1" i="1" dirty="0"/>
              <a:t>Петрова Р.И.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3204000" y="5400000"/>
            <a:ext cx="1151976" cy="257369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r>
              <a:rPr lang="ru-RU" sz="1200" b="1" i="1" dirty="0"/>
              <a:t>Матвеев П.Ю.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1116000" y="6426000"/>
            <a:ext cx="1295760" cy="257369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r>
              <a:rPr lang="ru-RU" sz="1200" b="1" i="1" dirty="0"/>
              <a:t>Степанова Т.М.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971600" y="3645024"/>
            <a:ext cx="1152128" cy="257369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pPr algn="r"/>
            <a:r>
              <a:rPr lang="ru-RU" sz="1200" b="1" i="1" dirty="0"/>
              <a:t>Чистякова Е.С.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2195736" y="3645024"/>
            <a:ext cx="1152128" cy="257369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r>
              <a:rPr lang="ru-RU" sz="1200" b="1" i="1" dirty="0"/>
              <a:t>Соколова О.В.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4104000" y="3645024"/>
            <a:ext cx="1152128" cy="257369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r>
              <a:rPr lang="ru-RU" sz="1200" b="1" i="1" dirty="0"/>
              <a:t>Исаева О.Е.</a:t>
            </a:r>
          </a:p>
        </p:txBody>
      </p:sp>
      <p:sp>
        <p:nvSpPr>
          <p:cNvPr id="32" name="Прямоугольник 31"/>
          <p:cNvSpPr/>
          <p:nvPr/>
        </p:nvSpPr>
        <p:spPr>
          <a:xfrm>
            <a:off x="5724128" y="2052000"/>
            <a:ext cx="3240360" cy="4680000"/>
          </a:xfrm>
          <a:prstGeom prst="rect">
            <a:avLst/>
          </a:prstGeom>
          <a:ln w="3175">
            <a:solidFill>
              <a:srgbClr val="F34840"/>
            </a:solidFill>
            <a:prstDash val="dash"/>
          </a:ln>
        </p:spPr>
        <p:txBody>
          <a:bodyPr wrap="square" lIns="72000" tIns="36000" rIns="0" bIns="36000" anchor="b">
            <a:noAutofit/>
          </a:bodyPr>
          <a:lstStyle/>
          <a:p>
            <a:pPr indent="1588" algn="ctr">
              <a:lnSpc>
                <a:spcPts val="1900"/>
              </a:lnSpc>
            </a:pPr>
            <a:endParaRPr lang="ru-RU" sz="1400" spc="-2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5724128" y="2060848"/>
            <a:ext cx="32403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>
                <a:solidFill>
                  <a:srgbClr val="FF0000"/>
                </a:solidFill>
              </a:rPr>
              <a:t>Детская игровая площадка </a:t>
            </a:r>
            <a:r>
              <a:rPr lang="ru-RU" sz="1600" dirty="0"/>
              <a:t>построена в д. </a:t>
            </a:r>
            <a:r>
              <a:rPr lang="ru-RU" sz="1600" dirty="0" err="1"/>
              <a:t>Боровское</a:t>
            </a:r>
            <a:endParaRPr lang="ru-RU" sz="1600" dirty="0"/>
          </a:p>
        </p:txBody>
      </p:sp>
      <p:pic>
        <p:nvPicPr>
          <p:cNvPr id="18441" name="Picture 9" descr="D:\5_Мониторинг развития сельского хозяйства\Доклады, сообщения\2019\ПР_Но в Хвойной\Грант_МИ\Боровское3.jpg"/>
          <p:cNvPicPr>
            <a:picLocks noChangeAspect="1" noChangeArrowheads="1"/>
          </p:cNvPicPr>
          <p:nvPr/>
        </p:nvPicPr>
        <p:blipFill>
          <a:blip r:embed="rId10" cstate="print"/>
          <a:srcRect l="261" t="5790" r="2171" b="9264"/>
          <a:stretch>
            <a:fillRect/>
          </a:stretch>
        </p:blipFill>
        <p:spPr bwMode="auto">
          <a:xfrm>
            <a:off x="5796000" y="2628000"/>
            <a:ext cx="3096000" cy="1980000"/>
          </a:xfrm>
          <a:prstGeom prst="rect">
            <a:avLst/>
          </a:prstGeom>
          <a:noFill/>
          <a:ln>
            <a:solidFill>
              <a:srgbClr val="F34840"/>
            </a:solidFill>
          </a:ln>
        </p:spPr>
      </p:pic>
      <p:pic>
        <p:nvPicPr>
          <p:cNvPr id="18443" name="Picture 11" descr="D:\5_Мониторинг развития сельского хозяйства\Доклады, сообщения\2019\ПР_Но в Хвойной\Грант_МИ\Боровское1.jpg"/>
          <p:cNvPicPr>
            <a:picLocks noChangeArrowheads="1"/>
          </p:cNvPicPr>
          <p:nvPr/>
        </p:nvPicPr>
        <p:blipFill>
          <a:blip r:embed="rId11" cstate="print"/>
          <a:srcRect t="9264" b="5790"/>
          <a:stretch>
            <a:fillRect/>
          </a:stretch>
        </p:blipFill>
        <p:spPr bwMode="auto">
          <a:xfrm>
            <a:off x="5796136" y="4680000"/>
            <a:ext cx="3096000" cy="1980000"/>
          </a:xfrm>
          <a:prstGeom prst="rect">
            <a:avLst/>
          </a:prstGeom>
          <a:noFill/>
          <a:ln>
            <a:solidFill>
              <a:srgbClr val="F34840"/>
            </a:solidFill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684000" y="252000"/>
            <a:ext cx="769441" cy="83099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r>
              <a:rPr lang="ru-RU" sz="5400" dirty="0">
                <a:solidFill>
                  <a:srgbClr val="AFABAB"/>
                </a:solidFill>
                <a:latin typeface="Arial" pitchFamily="34" charset="0"/>
                <a:cs typeface="Arial" pitchFamily="34" charset="0"/>
              </a:rPr>
              <a:t>0</a:t>
            </a:r>
            <a:r>
              <a:rPr lang="ru-RU" sz="5400" dirty="0">
                <a:solidFill>
                  <a:srgbClr val="F34840"/>
                </a:solidFill>
                <a:latin typeface="Arial" pitchFamily="34" charset="0"/>
                <a:cs typeface="Arial" pitchFamily="34" charset="0"/>
              </a:rPr>
              <a:t>5</a:t>
            </a:r>
            <a:endParaRPr lang="ru-RU" sz="5400" dirty="0">
              <a:solidFill>
                <a:srgbClr val="F34840"/>
              </a:solidFill>
            </a:endParaRPr>
          </a:p>
        </p:txBody>
      </p:sp>
      <p:grpSp>
        <p:nvGrpSpPr>
          <p:cNvPr id="2" name="Группа 12"/>
          <p:cNvGrpSpPr/>
          <p:nvPr/>
        </p:nvGrpSpPr>
        <p:grpSpPr>
          <a:xfrm>
            <a:off x="2592000" y="252000"/>
            <a:ext cx="6192000" cy="842437"/>
            <a:chOff x="2592000" y="252000"/>
            <a:chExt cx="6192000" cy="842437"/>
          </a:xfrm>
        </p:grpSpPr>
        <p:sp>
          <p:nvSpPr>
            <p:cNvPr id="15" name="Прямоугольник 14"/>
            <p:cNvSpPr/>
            <p:nvPr/>
          </p:nvSpPr>
          <p:spPr>
            <a:xfrm>
              <a:off x="2592000" y="540000"/>
              <a:ext cx="5112000" cy="276999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r>
                <a:rPr lang="ru-RU" dirty="0">
                  <a:solidFill>
                    <a:srgbClr val="F34840"/>
                  </a:solidFill>
                  <a:latin typeface="Arial" pitchFamily="34" charset="0"/>
                  <a:cs typeface="Arial" pitchFamily="34" charset="0"/>
                </a:rPr>
                <a:t>ПРАВИТЕЛЬСТВО НОВГОРОДСКОЙ ОБЛАСТИ</a:t>
              </a:r>
            </a:p>
          </p:txBody>
        </p:sp>
        <p:pic>
          <p:nvPicPr>
            <p:cNvPr id="16" name="Рисунок 15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064000" y="252000"/>
              <a:ext cx="720000" cy="842437"/>
            </a:xfrm>
            <a:prstGeom prst="rect">
              <a:avLst/>
            </a:prstGeom>
          </p:spPr>
        </p:pic>
      </p:grpSp>
      <p:sp>
        <p:nvSpPr>
          <p:cNvPr id="7" name="Прямоугольник 6"/>
          <p:cNvSpPr/>
          <p:nvPr/>
        </p:nvSpPr>
        <p:spPr>
          <a:xfrm>
            <a:off x="180000" y="1476000"/>
            <a:ext cx="8856984" cy="349702"/>
          </a:xfrm>
          <a:prstGeom prst="rect">
            <a:avLst/>
          </a:prstGeom>
        </p:spPr>
        <p:txBody>
          <a:bodyPr wrap="square" lIns="72000" tIns="36000" rIns="72000" bIns="36000">
            <a:spAutoFit/>
          </a:bodyPr>
          <a:lstStyle/>
          <a:p>
            <a:r>
              <a:rPr lang="ru-RU" b="1" dirty="0">
                <a:solidFill>
                  <a:srgbClr val="F3484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РЕАЛИЗАЦИЯ ИНВЕСТИЦИОННОГО ПРОЕКТА СПК «ЛЕВОЧСКИЙ»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467544" y="1944000"/>
            <a:ext cx="835244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rgbClr val="AFABAB"/>
                </a:solidFill>
                <a:latin typeface="Arial" pitchFamily="34" charset="0"/>
                <a:ea typeface="Times New Roman"/>
                <a:cs typeface="Arial" pitchFamily="34" charset="0"/>
              </a:rPr>
              <a:t>«Реконструкция и модернизация цеха по переработке молока»</a:t>
            </a:r>
            <a:endParaRPr lang="ru-RU" b="1" dirty="0">
              <a:solidFill>
                <a:srgbClr val="AFABAB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2699792" y="6021288"/>
            <a:ext cx="385560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solidFill>
                  <a:srgbClr val="F3484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СУММА ВЛОЖЕННЫХ СРЕДСТВ</a:t>
            </a:r>
          </a:p>
          <a:p>
            <a:pPr algn="ctr"/>
            <a:r>
              <a:rPr lang="ru-RU" b="1" dirty="0">
                <a:solidFill>
                  <a:srgbClr val="F3484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12 млн. рублей </a:t>
            </a:r>
          </a:p>
        </p:txBody>
      </p:sp>
      <p:grpSp>
        <p:nvGrpSpPr>
          <p:cNvPr id="17" name="Группа 16"/>
          <p:cNvGrpSpPr/>
          <p:nvPr/>
        </p:nvGrpSpPr>
        <p:grpSpPr>
          <a:xfrm>
            <a:off x="180000" y="2520000"/>
            <a:ext cx="8856496" cy="3240360"/>
            <a:chOff x="180000" y="2160000"/>
            <a:chExt cx="8856496" cy="3240360"/>
          </a:xfrm>
        </p:grpSpPr>
        <p:sp>
          <p:nvSpPr>
            <p:cNvPr id="13" name="Прямоугольник 12"/>
            <p:cNvSpPr/>
            <p:nvPr/>
          </p:nvSpPr>
          <p:spPr>
            <a:xfrm>
              <a:off x="5796136" y="2160000"/>
              <a:ext cx="3240360" cy="3240360"/>
            </a:xfrm>
            <a:prstGeom prst="rect">
              <a:avLst/>
            </a:prstGeom>
            <a:ln w="3175">
              <a:noFill/>
              <a:prstDash val="dash"/>
            </a:ln>
          </p:spPr>
          <p:txBody>
            <a:bodyPr wrap="square" lIns="0" tIns="36000" rIns="0" bIns="36000">
              <a:noAutofit/>
            </a:bodyPr>
            <a:lstStyle/>
            <a:p>
              <a:pPr indent="268288">
                <a:lnSpc>
                  <a:spcPts val="1800"/>
                </a:lnSpc>
                <a:spcBef>
                  <a:spcPts val="600"/>
                </a:spcBef>
                <a:buFont typeface="Wingdings" pitchFamily="2" charset="2"/>
                <a:buChar char="§"/>
              </a:pPr>
              <a:r>
                <a:rPr lang="ru-RU" sz="1700" spc="-20" dirty="0">
                  <a:cs typeface="Arial" pitchFamily="34" charset="0"/>
                </a:rPr>
                <a:t>оборудование поставлено в полном объёме</a:t>
              </a:r>
            </a:p>
            <a:p>
              <a:pPr indent="268288">
                <a:lnSpc>
                  <a:spcPts val="1800"/>
                </a:lnSpc>
                <a:spcBef>
                  <a:spcPts val="600"/>
                </a:spcBef>
                <a:buFont typeface="Wingdings" pitchFamily="2" charset="2"/>
                <a:buChar char="§"/>
              </a:pPr>
              <a:r>
                <a:rPr lang="ru-RU" sz="1700" spc="-20" dirty="0">
                  <a:cs typeface="Arial" pitchFamily="34" charset="0"/>
                </a:rPr>
                <a:t>модернизирована система вентиляции</a:t>
              </a:r>
            </a:p>
            <a:p>
              <a:pPr indent="268288">
                <a:lnSpc>
                  <a:spcPts val="1800"/>
                </a:lnSpc>
                <a:spcBef>
                  <a:spcPts val="600"/>
                </a:spcBef>
                <a:buFont typeface="Wingdings" pitchFamily="2" charset="2"/>
                <a:buChar char="§"/>
              </a:pPr>
              <a:r>
                <a:rPr lang="ru-RU" sz="1700" spc="-20" dirty="0">
                  <a:cs typeface="Arial" pitchFamily="34" charset="0"/>
                </a:rPr>
                <a:t>ведутся внутренние отделочные работы</a:t>
              </a:r>
            </a:p>
            <a:p>
              <a:pPr indent="268288">
                <a:lnSpc>
                  <a:spcPts val="1800"/>
                </a:lnSpc>
                <a:spcBef>
                  <a:spcPts val="600"/>
                </a:spcBef>
                <a:buFont typeface="Wingdings" pitchFamily="2" charset="2"/>
                <a:buChar char="§"/>
              </a:pPr>
              <a:r>
                <a:rPr lang="ru-RU" sz="1700" spc="-20" dirty="0">
                  <a:cs typeface="Arial" pitchFamily="34" charset="0"/>
                </a:rPr>
                <a:t>ввод во втором квартале 2019 года</a:t>
              </a:r>
            </a:p>
            <a:p>
              <a:pPr indent="268288">
                <a:lnSpc>
                  <a:spcPts val="1800"/>
                </a:lnSpc>
                <a:spcBef>
                  <a:spcPts val="600"/>
                </a:spcBef>
                <a:buFont typeface="Wingdings" pitchFamily="2" charset="2"/>
                <a:buChar char="§"/>
              </a:pPr>
              <a:r>
                <a:rPr lang="ru-RU" sz="1700" spc="-20" dirty="0">
                  <a:cs typeface="Arial" pitchFamily="34" charset="0"/>
                </a:rPr>
                <a:t>увеличение мощности с 3 до 10 тонн в сутки</a:t>
              </a:r>
            </a:p>
            <a:p>
              <a:pPr indent="268288">
                <a:lnSpc>
                  <a:spcPts val="1800"/>
                </a:lnSpc>
                <a:spcBef>
                  <a:spcPts val="600"/>
                </a:spcBef>
                <a:buFont typeface="Wingdings" pitchFamily="2" charset="2"/>
                <a:buChar char="§"/>
              </a:pPr>
              <a:r>
                <a:rPr lang="ru-RU" sz="1700" spc="-20" dirty="0">
                  <a:cs typeface="Arial" pitchFamily="34" charset="0"/>
                </a:rPr>
                <a:t>увеличение численности сотрудников с 10 до 18 человек</a:t>
              </a:r>
            </a:p>
          </p:txBody>
        </p:sp>
        <p:pic>
          <p:nvPicPr>
            <p:cNvPr id="1029" name="Picture 5" descr="C:\Users\fin_dep\Documents\MyChat\152 - Моргунова М. Ю\Фото цех\IMG_20190409_110721.jpg"/>
            <p:cNvPicPr>
              <a:picLocks noChangeAspect="1" noChangeArrowheads="1"/>
            </p:cNvPicPr>
            <p:nvPr/>
          </p:nvPicPr>
          <p:blipFill>
            <a:blip r:embed="rId3" cstate="print">
              <a:lum bright="5000" contrast="15000"/>
            </a:blip>
            <a:srcRect l="7382" t="1875" r="6327" b="7499"/>
            <a:stretch>
              <a:fillRect/>
            </a:stretch>
          </p:blipFill>
          <p:spPr bwMode="auto">
            <a:xfrm>
              <a:off x="180000" y="2160000"/>
              <a:ext cx="5484343" cy="3240000"/>
            </a:xfrm>
            <a:prstGeom prst="rect">
              <a:avLst/>
            </a:prstGeom>
            <a:noFill/>
            <a:ln>
              <a:solidFill>
                <a:srgbClr val="F34840"/>
              </a:solidFill>
            </a:ln>
          </p:spPr>
        </p:pic>
        <p:pic>
          <p:nvPicPr>
            <p:cNvPr id="1028" name="Picture 4" descr="https://srv2.imgonline.com.ua/result_img/imgonline-com-ua-Transparent-backgr-2JS53pIr1QK92.png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 flipH="1">
              <a:off x="3563888" y="3573016"/>
              <a:ext cx="2099814" cy="1800000"/>
            </a:xfrm>
            <a:prstGeom prst="rect">
              <a:avLst/>
            </a:prstGeom>
            <a:noFill/>
          </p:spPr>
        </p:pic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 idx="4294967295"/>
          </p:nvPr>
        </p:nvSpPr>
        <p:spPr>
          <a:xfrm>
            <a:off x="628650" y="1751013"/>
            <a:ext cx="7886700" cy="1325562"/>
          </a:xfrm>
          <a:prstGeom prst="rect">
            <a:avLst/>
          </a:prstGeom>
        </p:spPr>
        <p:txBody>
          <a:bodyPr/>
          <a:lstStyle/>
          <a:p>
            <a:r>
              <a:rPr lang="ru-RU" sz="2400" b="1" dirty="0">
                <a:solidFill>
                  <a:srgbClr val="F348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Площадь земель лесного фонда </a:t>
            </a:r>
            <a:r>
              <a:rPr lang="ru-RU" sz="2400" b="1" dirty="0" err="1">
                <a:solidFill>
                  <a:srgbClr val="F348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Хвойнинского</a:t>
            </a:r>
            <a:r>
              <a:rPr lang="ru-RU" altLang="ru-RU" sz="2400" b="1" dirty="0">
                <a:solidFill>
                  <a:srgbClr val="F348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муниципального района </a:t>
            </a:r>
            <a:endParaRPr lang="ru-RU" sz="2400" b="1" dirty="0">
              <a:solidFill>
                <a:srgbClr val="F3484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Заголовок 6"/>
          <p:cNvSpPr txBox="1">
            <a:spLocks/>
          </p:cNvSpPr>
          <p:nvPr/>
        </p:nvSpPr>
        <p:spPr>
          <a:xfrm>
            <a:off x="660599" y="2524638"/>
            <a:ext cx="4644569" cy="391557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kern="1200">
                <a:solidFill>
                  <a:srgbClr val="004B57"/>
                </a:solidFill>
                <a:latin typeface="Fedra Sans Pro Medium" panose="020B0604040000020004" pitchFamily="34" charset="0"/>
                <a:ea typeface="+mj-ea"/>
                <a:cs typeface="+mj-cs"/>
              </a:defRPr>
            </a:lvl1pPr>
          </a:lstStyle>
          <a:p>
            <a:pPr marL="12600">
              <a:lnSpc>
                <a:spcPct val="100000"/>
              </a:lnSpc>
            </a:pPr>
            <a:r>
              <a:rPr lang="ru-RU" altLang="ru-RU" sz="2400" b="1" dirty="0">
                <a:solidFill>
                  <a:srgbClr val="F348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265,3 тыс. га</a:t>
            </a:r>
          </a:p>
          <a:p>
            <a:pPr>
              <a:lnSpc>
                <a:spcPct val="101000"/>
              </a:lnSpc>
              <a:defRPr/>
            </a:pPr>
            <a:endParaRPr lang="ru-RU" altLang="ru-RU" sz="1050" dirty="0">
              <a:solidFill>
                <a:schemeClr val="bg2">
                  <a:lumMod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01000"/>
              </a:lnSpc>
              <a:defRPr/>
            </a:pPr>
            <a:endParaRPr lang="ru-RU" altLang="ru-RU" sz="1050" dirty="0">
              <a:solidFill>
                <a:schemeClr val="bg2">
                  <a:lumMod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01000"/>
              </a:lnSpc>
              <a:defRPr/>
            </a:pPr>
            <a:endParaRPr lang="ru-RU" altLang="ru-RU" sz="105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 Box 4"/>
          <p:cNvSpPr txBox="1">
            <a:spLocks noChangeArrowheads="1"/>
          </p:cNvSpPr>
          <p:nvPr/>
        </p:nvSpPr>
        <p:spPr bwMode="auto">
          <a:xfrm>
            <a:off x="603250" y="222047"/>
            <a:ext cx="1295400" cy="8617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5000" dirty="0">
                <a:solidFill>
                  <a:schemeClr val="bg2">
                    <a:lumMod val="75000"/>
                  </a:schemeClr>
                </a:solidFill>
              </a:rPr>
              <a:t>0</a:t>
            </a:r>
            <a:r>
              <a:rPr lang="ru-RU" altLang="ru-RU" sz="5000" dirty="0">
                <a:solidFill>
                  <a:srgbClr val="F34840"/>
                </a:solidFill>
              </a:rPr>
              <a:t>6</a:t>
            </a:r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7500" y="263724"/>
            <a:ext cx="711200" cy="823920"/>
          </a:xfrm>
          <a:prstGeom prst="rect">
            <a:avLst/>
          </a:prstGeom>
        </p:spPr>
      </p:pic>
      <p:sp>
        <p:nvSpPr>
          <p:cNvPr id="15" name="Заголовок 1"/>
          <p:cNvSpPr txBox="1">
            <a:spLocks/>
          </p:cNvSpPr>
          <p:nvPr/>
        </p:nvSpPr>
        <p:spPr>
          <a:xfrm>
            <a:off x="3476172" y="625934"/>
            <a:ext cx="4639128" cy="267137"/>
          </a:xfrm>
          <a:prstGeom prst="rect">
            <a:avLst/>
          </a:prstGeom>
          <a:noFill/>
        </p:spPr>
        <p:txBody>
          <a:bodyPr vert="horz" lIns="91440" tIns="45720" rIns="91440" bIns="4572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ru-RU" sz="4400" kern="1200" dirty="0">
                <a:solidFill>
                  <a:srgbClr val="002060"/>
                </a:solidFill>
                <a:latin typeface="Fedra Sans Pro Bold" panose="020B0804040000020004" pitchFamily="34" charset="0"/>
                <a:ea typeface="+mj-ea"/>
                <a:cs typeface="+mj-cs"/>
              </a:defRPr>
            </a:lvl1pPr>
          </a:lstStyle>
          <a:p>
            <a:r>
              <a:rPr lang="ru-RU" sz="1400" spc="40" dirty="0">
                <a:solidFill>
                  <a:srgbClr val="F34840"/>
                </a:solidFill>
                <a:latin typeface="Arial" panose="020B0604020202020204" pitchFamily="34" charset="0"/>
                <a:cs typeface="Arial" panose="020B0604020202020204" pitchFamily="34" charset="0"/>
                <a:sym typeface="Rasa Medium"/>
              </a:rPr>
              <a:t>ПРАВИТЕЛЬСТВО НОВГОРОДСКОЙ ОБЛАСТИ</a:t>
            </a:r>
            <a:endParaRPr lang="ru-RU" sz="1400" spc="40" dirty="0">
              <a:solidFill>
                <a:srgbClr val="F3484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Заголовок 6"/>
          <p:cNvSpPr txBox="1">
            <a:spLocks/>
          </p:cNvSpPr>
          <p:nvPr/>
        </p:nvSpPr>
        <p:spPr>
          <a:xfrm>
            <a:off x="660599" y="2940909"/>
            <a:ext cx="5732859" cy="2909083"/>
          </a:xfrm>
          <a:prstGeom prst="rect">
            <a:avLst/>
          </a:prstGeom>
        </p:spPr>
        <p:txBody>
          <a:bodyPr vert="horz" lIns="100838" tIns="50419" rIns="100838" bIns="50419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kern="1200">
                <a:solidFill>
                  <a:srgbClr val="004B57"/>
                </a:solidFill>
                <a:latin typeface="Fedra Sans Pro Medium" panose="020B0604040000020004" pitchFamily="34" charset="0"/>
                <a:ea typeface="+mj-ea"/>
                <a:cs typeface="+mj-cs"/>
              </a:defRPr>
            </a:lvl1pPr>
          </a:lstStyle>
          <a:p>
            <a:pPr marL="13895">
              <a:lnSpc>
                <a:spcPct val="100000"/>
              </a:lnSpc>
            </a:pPr>
            <a:r>
              <a:rPr lang="ru-RU" altLang="ru-RU" sz="1100" dirty="0">
                <a:solidFill>
                  <a:srgbClr val="3B383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Расчетная лесосека </a:t>
            </a:r>
            <a:r>
              <a:rPr lang="ru-RU" altLang="ru-RU" sz="1100" b="1" dirty="0">
                <a:solidFill>
                  <a:srgbClr val="3B383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511,0 </a:t>
            </a:r>
            <a:r>
              <a:rPr lang="ru-RU" altLang="ru-RU" sz="1100" dirty="0">
                <a:solidFill>
                  <a:srgbClr val="3B383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тыс. куб. м,  </a:t>
            </a:r>
          </a:p>
          <a:p>
            <a:pPr marL="13895">
              <a:lnSpc>
                <a:spcPct val="100000"/>
              </a:lnSpc>
            </a:pPr>
            <a:r>
              <a:rPr lang="ru-RU" altLang="ru-RU" sz="1100" dirty="0">
                <a:solidFill>
                  <a:srgbClr val="3B383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т.ч. по хвойному хозяйству </a:t>
            </a:r>
            <a:r>
              <a:rPr lang="ru-RU" altLang="ru-RU" sz="1100" b="1" dirty="0">
                <a:solidFill>
                  <a:srgbClr val="3B383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210,7 </a:t>
            </a:r>
            <a:r>
              <a:rPr lang="ru-RU" altLang="ru-RU" sz="1100" dirty="0">
                <a:solidFill>
                  <a:srgbClr val="3B383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тыс.</a:t>
            </a:r>
            <a:r>
              <a:rPr lang="en-US" altLang="ru-RU" sz="1100" dirty="0">
                <a:solidFill>
                  <a:srgbClr val="3B383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100" dirty="0">
                <a:solidFill>
                  <a:srgbClr val="3B383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куб.</a:t>
            </a:r>
            <a:r>
              <a:rPr lang="en-US" altLang="ru-RU" sz="1100" dirty="0">
                <a:solidFill>
                  <a:srgbClr val="3B383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100" dirty="0">
                <a:solidFill>
                  <a:srgbClr val="3B383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</a:t>
            </a:r>
            <a:endParaRPr lang="ru-RU" sz="1100" dirty="0">
              <a:solidFill>
                <a:srgbClr val="3B3838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ts val="1764"/>
              </a:lnSpc>
              <a:defRPr/>
            </a:pPr>
            <a:r>
              <a:rPr lang="ru-RU" sz="1100" b="1" dirty="0">
                <a:solidFill>
                  <a:srgbClr val="F348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Свободные земли лесного фонда</a:t>
            </a:r>
            <a:r>
              <a:rPr lang="en-US" sz="1100" b="1" dirty="0">
                <a:solidFill>
                  <a:srgbClr val="F348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100" b="1" dirty="0">
                <a:solidFill>
                  <a:srgbClr val="F348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108,3 </a:t>
            </a:r>
            <a:r>
              <a:rPr lang="ru-RU" altLang="ru-RU" sz="1100" b="1" dirty="0">
                <a:solidFill>
                  <a:srgbClr val="F348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тыс. га</a:t>
            </a:r>
          </a:p>
          <a:p>
            <a:pPr>
              <a:lnSpc>
                <a:spcPct val="101000"/>
              </a:lnSpc>
              <a:defRPr/>
            </a:pPr>
            <a:endParaRPr lang="ru-RU" altLang="ru-RU" sz="800" dirty="0">
              <a:solidFill>
                <a:srgbClr val="3B3838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1000"/>
              </a:lnSpc>
              <a:defRPr/>
            </a:pPr>
            <a:r>
              <a:rPr lang="ru-RU" altLang="ru-RU" sz="1100" dirty="0">
                <a:solidFill>
                  <a:srgbClr val="3B383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Фактический объем заготовленной древесины для собственных нужд граждан в 2018 году – 27,82 тыс. куб. м</a:t>
            </a:r>
            <a:endParaRPr lang="ru-RU" altLang="ru-RU" sz="1100" dirty="0">
              <a:solidFill>
                <a:srgbClr val="F3484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1000"/>
              </a:lnSpc>
              <a:defRPr/>
            </a:pPr>
            <a:r>
              <a:rPr lang="ru-RU" altLang="ru-RU" sz="1100" dirty="0">
                <a:solidFill>
                  <a:srgbClr val="3B383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(для целей отопления 16,73 тыс. куб . м, возведение строений 7,49 тыс. куб. м, иные собственные нужды 3</a:t>
            </a:r>
            <a:r>
              <a:rPr lang="en-US" altLang="ru-RU" sz="1100" dirty="0">
                <a:solidFill>
                  <a:srgbClr val="3B383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ru-RU" altLang="ru-RU" sz="1100" dirty="0">
                <a:solidFill>
                  <a:srgbClr val="3B383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 тыс. куб. м)</a:t>
            </a:r>
          </a:p>
          <a:p>
            <a:pPr>
              <a:lnSpc>
                <a:spcPct val="101000"/>
              </a:lnSpc>
              <a:defRPr/>
            </a:pPr>
            <a:endParaRPr lang="ru-RU" sz="800" dirty="0">
              <a:solidFill>
                <a:srgbClr val="3B3838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1000"/>
              </a:lnSpc>
              <a:defRPr/>
            </a:pPr>
            <a:r>
              <a:rPr lang="ru-RU" sz="11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2019 году  установленный объем  для собственных нужд граждан 20,0 </a:t>
            </a:r>
            <a:r>
              <a:rPr lang="ru-RU" altLang="ru-RU" sz="11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тыс. куб. м.</a:t>
            </a:r>
          </a:p>
          <a:p>
            <a:pPr>
              <a:lnSpc>
                <a:spcPct val="101000"/>
              </a:lnSpc>
              <a:defRPr/>
            </a:pPr>
            <a:r>
              <a:rPr lang="ru-RU" altLang="ru-RU" sz="11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(для целей отопления 11,0 тыс. куб . м, возведение строений 6,0 тыс. куб. м, иные собственные нужды 3,0 тыс. куб. м)</a:t>
            </a:r>
          </a:p>
          <a:p>
            <a:pPr>
              <a:lnSpc>
                <a:spcPct val="101000"/>
              </a:lnSpc>
              <a:defRPr/>
            </a:pPr>
            <a:endParaRPr lang="ru-RU" altLang="ru-RU" sz="800" dirty="0">
              <a:solidFill>
                <a:srgbClr val="E7E6E6">
                  <a:lumMod val="25000"/>
                </a:srgb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1000"/>
              </a:lnSpc>
              <a:defRPr/>
            </a:pPr>
            <a:r>
              <a:rPr lang="ru-RU" altLang="ru-RU" sz="11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2019 на территории  </a:t>
            </a:r>
            <a:r>
              <a:rPr lang="ru-RU" altLang="ru-RU" sz="1100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Хвойнинского</a:t>
            </a:r>
            <a:r>
              <a:rPr lang="ru-RU" altLang="ru-RU" sz="11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лесничества планируется к выставлению на торги для малого и среднего предпринимательства 14,0 тыс. куб. м</a:t>
            </a:r>
          </a:p>
          <a:p>
            <a:pPr>
              <a:lnSpc>
                <a:spcPct val="101000"/>
              </a:lnSpc>
              <a:defRPr/>
            </a:pPr>
            <a:endParaRPr lang="ru-RU" altLang="ru-RU" sz="800" dirty="0">
              <a:solidFill>
                <a:srgbClr val="E7E6E6">
                  <a:lumMod val="25000"/>
                </a:srgb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1000"/>
              </a:lnSpc>
              <a:defRPr/>
            </a:pPr>
            <a:r>
              <a:rPr lang="ru-RU" altLang="ru-RU" sz="1100" dirty="0">
                <a:solidFill>
                  <a:srgbClr val="3B383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2018 году  проведено 6 аукционов для МСП </a:t>
            </a:r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</a:t>
            </a:r>
            <a:r>
              <a:rPr lang="ru-RU" altLang="ru-RU" sz="1100" dirty="0">
                <a:solidFill>
                  <a:srgbClr val="3B383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продано 14 101 куб. м</a:t>
            </a:r>
            <a:r>
              <a:rPr lang="ru-RU" altLang="ru-RU" sz="1100" dirty="0">
                <a:solidFill>
                  <a:srgbClr val="E7E6E6">
                    <a:lumMod val="2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altLang="ru-RU" sz="1158" dirty="0">
              <a:solidFill>
                <a:srgbClr val="E7E6E6">
                  <a:lumMod val="25000"/>
                </a:srgb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1000"/>
              </a:lnSpc>
              <a:defRPr/>
            </a:pPr>
            <a:endParaRPr lang="ru-RU" altLang="ru-RU" sz="1158" dirty="0">
              <a:solidFill>
                <a:schemeClr val="bg2">
                  <a:lumMod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01000"/>
              </a:lnSpc>
              <a:defRPr/>
            </a:pPr>
            <a:endParaRPr lang="ru-RU" altLang="ru-RU" sz="1158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6" name="Диаграмма 1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37726646"/>
              </p:ext>
            </p:extLst>
          </p:nvPr>
        </p:nvGraphicFramePr>
        <p:xfrm>
          <a:off x="5881986" y="2584313"/>
          <a:ext cx="3177509" cy="319381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7" name="Таблица 16">
            <a:extLst>
              <a:ext uri="{FF2B5EF4-FFF2-40B4-BE49-F238E27FC236}">
                <a16:creationId xmlns:a16="http://schemas.microsoft.com/office/drawing/2014/main" xmlns="" id="{43E0EA68-8244-414E-B45C-3AB9E6DA952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78033469"/>
              </p:ext>
            </p:extLst>
          </p:nvPr>
        </p:nvGraphicFramePr>
        <p:xfrm>
          <a:off x="702016" y="5778130"/>
          <a:ext cx="7873316" cy="811179"/>
        </p:xfrm>
        <a:graphic>
          <a:graphicData uri="http://schemas.openxmlformats.org/drawingml/2006/table">
            <a:tbl>
              <a:tblPr firstRow="1">
                <a:tableStyleId>{0E3FDE45-AF77-4B5C-9715-49D594BDF05E}</a:tableStyleId>
              </a:tblPr>
              <a:tblGrid>
                <a:gridCol w="2460117">
                  <a:extLst>
                    <a:ext uri="{9D8B030D-6E8A-4147-A177-3AD203B41FA5}">
                      <a16:colId xmlns:a16="http://schemas.microsoft.com/office/drawing/2014/main" xmlns="" val="887192933"/>
                    </a:ext>
                  </a:extLst>
                </a:gridCol>
                <a:gridCol w="1910973">
                  <a:extLst>
                    <a:ext uri="{9D8B030D-6E8A-4147-A177-3AD203B41FA5}">
                      <a16:colId xmlns:a16="http://schemas.microsoft.com/office/drawing/2014/main" xmlns="" val="1252228530"/>
                    </a:ext>
                  </a:extLst>
                </a:gridCol>
                <a:gridCol w="1533898">
                  <a:extLst>
                    <a:ext uri="{9D8B030D-6E8A-4147-A177-3AD203B41FA5}">
                      <a16:colId xmlns:a16="http://schemas.microsoft.com/office/drawing/2014/main" xmlns="" val="3218862256"/>
                    </a:ext>
                  </a:extLst>
                </a:gridCol>
                <a:gridCol w="1968328">
                  <a:extLst>
                    <a:ext uri="{9D8B030D-6E8A-4147-A177-3AD203B41FA5}">
                      <a16:colId xmlns:a16="http://schemas.microsoft.com/office/drawing/2014/main" xmlns="" val="851952998"/>
                    </a:ext>
                  </a:extLst>
                </a:gridCol>
              </a:tblGrid>
              <a:tr h="266920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100" b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Количество</a:t>
                      </a:r>
                      <a:r>
                        <a:rPr lang="en-US" sz="1100" b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100" b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договоров</a:t>
                      </a:r>
                      <a:r>
                        <a:rPr lang="ru-RU" sz="1100" b="0" u="none" strike="noStrike" baseline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100" b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аренды</a:t>
                      </a:r>
                      <a:r>
                        <a:rPr lang="ru-RU" sz="1100" b="0" u="none" strike="noStrike" baseline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лесных участков, шт.</a:t>
                      </a:r>
                      <a:endParaRPr lang="ru-RU" sz="11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R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348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100" b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Площадь арендуемых участков, га</a:t>
                      </a:r>
                      <a:endParaRPr lang="ru-RU" sz="11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348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Установленный ежегодный объем заготовки </a:t>
                      </a:r>
                    </a:p>
                  </a:txBody>
                  <a:tcPr anchor="ctr">
                    <a:lnL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348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348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610414502"/>
                  </a:ext>
                </a:extLst>
              </a:tr>
              <a:tr h="36611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Всего, </a:t>
                      </a:r>
                      <a:r>
                        <a:rPr lang="ru-RU" sz="1100" b="0" i="0" u="none" strike="noStrike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тыс.куб.м</a:t>
                      </a:r>
                      <a:endParaRPr lang="ru-RU" sz="11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0504" marR="10504" marT="10504" marB="0" anchor="ctr">
                    <a:lnL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348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348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100" b="0" i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</a:t>
                      </a:r>
                      <a:r>
                        <a:rPr lang="ru-RU" sz="1100" b="0" i="0" u="none" strike="noStrike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т.ч</a:t>
                      </a:r>
                      <a:r>
                        <a:rPr lang="ru-RU" sz="1100" b="0" i="0" u="none" strike="noStrike" baseline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 по хвойному хозяйству</a:t>
                      </a:r>
                      <a:endParaRPr lang="ru-RU" sz="11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0504" marR="10504" marT="10504" marB="0" anchor="ctr">
                    <a:lnL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348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348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174193"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</a:t>
                      </a:r>
                    </a:p>
                  </a:txBody>
                  <a:tcPr marL="10504" marR="10504" marT="10504" marB="0" anchor="ctr">
                    <a:lnR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348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9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157044</a:t>
                      </a:r>
                      <a:endParaRPr lang="ru-RU" sz="1100" b="1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0504" marR="10504" marT="10504" marB="0" anchor="ctr">
                    <a:lnL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348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9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344,18</a:t>
                      </a:r>
                    </a:p>
                  </a:txBody>
                  <a:tcPr marL="10504" marR="10504" marT="10504" marB="0" anchor="ctr">
                    <a:lnL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348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9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135,64</a:t>
                      </a:r>
                      <a:endParaRPr lang="ru-RU" sz="1100" b="1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0504" marR="10504" marT="10504" marB="0" anchor="ctr">
                    <a:lnL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348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9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918632539"/>
                  </a:ext>
                </a:extLst>
              </a:tr>
            </a:tbl>
          </a:graphicData>
        </a:graphic>
      </p:graphicFrame>
      <p:pic>
        <p:nvPicPr>
          <p:cNvPr id="2" name="Рисунок 1">
            <a:extLst>
              <a:ext uri="{FF2B5EF4-FFF2-40B4-BE49-F238E27FC236}">
                <a16:creationId xmlns:a16="http://schemas.microsoft.com/office/drawing/2014/main" xmlns="" id="{B77026DF-B6E7-4C74-9EA3-B2BF88A14E2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09780" y="2655411"/>
            <a:ext cx="3182388" cy="31945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667413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Box 4"/>
          <p:cNvSpPr txBox="1">
            <a:spLocks noChangeArrowheads="1"/>
          </p:cNvSpPr>
          <p:nvPr/>
        </p:nvSpPr>
        <p:spPr bwMode="auto">
          <a:xfrm>
            <a:off x="603250" y="222047"/>
            <a:ext cx="1295400" cy="8617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5000" dirty="0">
                <a:solidFill>
                  <a:schemeClr val="bg2">
                    <a:lumMod val="75000"/>
                  </a:schemeClr>
                </a:solidFill>
              </a:rPr>
              <a:t>0</a:t>
            </a:r>
            <a:r>
              <a:rPr lang="ru-RU" altLang="ru-RU" sz="5000" dirty="0">
                <a:solidFill>
                  <a:srgbClr val="F34840"/>
                </a:solidFill>
              </a:rPr>
              <a:t>7</a:t>
            </a:r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7500" y="263724"/>
            <a:ext cx="711200" cy="823920"/>
          </a:xfrm>
          <a:prstGeom prst="rect">
            <a:avLst/>
          </a:prstGeom>
        </p:spPr>
      </p:pic>
      <p:sp>
        <p:nvSpPr>
          <p:cNvPr id="15" name="Заголовок 1"/>
          <p:cNvSpPr txBox="1">
            <a:spLocks/>
          </p:cNvSpPr>
          <p:nvPr/>
        </p:nvSpPr>
        <p:spPr>
          <a:xfrm>
            <a:off x="3476172" y="625934"/>
            <a:ext cx="4639128" cy="267137"/>
          </a:xfrm>
          <a:prstGeom prst="rect">
            <a:avLst/>
          </a:prstGeom>
          <a:noFill/>
        </p:spPr>
        <p:txBody>
          <a:bodyPr vert="horz" lIns="91440" tIns="45720" rIns="91440" bIns="4572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ru-RU" sz="4400" kern="1200" dirty="0">
                <a:solidFill>
                  <a:srgbClr val="002060"/>
                </a:solidFill>
                <a:latin typeface="Fedra Sans Pro Bold" panose="020B0804040000020004" pitchFamily="34" charset="0"/>
                <a:ea typeface="+mj-ea"/>
                <a:cs typeface="+mj-cs"/>
              </a:defRPr>
            </a:lvl1pPr>
          </a:lstStyle>
          <a:p>
            <a:r>
              <a:rPr lang="ru-RU" sz="1400" spc="40" dirty="0">
                <a:solidFill>
                  <a:srgbClr val="F34840"/>
                </a:solidFill>
                <a:latin typeface="Arial" panose="020B0604020202020204" pitchFamily="34" charset="0"/>
                <a:cs typeface="Arial" panose="020B0604020202020204" pitchFamily="34" charset="0"/>
                <a:sym typeface="Rasa Medium"/>
              </a:rPr>
              <a:t>ПРАВИТЕЛЬСТВО НОВГОРОДСКОЙ ОБЛАСТИ</a:t>
            </a:r>
            <a:endParaRPr lang="ru-RU" sz="1400" spc="40" dirty="0">
              <a:solidFill>
                <a:srgbClr val="F3484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Заголовок 6">
            <a:extLst>
              <a:ext uri="{FF2B5EF4-FFF2-40B4-BE49-F238E27FC236}">
                <a16:creationId xmlns:a16="http://schemas.microsoft.com/office/drawing/2014/main" xmlns="" id="{5D439AE2-0261-4622-8565-10F64BDF42BA}"/>
              </a:ext>
            </a:extLst>
          </p:cNvPr>
          <p:cNvSpPr txBox="1">
            <a:spLocks/>
          </p:cNvSpPr>
          <p:nvPr/>
        </p:nvSpPr>
        <p:spPr>
          <a:xfrm>
            <a:off x="845890" y="1387002"/>
            <a:ext cx="7886700" cy="1325562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kern="1200">
                <a:solidFill>
                  <a:srgbClr val="004B57"/>
                </a:solidFill>
                <a:latin typeface="Fedra Sans Pro Medium" panose="020B0604040000020004" pitchFamily="34" charset="0"/>
                <a:ea typeface="+mj-ea"/>
                <a:cs typeface="+mj-cs"/>
              </a:defRPr>
            </a:lvl1pPr>
          </a:lstStyle>
          <a:p>
            <a:r>
              <a:rPr lang="ru-RU" altLang="ru-RU" sz="2200" b="1" dirty="0">
                <a:solidFill>
                  <a:srgbClr val="F34840"/>
                </a:solidFill>
                <a:latin typeface="Arial" panose="020B0604020202020204" pitchFamily="34" charset="0"/>
                <a:ea typeface="PF Din Text Comp Pro"/>
                <a:cs typeface="Arial" panose="020B0604020202020204" pitchFamily="34" charset="0"/>
              </a:rPr>
              <a:t>МСП лесопромышленного комплекса </a:t>
            </a:r>
            <a:r>
              <a:rPr lang="ru-RU" altLang="ru-RU" sz="2200" b="1" dirty="0" err="1">
                <a:solidFill>
                  <a:srgbClr val="F34840"/>
                </a:solidFill>
                <a:latin typeface="Arial" panose="020B0604020202020204" pitchFamily="34" charset="0"/>
                <a:ea typeface="PF Din Text Comp Pro"/>
                <a:cs typeface="Arial" panose="020B0604020202020204" pitchFamily="34" charset="0"/>
              </a:rPr>
              <a:t>Хвойнинского</a:t>
            </a:r>
            <a:r>
              <a:rPr lang="ru-RU" altLang="ru-RU" sz="2200" b="1" dirty="0">
                <a:solidFill>
                  <a:srgbClr val="F34840"/>
                </a:solidFill>
                <a:latin typeface="Arial" panose="020B0604020202020204" pitchFamily="34" charset="0"/>
                <a:ea typeface="PF Din Text Comp Pro"/>
                <a:cs typeface="Arial" panose="020B0604020202020204" pitchFamily="34" charset="0"/>
              </a:rPr>
              <a:t> муниципального района</a:t>
            </a:r>
          </a:p>
          <a:p>
            <a:endParaRPr lang="ru-RU" altLang="ru-RU" sz="2400" b="1" dirty="0">
              <a:solidFill>
                <a:srgbClr val="F34840"/>
              </a:solidFill>
              <a:latin typeface="Arial" panose="020B0604020202020204" pitchFamily="34" charset="0"/>
              <a:ea typeface="PF Din Text Comp Pro"/>
              <a:cs typeface="Arial" panose="020B0604020202020204" pitchFamily="34" charset="0"/>
            </a:endParaRP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D7D2F55C-8F8B-4C4F-A53C-B468E5CA471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9941" y="1877432"/>
            <a:ext cx="8358340" cy="3359187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B7817F51-8CC6-4CE5-BC2C-B688136FFC3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51718" y="3526224"/>
            <a:ext cx="688908" cy="1158340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1AF76A21-98F1-4AC2-8060-18006BE76DC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33852" y="4587339"/>
            <a:ext cx="2517866" cy="865707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9C09CDC2-54A8-4425-BF22-AF729A96079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401855" y="5236619"/>
            <a:ext cx="6474513" cy="432854"/>
          </a:xfrm>
          <a:prstGeom prst="rect">
            <a:avLst/>
          </a:prstGeom>
        </p:spPr>
      </p:pic>
      <p:pic>
        <p:nvPicPr>
          <p:cNvPr id="18" name="Рисунок 17">
            <a:extLst>
              <a:ext uri="{FF2B5EF4-FFF2-40B4-BE49-F238E27FC236}">
                <a16:creationId xmlns:a16="http://schemas.microsoft.com/office/drawing/2014/main" xmlns="" id="{D1A8DBB9-4F0B-4B74-B5E9-4C987488AC3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844895" y="5546027"/>
            <a:ext cx="2749534" cy="755970"/>
          </a:xfrm>
          <a:prstGeom prst="rect">
            <a:avLst/>
          </a:prstGeom>
        </p:spPr>
      </p:pic>
      <p:pic>
        <p:nvPicPr>
          <p:cNvPr id="19" name="Рисунок 18">
            <a:extLst>
              <a:ext uri="{FF2B5EF4-FFF2-40B4-BE49-F238E27FC236}">
                <a16:creationId xmlns:a16="http://schemas.microsoft.com/office/drawing/2014/main" xmlns="" id="{B41710A5-F705-4921-B2BF-88FEA5920C96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45890" y="5507914"/>
            <a:ext cx="2481287" cy="755970"/>
          </a:xfrm>
          <a:prstGeom prst="rect">
            <a:avLst/>
          </a:prstGeom>
        </p:spPr>
      </p:pic>
      <p:pic>
        <p:nvPicPr>
          <p:cNvPr id="20" name="Рисунок 19">
            <a:extLst>
              <a:ext uri="{FF2B5EF4-FFF2-40B4-BE49-F238E27FC236}">
                <a16:creationId xmlns:a16="http://schemas.microsoft.com/office/drawing/2014/main" xmlns="" id="{973B517B-BAB6-4F21-80EA-561339D5BCD2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524510" y="5507914"/>
            <a:ext cx="2316681" cy="755970"/>
          </a:xfrm>
          <a:prstGeom prst="rect">
            <a:avLst/>
          </a:prstGeom>
        </p:spPr>
      </p:pic>
      <p:pic>
        <p:nvPicPr>
          <p:cNvPr id="21" name="Рисунок 20">
            <a:extLst>
              <a:ext uri="{FF2B5EF4-FFF2-40B4-BE49-F238E27FC236}">
                <a16:creationId xmlns:a16="http://schemas.microsoft.com/office/drawing/2014/main" xmlns="" id="{99202854-CC1E-4625-881C-B541404518E3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59941" y="6221528"/>
            <a:ext cx="8004742" cy="4328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327258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Box 4"/>
          <p:cNvSpPr txBox="1">
            <a:spLocks noChangeArrowheads="1"/>
          </p:cNvSpPr>
          <p:nvPr/>
        </p:nvSpPr>
        <p:spPr bwMode="auto">
          <a:xfrm>
            <a:off x="603250" y="222047"/>
            <a:ext cx="1295400" cy="8617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5000" dirty="0">
                <a:solidFill>
                  <a:schemeClr val="bg2">
                    <a:lumMod val="75000"/>
                  </a:schemeClr>
                </a:solidFill>
              </a:rPr>
              <a:t>0</a:t>
            </a:r>
            <a:r>
              <a:rPr lang="ru-RU" altLang="ru-RU" sz="5000" dirty="0">
                <a:solidFill>
                  <a:srgbClr val="F34840"/>
                </a:solidFill>
              </a:rPr>
              <a:t>8</a:t>
            </a:r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7500" y="263724"/>
            <a:ext cx="711200" cy="823920"/>
          </a:xfrm>
          <a:prstGeom prst="rect">
            <a:avLst/>
          </a:prstGeom>
        </p:spPr>
      </p:pic>
      <p:sp>
        <p:nvSpPr>
          <p:cNvPr id="15" name="Заголовок 1"/>
          <p:cNvSpPr txBox="1">
            <a:spLocks/>
          </p:cNvSpPr>
          <p:nvPr/>
        </p:nvSpPr>
        <p:spPr>
          <a:xfrm>
            <a:off x="3476172" y="625934"/>
            <a:ext cx="4639128" cy="267137"/>
          </a:xfrm>
          <a:prstGeom prst="rect">
            <a:avLst/>
          </a:prstGeom>
          <a:noFill/>
        </p:spPr>
        <p:txBody>
          <a:bodyPr vert="horz" lIns="91440" tIns="45720" rIns="91440" bIns="4572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ru-RU" sz="4400" kern="1200" dirty="0">
                <a:solidFill>
                  <a:srgbClr val="002060"/>
                </a:solidFill>
                <a:latin typeface="Fedra Sans Pro Bold" panose="020B0804040000020004" pitchFamily="34" charset="0"/>
                <a:ea typeface="+mj-ea"/>
                <a:cs typeface="+mj-cs"/>
              </a:defRPr>
            </a:lvl1pPr>
          </a:lstStyle>
          <a:p>
            <a:r>
              <a:rPr lang="ru-RU" sz="1400" spc="40" dirty="0">
                <a:solidFill>
                  <a:srgbClr val="F34840"/>
                </a:solidFill>
                <a:latin typeface="Arial" panose="020B0604020202020204" pitchFamily="34" charset="0"/>
                <a:cs typeface="Arial" panose="020B0604020202020204" pitchFamily="34" charset="0"/>
                <a:sym typeface="Rasa Medium"/>
              </a:rPr>
              <a:t>ПРАВИТЕЛЬСТВО НОВГОРОДСКОЙ ОБЛАСТИ</a:t>
            </a:r>
            <a:endParaRPr lang="ru-RU" sz="1400" spc="40" dirty="0">
              <a:solidFill>
                <a:srgbClr val="F3484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Рисунок 1">
            <a:extLst>
              <a:ext uri="{FF2B5EF4-FFF2-40B4-BE49-F238E27FC236}">
                <a16:creationId xmlns:a16="http://schemas.microsoft.com/office/drawing/2014/main" xmlns="" id="{A29CC9A1-585F-43CD-943E-567112771F0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4126" y="1455519"/>
            <a:ext cx="2859272" cy="591363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xmlns="" id="{1CDA53F5-FCA6-42A7-AE53-C5CD87C1F6A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4126" y="1751201"/>
            <a:ext cx="8047417" cy="591363"/>
          </a:xfrm>
          <a:prstGeom prst="rect">
            <a:avLst/>
          </a:prstGeom>
        </p:spPr>
      </p:pic>
      <p:graphicFrame>
        <p:nvGraphicFramePr>
          <p:cNvPr id="8" name="Таблица 7">
            <a:extLst>
              <a:ext uri="{FF2B5EF4-FFF2-40B4-BE49-F238E27FC236}">
                <a16:creationId xmlns:a16="http://schemas.microsoft.com/office/drawing/2014/main" xmlns="" id="{CF7AFFC0-27E4-4402-9EA4-728FAEF1EDA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26354065"/>
              </p:ext>
            </p:extLst>
          </p:nvPr>
        </p:nvGraphicFramePr>
        <p:xfrm>
          <a:off x="1021492" y="2421243"/>
          <a:ext cx="7533108" cy="2898722"/>
        </p:xfrm>
        <a:graphic>
          <a:graphicData uri="http://schemas.openxmlformats.org/drawingml/2006/table">
            <a:tbl>
              <a:tblPr/>
              <a:tblGrid>
                <a:gridCol w="5117484">
                  <a:extLst>
                    <a:ext uri="{9D8B030D-6E8A-4147-A177-3AD203B41FA5}">
                      <a16:colId xmlns:a16="http://schemas.microsoft.com/office/drawing/2014/main" xmlns="" val="1391827453"/>
                    </a:ext>
                  </a:extLst>
                </a:gridCol>
                <a:gridCol w="2415624">
                  <a:extLst>
                    <a:ext uri="{9D8B030D-6E8A-4147-A177-3AD203B41FA5}">
                      <a16:colId xmlns:a16="http://schemas.microsoft.com/office/drawing/2014/main" xmlns="" val="1843506477"/>
                    </a:ext>
                  </a:extLst>
                </a:gridCol>
              </a:tblGrid>
              <a:tr h="246334">
                <a:tc>
                  <a:txBody>
                    <a:bodyPr/>
                    <a:lstStyle>
                      <a:lvl1pPr marL="0" algn="l" defTabSz="883863" rtl="0" eaLnBrk="1" latinLnBrk="0" hangingPunct="1">
                        <a:defRPr sz="1700" kern="1200">
                          <a:solidFill>
                            <a:schemeClr val="dk1"/>
                          </a:solidFill>
                          <a:latin typeface="Arial"/>
                          <a:ea typeface="DejaVu Sans"/>
                          <a:cs typeface="DejaVu Sans"/>
                        </a:defRPr>
                      </a:lvl1pPr>
                      <a:lvl2pPr marL="441931" algn="l" defTabSz="883863" rtl="0" eaLnBrk="1" latinLnBrk="0" hangingPunct="1">
                        <a:defRPr sz="1700" kern="1200">
                          <a:solidFill>
                            <a:schemeClr val="dk1"/>
                          </a:solidFill>
                          <a:latin typeface="Arial"/>
                          <a:ea typeface="DejaVu Sans"/>
                          <a:cs typeface="DejaVu Sans"/>
                        </a:defRPr>
                      </a:lvl2pPr>
                      <a:lvl3pPr marL="883863" algn="l" defTabSz="883863" rtl="0" eaLnBrk="1" latinLnBrk="0" hangingPunct="1">
                        <a:defRPr sz="1700" kern="1200">
                          <a:solidFill>
                            <a:schemeClr val="dk1"/>
                          </a:solidFill>
                          <a:latin typeface="Arial"/>
                          <a:ea typeface="DejaVu Sans"/>
                          <a:cs typeface="DejaVu Sans"/>
                        </a:defRPr>
                      </a:lvl3pPr>
                      <a:lvl4pPr marL="1325794" algn="l" defTabSz="883863" rtl="0" eaLnBrk="1" latinLnBrk="0" hangingPunct="1">
                        <a:defRPr sz="1700" kern="1200">
                          <a:solidFill>
                            <a:schemeClr val="dk1"/>
                          </a:solidFill>
                          <a:latin typeface="Arial"/>
                          <a:ea typeface="DejaVu Sans"/>
                          <a:cs typeface="DejaVu Sans"/>
                        </a:defRPr>
                      </a:lvl4pPr>
                      <a:lvl5pPr marL="1767726" algn="l" defTabSz="883863" rtl="0" eaLnBrk="1" latinLnBrk="0" hangingPunct="1">
                        <a:defRPr sz="1700" kern="1200">
                          <a:solidFill>
                            <a:schemeClr val="dk1"/>
                          </a:solidFill>
                          <a:latin typeface="Arial"/>
                          <a:ea typeface="DejaVu Sans"/>
                          <a:cs typeface="DejaVu Sans"/>
                        </a:defRPr>
                      </a:lvl5pPr>
                      <a:lvl6pPr marL="2209657" algn="l" defTabSz="883863" rtl="0" eaLnBrk="1" latinLnBrk="0" hangingPunct="1">
                        <a:defRPr sz="1700" kern="1200">
                          <a:solidFill>
                            <a:schemeClr val="dk1"/>
                          </a:solidFill>
                          <a:latin typeface="Arial"/>
                          <a:ea typeface="DejaVu Sans"/>
                          <a:cs typeface="DejaVu Sans"/>
                        </a:defRPr>
                      </a:lvl6pPr>
                      <a:lvl7pPr marL="2651589" algn="l" defTabSz="883863" rtl="0" eaLnBrk="1" latinLnBrk="0" hangingPunct="1">
                        <a:defRPr sz="1700" kern="1200">
                          <a:solidFill>
                            <a:schemeClr val="dk1"/>
                          </a:solidFill>
                          <a:latin typeface="Arial"/>
                          <a:ea typeface="DejaVu Sans"/>
                          <a:cs typeface="DejaVu Sans"/>
                        </a:defRPr>
                      </a:lvl7pPr>
                      <a:lvl8pPr marL="3093520" algn="l" defTabSz="883863" rtl="0" eaLnBrk="1" latinLnBrk="0" hangingPunct="1">
                        <a:defRPr sz="1700" kern="1200">
                          <a:solidFill>
                            <a:schemeClr val="dk1"/>
                          </a:solidFill>
                          <a:latin typeface="Arial"/>
                          <a:ea typeface="DejaVu Sans"/>
                          <a:cs typeface="DejaVu Sans"/>
                        </a:defRPr>
                      </a:lvl8pPr>
                      <a:lvl9pPr marL="3535451" algn="l" defTabSz="883863" rtl="0" eaLnBrk="1" latinLnBrk="0" hangingPunct="1">
                        <a:defRPr sz="1700" kern="1200">
                          <a:solidFill>
                            <a:schemeClr val="dk1"/>
                          </a:solidFill>
                          <a:latin typeface="Arial"/>
                          <a:ea typeface="DejaVu Sans"/>
                          <a:cs typeface="DejaVu Sans"/>
                        </a:defRPr>
                      </a:lvl9pPr>
                    </a:lstStyle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Проектная мощность, тыс. м³ год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1008" marR="21008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EE9E8"/>
                    </a:solidFill>
                  </a:tcPr>
                </a:tc>
                <a:tc>
                  <a:txBody>
                    <a:bodyPr/>
                    <a:lstStyle>
                      <a:lvl1pPr marL="0" algn="l" defTabSz="883863" rtl="0" eaLnBrk="1" latinLnBrk="0" hangingPunct="1">
                        <a:defRPr sz="1700" kern="1200">
                          <a:solidFill>
                            <a:schemeClr val="dk1"/>
                          </a:solidFill>
                          <a:latin typeface="Arial"/>
                          <a:ea typeface="DejaVu Sans"/>
                          <a:cs typeface="DejaVu Sans"/>
                        </a:defRPr>
                      </a:lvl1pPr>
                      <a:lvl2pPr marL="441931" algn="l" defTabSz="883863" rtl="0" eaLnBrk="1" latinLnBrk="0" hangingPunct="1">
                        <a:defRPr sz="1700" kern="1200">
                          <a:solidFill>
                            <a:schemeClr val="dk1"/>
                          </a:solidFill>
                          <a:latin typeface="Arial"/>
                          <a:ea typeface="DejaVu Sans"/>
                          <a:cs typeface="DejaVu Sans"/>
                        </a:defRPr>
                      </a:lvl2pPr>
                      <a:lvl3pPr marL="883863" algn="l" defTabSz="883863" rtl="0" eaLnBrk="1" latinLnBrk="0" hangingPunct="1">
                        <a:defRPr sz="1700" kern="1200">
                          <a:solidFill>
                            <a:schemeClr val="dk1"/>
                          </a:solidFill>
                          <a:latin typeface="Arial"/>
                          <a:ea typeface="DejaVu Sans"/>
                          <a:cs typeface="DejaVu Sans"/>
                        </a:defRPr>
                      </a:lvl3pPr>
                      <a:lvl4pPr marL="1325794" algn="l" defTabSz="883863" rtl="0" eaLnBrk="1" latinLnBrk="0" hangingPunct="1">
                        <a:defRPr sz="1700" kern="1200">
                          <a:solidFill>
                            <a:schemeClr val="dk1"/>
                          </a:solidFill>
                          <a:latin typeface="Arial"/>
                          <a:ea typeface="DejaVu Sans"/>
                          <a:cs typeface="DejaVu Sans"/>
                        </a:defRPr>
                      </a:lvl4pPr>
                      <a:lvl5pPr marL="1767726" algn="l" defTabSz="883863" rtl="0" eaLnBrk="1" latinLnBrk="0" hangingPunct="1">
                        <a:defRPr sz="1700" kern="1200">
                          <a:solidFill>
                            <a:schemeClr val="dk1"/>
                          </a:solidFill>
                          <a:latin typeface="Arial"/>
                          <a:ea typeface="DejaVu Sans"/>
                          <a:cs typeface="DejaVu Sans"/>
                        </a:defRPr>
                      </a:lvl5pPr>
                      <a:lvl6pPr marL="2209657" algn="l" defTabSz="883863" rtl="0" eaLnBrk="1" latinLnBrk="0" hangingPunct="1">
                        <a:defRPr sz="1700" kern="1200">
                          <a:solidFill>
                            <a:schemeClr val="dk1"/>
                          </a:solidFill>
                          <a:latin typeface="Arial"/>
                          <a:ea typeface="DejaVu Sans"/>
                          <a:cs typeface="DejaVu Sans"/>
                        </a:defRPr>
                      </a:lvl6pPr>
                      <a:lvl7pPr marL="2651589" algn="l" defTabSz="883863" rtl="0" eaLnBrk="1" latinLnBrk="0" hangingPunct="1">
                        <a:defRPr sz="1700" kern="1200">
                          <a:solidFill>
                            <a:schemeClr val="dk1"/>
                          </a:solidFill>
                          <a:latin typeface="Arial"/>
                          <a:ea typeface="DejaVu Sans"/>
                          <a:cs typeface="DejaVu Sans"/>
                        </a:defRPr>
                      </a:lvl7pPr>
                      <a:lvl8pPr marL="3093520" algn="l" defTabSz="883863" rtl="0" eaLnBrk="1" latinLnBrk="0" hangingPunct="1">
                        <a:defRPr sz="1700" kern="1200">
                          <a:solidFill>
                            <a:schemeClr val="dk1"/>
                          </a:solidFill>
                          <a:latin typeface="Arial"/>
                          <a:ea typeface="DejaVu Sans"/>
                          <a:cs typeface="DejaVu Sans"/>
                        </a:defRPr>
                      </a:lvl8pPr>
                      <a:lvl9pPr marL="3535451" algn="l" defTabSz="883863" rtl="0" eaLnBrk="1" latinLnBrk="0" hangingPunct="1">
                        <a:defRPr sz="1700" kern="1200">
                          <a:solidFill>
                            <a:schemeClr val="dk1"/>
                          </a:solidFill>
                          <a:latin typeface="Arial"/>
                          <a:ea typeface="DejaVu Sans"/>
                          <a:cs typeface="DejaVu Sans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15</a:t>
                      </a:r>
                    </a:p>
                  </a:txBody>
                  <a:tcPr marL="21008" marR="21008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EE9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82565799"/>
                  </a:ext>
                </a:extLst>
              </a:tr>
              <a:tr h="246334">
                <a:tc>
                  <a:txBody>
                    <a:bodyPr/>
                    <a:lstStyle>
                      <a:lvl1pPr marL="0" algn="l" defTabSz="883863" rtl="0" eaLnBrk="1" latinLnBrk="0" hangingPunct="1">
                        <a:defRPr sz="1700" kern="1200">
                          <a:solidFill>
                            <a:schemeClr val="dk1"/>
                          </a:solidFill>
                          <a:latin typeface="Arial"/>
                          <a:ea typeface="DejaVu Sans"/>
                          <a:cs typeface="DejaVu Sans"/>
                        </a:defRPr>
                      </a:lvl1pPr>
                      <a:lvl2pPr marL="441931" algn="l" defTabSz="883863" rtl="0" eaLnBrk="1" latinLnBrk="0" hangingPunct="1">
                        <a:defRPr sz="1700" kern="1200">
                          <a:solidFill>
                            <a:schemeClr val="dk1"/>
                          </a:solidFill>
                          <a:latin typeface="Arial"/>
                          <a:ea typeface="DejaVu Sans"/>
                          <a:cs typeface="DejaVu Sans"/>
                        </a:defRPr>
                      </a:lvl2pPr>
                      <a:lvl3pPr marL="883863" algn="l" defTabSz="883863" rtl="0" eaLnBrk="1" latinLnBrk="0" hangingPunct="1">
                        <a:defRPr sz="1700" kern="1200">
                          <a:solidFill>
                            <a:schemeClr val="dk1"/>
                          </a:solidFill>
                          <a:latin typeface="Arial"/>
                          <a:ea typeface="DejaVu Sans"/>
                          <a:cs typeface="DejaVu Sans"/>
                        </a:defRPr>
                      </a:lvl3pPr>
                      <a:lvl4pPr marL="1325794" algn="l" defTabSz="883863" rtl="0" eaLnBrk="1" latinLnBrk="0" hangingPunct="1">
                        <a:defRPr sz="1700" kern="1200">
                          <a:solidFill>
                            <a:schemeClr val="dk1"/>
                          </a:solidFill>
                          <a:latin typeface="Arial"/>
                          <a:ea typeface="DejaVu Sans"/>
                          <a:cs typeface="DejaVu Sans"/>
                        </a:defRPr>
                      </a:lvl4pPr>
                      <a:lvl5pPr marL="1767726" algn="l" defTabSz="883863" rtl="0" eaLnBrk="1" latinLnBrk="0" hangingPunct="1">
                        <a:defRPr sz="1700" kern="1200">
                          <a:solidFill>
                            <a:schemeClr val="dk1"/>
                          </a:solidFill>
                          <a:latin typeface="Arial"/>
                          <a:ea typeface="DejaVu Sans"/>
                          <a:cs typeface="DejaVu Sans"/>
                        </a:defRPr>
                      </a:lvl5pPr>
                      <a:lvl6pPr marL="2209657" algn="l" defTabSz="883863" rtl="0" eaLnBrk="1" latinLnBrk="0" hangingPunct="1">
                        <a:defRPr sz="1700" kern="1200">
                          <a:solidFill>
                            <a:schemeClr val="dk1"/>
                          </a:solidFill>
                          <a:latin typeface="Arial"/>
                          <a:ea typeface="DejaVu Sans"/>
                          <a:cs typeface="DejaVu Sans"/>
                        </a:defRPr>
                      </a:lvl6pPr>
                      <a:lvl7pPr marL="2651589" algn="l" defTabSz="883863" rtl="0" eaLnBrk="1" latinLnBrk="0" hangingPunct="1">
                        <a:defRPr sz="1700" kern="1200">
                          <a:solidFill>
                            <a:schemeClr val="dk1"/>
                          </a:solidFill>
                          <a:latin typeface="Arial"/>
                          <a:ea typeface="DejaVu Sans"/>
                          <a:cs typeface="DejaVu Sans"/>
                        </a:defRPr>
                      </a:lvl7pPr>
                      <a:lvl8pPr marL="3093520" algn="l" defTabSz="883863" rtl="0" eaLnBrk="1" latinLnBrk="0" hangingPunct="1">
                        <a:defRPr sz="1700" kern="1200">
                          <a:solidFill>
                            <a:schemeClr val="dk1"/>
                          </a:solidFill>
                          <a:latin typeface="Arial"/>
                          <a:ea typeface="DejaVu Sans"/>
                          <a:cs typeface="DejaVu Sans"/>
                        </a:defRPr>
                      </a:lvl8pPr>
                      <a:lvl9pPr marL="3535451" algn="l" defTabSz="883863" rtl="0" eaLnBrk="1" latinLnBrk="0" hangingPunct="1">
                        <a:defRPr sz="1700" kern="1200">
                          <a:solidFill>
                            <a:schemeClr val="dk1"/>
                          </a:solidFill>
                          <a:latin typeface="Arial"/>
                          <a:ea typeface="DejaVu Sans"/>
                          <a:cs typeface="DejaVu Sans"/>
                        </a:defRPr>
                      </a:lvl9pPr>
                    </a:lstStyle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Объем   потребляемого сырья, тыс. м³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1008" marR="21008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883863" rtl="0" eaLnBrk="1" latinLnBrk="0" hangingPunct="1">
                        <a:defRPr sz="1700" kern="1200">
                          <a:solidFill>
                            <a:schemeClr val="dk1"/>
                          </a:solidFill>
                          <a:latin typeface="Arial"/>
                          <a:ea typeface="DejaVu Sans"/>
                          <a:cs typeface="DejaVu Sans"/>
                        </a:defRPr>
                      </a:lvl1pPr>
                      <a:lvl2pPr marL="441931" algn="l" defTabSz="883863" rtl="0" eaLnBrk="1" latinLnBrk="0" hangingPunct="1">
                        <a:defRPr sz="1700" kern="1200">
                          <a:solidFill>
                            <a:schemeClr val="dk1"/>
                          </a:solidFill>
                          <a:latin typeface="Arial"/>
                          <a:ea typeface="DejaVu Sans"/>
                          <a:cs typeface="DejaVu Sans"/>
                        </a:defRPr>
                      </a:lvl2pPr>
                      <a:lvl3pPr marL="883863" algn="l" defTabSz="883863" rtl="0" eaLnBrk="1" latinLnBrk="0" hangingPunct="1">
                        <a:defRPr sz="1700" kern="1200">
                          <a:solidFill>
                            <a:schemeClr val="dk1"/>
                          </a:solidFill>
                          <a:latin typeface="Arial"/>
                          <a:ea typeface="DejaVu Sans"/>
                          <a:cs typeface="DejaVu Sans"/>
                        </a:defRPr>
                      </a:lvl3pPr>
                      <a:lvl4pPr marL="1325794" algn="l" defTabSz="883863" rtl="0" eaLnBrk="1" latinLnBrk="0" hangingPunct="1">
                        <a:defRPr sz="1700" kern="1200">
                          <a:solidFill>
                            <a:schemeClr val="dk1"/>
                          </a:solidFill>
                          <a:latin typeface="Arial"/>
                          <a:ea typeface="DejaVu Sans"/>
                          <a:cs typeface="DejaVu Sans"/>
                        </a:defRPr>
                      </a:lvl4pPr>
                      <a:lvl5pPr marL="1767726" algn="l" defTabSz="883863" rtl="0" eaLnBrk="1" latinLnBrk="0" hangingPunct="1">
                        <a:defRPr sz="1700" kern="1200">
                          <a:solidFill>
                            <a:schemeClr val="dk1"/>
                          </a:solidFill>
                          <a:latin typeface="Arial"/>
                          <a:ea typeface="DejaVu Sans"/>
                          <a:cs typeface="DejaVu Sans"/>
                        </a:defRPr>
                      </a:lvl5pPr>
                      <a:lvl6pPr marL="2209657" algn="l" defTabSz="883863" rtl="0" eaLnBrk="1" latinLnBrk="0" hangingPunct="1">
                        <a:defRPr sz="1700" kern="1200">
                          <a:solidFill>
                            <a:schemeClr val="dk1"/>
                          </a:solidFill>
                          <a:latin typeface="Arial"/>
                          <a:ea typeface="DejaVu Sans"/>
                          <a:cs typeface="DejaVu Sans"/>
                        </a:defRPr>
                      </a:lvl6pPr>
                      <a:lvl7pPr marL="2651589" algn="l" defTabSz="883863" rtl="0" eaLnBrk="1" latinLnBrk="0" hangingPunct="1">
                        <a:defRPr sz="1700" kern="1200">
                          <a:solidFill>
                            <a:schemeClr val="dk1"/>
                          </a:solidFill>
                          <a:latin typeface="Arial"/>
                          <a:ea typeface="DejaVu Sans"/>
                          <a:cs typeface="DejaVu Sans"/>
                        </a:defRPr>
                      </a:lvl7pPr>
                      <a:lvl8pPr marL="3093520" algn="l" defTabSz="883863" rtl="0" eaLnBrk="1" latinLnBrk="0" hangingPunct="1">
                        <a:defRPr sz="1700" kern="1200">
                          <a:solidFill>
                            <a:schemeClr val="dk1"/>
                          </a:solidFill>
                          <a:latin typeface="Arial"/>
                          <a:ea typeface="DejaVu Sans"/>
                          <a:cs typeface="DejaVu Sans"/>
                        </a:defRPr>
                      </a:lvl8pPr>
                      <a:lvl9pPr marL="3535451" algn="l" defTabSz="883863" rtl="0" eaLnBrk="1" latinLnBrk="0" hangingPunct="1">
                        <a:defRPr sz="1700" kern="1200">
                          <a:solidFill>
                            <a:schemeClr val="dk1"/>
                          </a:solidFill>
                          <a:latin typeface="Arial"/>
                          <a:ea typeface="DejaVu Sans"/>
                          <a:cs typeface="DejaVu Sans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</a:p>
                  </a:txBody>
                  <a:tcPr marL="21008" marR="21008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3453023659"/>
                  </a:ext>
                </a:extLst>
              </a:tr>
              <a:tr h="382561">
                <a:tc>
                  <a:txBody>
                    <a:bodyPr/>
                    <a:lstStyle>
                      <a:lvl1pPr marL="0" algn="l" defTabSz="883863" rtl="0" eaLnBrk="1" latinLnBrk="0" hangingPunct="1">
                        <a:defRPr sz="1700" kern="1200">
                          <a:solidFill>
                            <a:schemeClr val="dk1"/>
                          </a:solidFill>
                          <a:latin typeface="Arial"/>
                          <a:ea typeface="DejaVu Sans"/>
                          <a:cs typeface="DejaVu Sans"/>
                        </a:defRPr>
                      </a:lvl1pPr>
                      <a:lvl2pPr marL="441931" algn="l" defTabSz="883863" rtl="0" eaLnBrk="1" latinLnBrk="0" hangingPunct="1">
                        <a:defRPr sz="1700" kern="1200">
                          <a:solidFill>
                            <a:schemeClr val="dk1"/>
                          </a:solidFill>
                          <a:latin typeface="Arial"/>
                          <a:ea typeface="DejaVu Sans"/>
                          <a:cs typeface="DejaVu Sans"/>
                        </a:defRPr>
                      </a:lvl2pPr>
                      <a:lvl3pPr marL="883863" algn="l" defTabSz="883863" rtl="0" eaLnBrk="1" latinLnBrk="0" hangingPunct="1">
                        <a:defRPr sz="1700" kern="1200">
                          <a:solidFill>
                            <a:schemeClr val="dk1"/>
                          </a:solidFill>
                          <a:latin typeface="Arial"/>
                          <a:ea typeface="DejaVu Sans"/>
                          <a:cs typeface="DejaVu Sans"/>
                        </a:defRPr>
                      </a:lvl3pPr>
                      <a:lvl4pPr marL="1325794" algn="l" defTabSz="883863" rtl="0" eaLnBrk="1" latinLnBrk="0" hangingPunct="1">
                        <a:defRPr sz="1700" kern="1200">
                          <a:solidFill>
                            <a:schemeClr val="dk1"/>
                          </a:solidFill>
                          <a:latin typeface="Arial"/>
                          <a:ea typeface="DejaVu Sans"/>
                          <a:cs typeface="DejaVu Sans"/>
                        </a:defRPr>
                      </a:lvl4pPr>
                      <a:lvl5pPr marL="1767726" algn="l" defTabSz="883863" rtl="0" eaLnBrk="1" latinLnBrk="0" hangingPunct="1">
                        <a:defRPr sz="1700" kern="1200">
                          <a:solidFill>
                            <a:schemeClr val="dk1"/>
                          </a:solidFill>
                          <a:latin typeface="Arial"/>
                          <a:ea typeface="DejaVu Sans"/>
                          <a:cs typeface="DejaVu Sans"/>
                        </a:defRPr>
                      </a:lvl5pPr>
                      <a:lvl6pPr marL="2209657" algn="l" defTabSz="883863" rtl="0" eaLnBrk="1" latinLnBrk="0" hangingPunct="1">
                        <a:defRPr sz="1700" kern="1200">
                          <a:solidFill>
                            <a:schemeClr val="dk1"/>
                          </a:solidFill>
                          <a:latin typeface="Arial"/>
                          <a:ea typeface="DejaVu Sans"/>
                          <a:cs typeface="DejaVu Sans"/>
                        </a:defRPr>
                      </a:lvl6pPr>
                      <a:lvl7pPr marL="2651589" algn="l" defTabSz="883863" rtl="0" eaLnBrk="1" latinLnBrk="0" hangingPunct="1">
                        <a:defRPr sz="1700" kern="1200">
                          <a:solidFill>
                            <a:schemeClr val="dk1"/>
                          </a:solidFill>
                          <a:latin typeface="Arial"/>
                          <a:ea typeface="DejaVu Sans"/>
                          <a:cs typeface="DejaVu Sans"/>
                        </a:defRPr>
                      </a:lvl7pPr>
                      <a:lvl8pPr marL="3093520" algn="l" defTabSz="883863" rtl="0" eaLnBrk="1" latinLnBrk="0" hangingPunct="1">
                        <a:defRPr sz="1700" kern="1200">
                          <a:solidFill>
                            <a:schemeClr val="dk1"/>
                          </a:solidFill>
                          <a:latin typeface="Arial"/>
                          <a:ea typeface="DejaVu Sans"/>
                          <a:cs typeface="DejaVu Sans"/>
                        </a:defRPr>
                      </a:lvl8pPr>
                      <a:lvl9pPr marL="3535451" algn="l" defTabSz="883863" rtl="0" eaLnBrk="1" latinLnBrk="0" hangingPunct="1">
                        <a:defRPr sz="1700" kern="1200">
                          <a:solidFill>
                            <a:schemeClr val="dk1"/>
                          </a:solidFill>
                          <a:latin typeface="Arial"/>
                          <a:ea typeface="DejaVu Sans"/>
                          <a:cs typeface="DejaVu Sans"/>
                        </a:defRPr>
                      </a:lvl9pPr>
                    </a:lstStyle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Объем отгруженной продукции, млн. рублей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1008" marR="21008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EE9E8"/>
                    </a:solidFill>
                  </a:tcPr>
                </a:tc>
                <a:tc>
                  <a:txBody>
                    <a:bodyPr/>
                    <a:lstStyle>
                      <a:lvl1pPr marL="0" algn="l" defTabSz="883863" rtl="0" eaLnBrk="1" latinLnBrk="0" hangingPunct="1">
                        <a:defRPr sz="1700" kern="1200">
                          <a:solidFill>
                            <a:schemeClr val="dk1"/>
                          </a:solidFill>
                          <a:latin typeface="Arial"/>
                          <a:ea typeface="DejaVu Sans"/>
                          <a:cs typeface="DejaVu Sans"/>
                        </a:defRPr>
                      </a:lvl1pPr>
                      <a:lvl2pPr marL="441931" algn="l" defTabSz="883863" rtl="0" eaLnBrk="1" latinLnBrk="0" hangingPunct="1">
                        <a:defRPr sz="1700" kern="1200">
                          <a:solidFill>
                            <a:schemeClr val="dk1"/>
                          </a:solidFill>
                          <a:latin typeface="Arial"/>
                          <a:ea typeface="DejaVu Sans"/>
                          <a:cs typeface="DejaVu Sans"/>
                        </a:defRPr>
                      </a:lvl2pPr>
                      <a:lvl3pPr marL="883863" algn="l" defTabSz="883863" rtl="0" eaLnBrk="1" latinLnBrk="0" hangingPunct="1">
                        <a:defRPr sz="1700" kern="1200">
                          <a:solidFill>
                            <a:schemeClr val="dk1"/>
                          </a:solidFill>
                          <a:latin typeface="Arial"/>
                          <a:ea typeface="DejaVu Sans"/>
                          <a:cs typeface="DejaVu Sans"/>
                        </a:defRPr>
                      </a:lvl3pPr>
                      <a:lvl4pPr marL="1325794" algn="l" defTabSz="883863" rtl="0" eaLnBrk="1" latinLnBrk="0" hangingPunct="1">
                        <a:defRPr sz="1700" kern="1200">
                          <a:solidFill>
                            <a:schemeClr val="dk1"/>
                          </a:solidFill>
                          <a:latin typeface="Arial"/>
                          <a:ea typeface="DejaVu Sans"/>
                          <a:cs typeface="DejaVu Sans"/>
                        </a:defRPr>
                      </a:lvl4pPr>
                      <a:lvl5pPr marL="1767726" algn="l" defTabSz="883863" rtl="0" eaLnBrk="1" latinLnBrk="0" hangingPunct="1">
                        <a:defRPr sz="1700" kern="1200">
                          <a:solidFill>
                            <a:schemeClr val="dk1"/>
                          </a:solidFill>
                          <a:latin typeface="Arial"/>
                          <a:ea typeface="DejaVu Sans"/>
                          <a:cs typeface="DejaVu Sans"/>
                        </a:defRPr>
                      </a:lvl5pPr>
                      <a:lvl6pPr marL="2209657" algn="l" defTabSz="883863" rtl="0" eaLnBrk="1" latinLnBrk="0" hangingPunct="1">
                        <a:defRPr sz="1700" kern="1200">
                          <a:solidFill>
                            <a:schemeClr val="dk1"/>
                          </a:solidFill>
                          <a:latin typeface="Arial"/>
                          <a:ea typeface="DejaVu Sans"/>
                          <a:cs typeface="DejaVu Sans"/>
                        </a:defRPr>
                      </a:lvl6pPr>
                      <a:lvl7pPr marL="2651589" algn="l" defTabSz="883863" rtl="0" eaLnBrk="1" latinLnBrk="0" hangingPunct="1">
                        <a:defRPr sz="1700" kern="1200">
                          <a:solidFill>
                            <a:schemeClr val="dk1"/>
                          </a:solidFill>
                          <a:latin typeface="Arial"/>
                          <a:ea typeface="DejaVu Sans"/>
                          <a:cs typeface="DejaVu Sans"/>
                        </a:defRPr>
                      </a:lvl7pPr>
                      <a:lvl8pPr marL="3093520" algn="l" defTabSz="883863" rtl="0" eaLnBrk="1" latinLnBrk="0" hangingPunct="1">
                        <a:defRPr sz="1700" kern="1200">
                          <a:solidFill>
                            <a:schemeClr val="dk1"/>
                          </a:solidFill>
                          <a:latin typeface="Arial"/>
                          <a:ea typeface="DejaVu Sans"/>
                          <a:cs typeface="DejaVu Sans"/>
                        </a:defRPr>
                      </a:lvl8pPr>
                      <a:lvl9pPr marL="3535451" algn="l" defTabSz="883863" rtl="0" eaLnBrk="1" latinLnBrk="0" hangingPunct="1">
                        <a:defRPr sz="1700" kern="1200">
                          <a:solidFill>
                            <a:schemeClr val="dk1"/>
                          </a:solidFill>
                          <a:latin typeface="Arial"/>
                          <a:ea typeface="DejaVu Sans"/>
                          <a:cs typeface="DejaVu Sans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98</a:t>
                      </a:r>
                    </a:p>
                  </a:txBody>
                  <a:tcPr marL="21008" marR="21008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EE9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133584693"/>
                  </a:ext>
                </a:extLst>
              </a:tr>
              <a:tr h="382561">
                <a:tc>
                  <a:txBody>
                    <a:bodyPr/>
                    <a:lstStyle>
                      <a:lvl1pPr marL="0" algn="l" defTabSz="883863" rtl="0" eaLnBrk="1" latinLnBrk="0" hangingPunct="1">
                        <a:defRPr sz="1700" kern="1200">
                          <a:solidFill>
                            <a:schemeClr val="dk1"/>
                          </a:solidFill>
                          <a:latin typeface="Arial"/>
                          <a:ea typeface="DejaVu Sans"/>
                          <a:cs typeface="DejaVu Sans"/>
                        </a:defRPr>
                      </a:lvl1pPr>
                      <a:lvl2pPr marL="441931" algn="l" defTabSz="883863" rtl="0" eaLnBrk="1" latinLnBrk="0" hangingPunct="1">
                        <a:defRPr sz="1700" kern="1200">
                          <a:solidFill>
                            <a:schemeClr val="dk1"/>
                          </a:solidFill>
                          <a:latin typeface="Arial"/>
                          <a:ea typeface="DejaVu Sans"/>
                          <a:cs typeface="DejaVu Sans"/>
                        </a:defRPr>
                      </a:lvl2pPr>
                      <a:lvl3pPr marL="883863" algn="l" defTabSz="883863" rtl="0" eaLnBrk="1" latinLnBrk="0" hangingPunct="1">
                        <a:defRPr sz="1700" kern="1200">
                          <a:solidFill>
                            <a:schemeClr val="dk1"/>
                          </a:solidFill>
                          <a:latin typeface="Arial"/>
                          <a:ea typeface="DejaVu Sans"/>
                          <a:cs typeface="DejaVu Sans"/>
                        </a:defRPr>
                      </a:lvl3pPr>
                      <a:lvl4pPr marL="1325794" algn="l" defTabSz="883863" rtl="0" eaLnBrk="1" latinLnBrk="0" hangingPunct="1">
                        <a:defRPr sz="1700" kern="1200">
                          <a:solidFill>
                            <a:schemeClr val="dk1"/>
                          </a:solidFill>
                          <a:latin typeface="Arial"/>
                          <a:ea typeface="DejaVu Sans"/>
                          <a:cs typeface="DejaVu Sans"/>
                        </a:defRPr>
                      </a:lvl4pPr>
                      <a:lvl5pPr marL="1767726" algn="l" defTabSz="883863" rtl="0" eaLnBrk="1" latinLnBrk="0" hangingPunct="1">
                        <a:defRPr sz="1700" kern="1200">
                          <a:solidFill>
                            <a:schemeClr val="dk1"/>
                          </a:solidFill>
                          <a:latin typeface="Arial"/>
                          <a:ea typeface="DejaVu Sans"/>
                          <a:cs typeface="DejaVu Sans"/>
                        </a:defRPr>
                      </a:lvl5pPr>
                      <a:lvl6pPr marL="2209657" algn="l" defTabSz="883863" rtl="0" eaLnBrk="1" latinLnBrk="0" hangingPunct="1">
                        <a:defRPr sz="1700" kern="1200">
                          <a:solidFill>
                            <a:schemeClr val="dk1"/>
                          </a:solidFill>
                          <a:latin typeface="Arial"/>
                          <a:ea typeface="DejaVu Sans"/>
                          <a:cs typeface="DejaVu Sans"/>
                        </a:defRPr>
                      </a:lvl6pPr>
                      <a:lvl7pPr marL="2651589" algn="l" defTabSz="883863" rtl="0" eaLnBrk="1" latinLnBrk="0" hangingPunct="1">
                        <a:defRPr sz="1700" kern="1200">
                          <a:solidFill>
                            <a:schemeClr val="dk1"/>
                          </a:solidFill>
                          <a:latin typeface="Arial"/>
                          <a:ea typeface="DejaVu Sans"/>
                          <a:cs typeface="DejaVu Sans"/>
                        </a:defRPr>
                      </a:lvl7pPr>
                      <a:lvl8pPr marL="3093520" algn="l" defTabSz="883863" rtl="0" eaLnBrk="1" latinLnBrk="0" hangingPunct="1">
                        <a:defRPr sz="1700" kern="1200">
                          <a:solidFill>
                            <a:schemeClr val="dk1"/>
                          </a:solidFill>
                          <a:latin typeface="Arial"/>
                          <a:ea typeface="DejaVu Sans"/>
                          <a:cs typeface="DejaVu Sans"/>
                        </a:defRPr>
                      </a:lvl8pPr>
                      <a:lvl9pPr marL="3535451" algn="l" defTabSz="883863" rtl="0" eaLnBrk="1" latinLnBrk="0" hangingPunct="1">
                        <a:defRPr sz="1700" kern="1200">
                          <a:solidFill>
                            <a:schemeClr val="dk1"/>
                          </a:solidFill>
                          <a:latin typeface="Arial"/>
                          <a:ea typeface="DejaVu Sans"/>
                          <a:cs typeface="DejaVu Sans"/>
                        </a:defRPr>
                      </a:lvl9pPr>
                    </a:lstStyle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Объем производства продукции, тыс. м³: 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1008" marR="21008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883863" rtl="0" eaLnBrk="1" latinLnBrk="0" hangingPunct="1">
                        <a:defRPr sz="1700" kern="1200">
                          <a:solidFill>
                            <a:schemeClr val="dk1"/>
                          </a:solidFill>
                          <a:latin typeface="Arial"/>
                          <a:ea typeface="DejaVu Sans"/>
                          <a:cs typeface="DejaVu Sans"/>
                        </a:defRPr>
                      </a:lvl1pPr>
                      <a:lvl2pPr marL="441931" algn="l" defTabSz="883863" rtl="0" eaLnBrk="1" latinLnBrk="0" hangingPunct="1">
                        <a:defRPr sz="1700" kern="1200">
                          <a:solidFill>
                            <a:schemeClr val="dk1"/>
                          </a:solidFill>
                          <a:latin typeface="Arial"/>
                          <a:ea typeface="DejaVu Sans"/>
                          <a:cs typeface="DejaVu Sans"/>
                        </a:defRPr>
                      </a:lvl2pPr>
                      <a:lvl3pPr marL="883863" algn="l" defTabSz="883863" rtl="0" eaLnBrk="1" latinLnBrk="0" hangingPunct="1">
                        <a:defRPr sz="1700" kern="1200">
                          <a:solidFill>
                            <a:schemeClr val="dk1"/>
                          </a:solidFill>
                          <a:latin typeface="Arial"/>
                          <a:ea typeface="DejaVu Sans"/>
                          <a:cs typeface="DejaVu Sans"/>
                        </a:defRPr>
                      </a:lvl3pPr>
                      <a:lvl4pPr marL="1325794" algn="l" defTabSz="883863" rtl="0" eaLnBrk="1" latinLnBrk="0" hangingPunct="1">
                        <a:defRPr sz="1700" kern="1200">
                          <a:solidFill>
                            <a:schemeClr val="dk1"/>
                          </a:solidFill>
                          <a:latin typeface="Arial"/>
                          <a:ea typeface="DejaVu Sans"/>
                          <a:cs typeface="DejaVu Sans"/>
                        </a:defRPr>
                      </a:lvl4pPr>
                      <a:lvl5pPr marL="1767726" algn="l" defTabSz="883863" rtl="0" eaLnBrk="1" latinLnBrk="0" hangingPunct="1">
                        <a:defRPr sz="1700" kern="1200">
                          <a:solidFill>
                            <a:schemeClr val="dk1"/>
                          </a:solidFill>
                          <a:latin typeface="Arial"/>
                          <a:ea typeface="DejaVu Sans"/>
                          <a:cs typeface="DejaVu Sans"/>
                        </a:defRPr>
                      </a:lvl5pPr>
                      <a:lvl6pPr marL="2209657" algn="l" defTabSz="883863" rtl="0" eaLnBrk="1" latinLnBrk="0" hangingPunct="1">
                        <a:defRPr sz="1700" kern="1200">
                          <a:solidFill>
                            <a:schemeClr val="dk1"/>
                          </a:solidFill>
                          <a:latin typeface="Arial"/>
                          <a:ea typeface="DejaVu Sans"/>
                          <a:cs typeface="DejaVu Sans"/>
                        </a:defRPr>
                      </a:lvl6pPr>
                      <a:lvl7pPr marL="2651589" algn="l" defTabSz="883863" rtl="0" eaLnBrk="1" latinLnBrk="0" hangingPunct="1">
                        <a:defRPr sz="1700" kern="1200">
                          <a:solidFill>
                            <a:schemeClr val="dk1"/>
                          </a:solidFill>
                          <a:latin typeface="Arial"/>
                          <a:ea typeface="DejaVu Sans"/>
                          <a:cs typeface="DejaVu Sans"/>
                        </a:defRPr>
                      </a:lvl7pPr>
                      <a:lvl8pPr marL="3093520" algn="l" defTabSz="883863" rtl="0" eaLnBrk="1" latinLnBrk="0" hangingPunct="1">
                        <a:defRPr sz="1700" kern="1200">
                          <a:solidFill>
                            <a:schemeClr val="dk1"/>
                          </a:solidFill>
                          <a:latin typeface="Arial"/>
                          <a:ea typeface="DejaVu Sans"/>
                          <a:cs typeface="DejaVu Sans"/>
                        </a:defRPr>
                      </a:lvl8pPr>
                      <a:lvl9pPr marL="3535451" algn="l" defTabSz="883863" rtl="0" eaLnBrk="1" latinLnBrk="0" hangingPunct="1">
                        <a:defRPr sz="1700" kern="1200">
                          <a:solidFill>
                            <a:schemeClr val="dk1"/>
                          </a:solidFill>
                          <a:latin typeface="Arial"/>
                          <a:ea typeface="DejaVu Sans"/>
                          <a:cs typeface="DejaVu Sans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1008" marR="21008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13705401"/>
                  </a:ext>
                </a:extLst>
              </a:tr>
              <a:tr h="246334">
                <a:tc>
                  <a:txBody>
                    <a:bodyPr/>
                    <a:lstStyle>
                      <a:lvl1pPr marL="0" algn="l" defTabSz="883863" rtl="0" eaLnBrk="1" latinLnBrk="0" hangingPunct="1">
                        <a:defRPr sz="1700" kern="1200">
                          <a:solidFill>
                            <a:schemeClr val="dk1"/>
                          </a:solidFill>
                          <a:latin typeface="Arial"/>
                          <a:ea typeface="DejaVu Sans"/>
                          <a:cs typeface="DejaVu Sans"/>
                        </a:defRPr>
                      </a:lvl1pPr>
                      <a:lvl2pPr marL="441931" algn="l" defTabSz="883863" rtl="0" eaLnBrk="1" latinLnBrk="0" hangingPunct="1">
                        <a:defRPr sz="1700" kern="1200">
                          <a:solidFill>
                            <a:schemeClr val="dk1"/>
                          </a:solidFill>
                          <a:latin typeface="Arial"/>
                          <a:ea typeface="DejaVu Sans"/>
                          <a:cs typeface="DejaVu Sans"/>
                        </a:defRPr>
                      </a:lvl2pPr>
                      <a:lvl3pPr marL="883863" algn="l" defTabSz="883863" rtl="0" eaLnBrk="1" latinLnBrk="0" hangingPunct="1">
                        <a:defRPr sz="1700" kern="1200">
                          <a:solidFill>
                            <a:schemeClr val="dk1"/>
                          </a:solidFill>
                          <a:latin typeface="Arial"/>
                          <a:ea typeface="DejaVu Sans"/>
                          <a:cs typeface="DejaVu Sans"/>
                        </a:defRPr>
                      </a:lvl3pPr>
                      <a:lvl4pPr marL="1325794" algn="l" defTabSz="883863" rtl="0" eaLnBrk="1" latinLnBrk="0" hangingPunct="1">
                        <a:defRPr sz="1700" kern="1200">
                          <a:solidFill>
                            <a:schemeClr val="dk1"/>
                          </a:solidFill>
                          <a:latin typeface="Arial"/>
                          <a:ea typeface="DejaVu Sans"/>
                          <a:cs typeface="DejaVu Sans"/>
                        </a:defRPr>
                      </a:lvl4pPr>
                      <a:lvl5pPr marL="1767726" algn="l" defTabSz="883863" rtl="0" eaLnBrk="1" latinLnBrk="0" hangingPunct="1">
                        <a:defRPr sz="1700" kern="1200">
                          <a:solidFill>
                            <a:schemeClr val="dk1"/>
                          </a:solidFill>
                          <a:latin typeface="Arial"/>
                          <a:ea typeface="DejaVu Sans"/>
                          <a:cs typeface="DejaVu Sans"/>
                        </a:defRPr>
                      </a:lvl5pPr>
                      <a:lvl6pPr marL="2209657" algn="l" defTabSz="883863" rtl="0" eaLnBrk="1" latinLnBrk="0" hangingPunct="1">
                        <a:defRPr sz="1700" kern="1200">
                          <a:solidFill>
                            <a:schemeClr val="dk1"/>
                          </a:solidFill>
                          <a:latin typeface="Arial"/>
                          <a:ea typeface="DejaVu Sans"/>
                          <a:cs typeface="DejaVu Sans"/>
                        </a:defRPr>
                      </a:lvl6pPr>
                      <a:lvl7pPr marL="2651589" algn="l" defTabSz="883863" rtl="0" eaLnBrk="1" latinLnBrk="0" hangingPunct="1">
                        <a:defRPr sz="1700" kern="1200">
                          <a:solidFill>
                            <a:schemeClr val="dk1"/>
                          </a:solidFill>
                          <a:latin typeface="Arial"/>
                          <a:ea typeface="DejaVu Sans"/>
                          <a:cs typeface="DejaVu Sans"/>
                        </a:defRPr>
                      </a:lvl7pPr>
                      <a:lvl8pPr marL="3093520" algn="l" defTabSz="883863" rtl="0" eaLnBrk="1" latinLnBrk="0" hangingPunct="1">
                        <a:defRPr sz="1700" kern="1200">
                          <a:solidFill>
                            <a:schemeClr val="dk1"/>
                          </a:solidFill>
                          <a:latin typeface="Arial"/>
                          <a:ea typeface="DejaVu Sans"/>
                          <a:cs typeface="DejaVu Sans"/>
                        </a:defRPr>
                      </a:lvl8pPr>
                      <a:lvl9pPr marL="3535451" algn="l" defTabSz="883863" rtl="0" eaLnBrk="1" latinLnBrk="0" hangingPunct="1">
                        <a:defRPr sz="1700" kern="1200">
                          <a:solidFill>
                            <a:schemeClr val="dk1"/>
                          </a:solidFill>
                          <a:latin typeface="Arial"/>
                          <a:ea typeface="DejaVu Sans"/>
                          <a:cs typeface="DejaVu Sans"/>
                        </a:defRPr>
                      </a:lvl9pPr>
                    </a:lstStyle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Круглый лес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1008" marR="21008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EE9E8"/>
                    </a:solidFill>
                  </a:tcPr>
                </a:tc>
                <a:tc>
                  <a:txBody>
                    <a:bodyPr/>
                    <a:lstStyle>
                      <a:lvl1pPr marL="0" algn="l" defTabSz="883863" rtl="0" eaLnBrk="1" latinLnBrk="0" hangingPunct="1">
                        <a:defRPr sz="1700" kern="1200">
                          <a:solidFill>
                            <a:schemeClr val="dk1"/>
                          </a:solidFill>
                          <a:latin typeface="Arial"/>
                          <a:ea typeface="DejaVu Sans"/>
                          <a:cs typeface="DejaVu Sans"/>
                        </a:defRPr>
                      </a:lvl1pPr>
                      <a:lvl2pPr marL="441931" algn="l" defTabSz="883863" rtl="0" eaLnBrk="1" latinLnBrk="0" hangingPunct="1">
                        <a:defRPr sz="1700" kern="1200">
                          <a:solidFill>
                            <a:schemeClr val="dk1"/>
                          </a:solidFill>
                          <a:latin typeface="Arial"/>
                          <a:ea typeface="DejaVu Sans"/>
                          <a:cs typeface="DejaVu Sans"/>
                        </a:defRPr>
                      </a:lvl2pPr>
                      <a:lvl3pPr marL="883863" algn="l" defTabSz="883863" rtl="0" eaLnBrk="1" latinLnBrk="0" hangingPunct="1">
                        <a:defRPr sz="1700" kern="1200">
                          <a:solidFill>
                            <a:schemeClr val="dk1"/>
                          </a:solidFill>
                          <a:latin typeface="Arial"/>
                          <a:ea typeface="DejaVu Sans"/>
                          <a:cs typeface="DejaVu Sans"/>
                        </a:defRPr>
                      </a:lvl3pPr>
                      <a:lvl4pPr marL="1325794" algn="l" defTabSz="883863" rtl="0" eaLnBrk="1" latinLnBrk="0" hangingPunct="1">
                        <a:defRPr sz="1700" kern="1200">
                          <a:solidFill>
                            <a:schemeClr val="dk1"/>
                          </a:solidFill>
                          <a:latin typeface="Arial"/>
                          <a:ea typeface="DejaVu Sans"/>
                          <a:cs typeface="DejaVu Sans"/>
                        </a:defRPr>
                      </a:lvl4pPr>
                      <a:lvl5pPr marL="1767726" algn="l" defTabSz="883863" rtl="0" eaLnBrk="1" latinLnBrk="0" hangingPunct="1">
                        <a:defRPr sz="1700" kern="1200">
                          <a:solidFill>
                            <a:schemeClr val="dk1"/>
                          </a:solidFill>
                          <a:latin typeface="Arial"/>
                          <a:ea typeface="DejaVu Sans"/>
                          <a:cs typeface="DejaVu Sans"/>
                        </a:defRPr>
                      </a:lvl5pPr>
                      <a:lvl6pPr marL="2209657" algn="l" defTabSz="883863" rtl="0" eaLnBrk="1" latinLnBrk="0" hangingPunct="1">
                        <a:defRPr sz="1700" kern="1200">
                          <a:solidFill>
                            <a:schemeClr val="dk1"/>
                          </a:solidFill>
                          <a:latin typeface="Arial"/>
                          <a:ea typeface="DejaVu Sans"/>
                          <a:cs typeface="DejaVu Sans"/>
                        </a:defRPr>
                      </a:lvl6pPr>
                      <a:lvl7pPr marL="2651589" algn="l" defTabSz="883863" rtl="0" eaLnBrk="1" latinLnBrk="0" hangingPunct="1">
                        <a:defRPr sz="1700" kern="1200">
                          <a:solidFill>
                            <a:schemeClr val="dk1"/>
                          </a:solidFill>
                          <a:latin typeface="Arial"/>
                          <a:ea typeface="DejaVu Sans"/>
                          <a:cs typeface="DejaVu Sans"/>
                        </a:defRPr>
                      </a:lvl7pPr>
                      <a:lvl8pPr marL="3093520" algn="l" defTabSz="883863" rtl="0" eaLnBrk="1" latinLnBrk="0" hangingPunct="1">
                        <a:defRPr sz="1700" kern="1200">
                          <a:solidFill>
                            <a:schemeClr val="dk1"/>
                          </a:solidFill>
                          <a:latin typeface="Arial"/>
                          <a:ea typeface="DejaVu Sans"/>
                          <a:cs typeface="DejaVu Sans"/>
                        </a:defRPr>
                      </a:lvl8pPr>
                      <a:lvl9pPr marL="3535451" algn="l" defTabSz="883863" rtl="0" eaLnBrk="1" latinLnBrk="0" hangingPunct="1">
                        <a:defRPr sz="1700" kern="1200">
                          <a:solidFill>
                            <a:schemeClr val="dk1"/>
                          </a:solidFill>
                          <a:latin typeface="Arial"/>
                          <a:ea typeface="DejaVu Sans"/>
                          <a:cs typeface="DejaVu Sans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37</a:t>
                      </a:r>
                    </a:p>
                  </a:txBody>
                  <a:tcPr marL="21008" marR="21008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EE9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025915741"/>
                  </a:ext>
                </a:extLst>
              </a:tr>
              <a:tr h="246334">
                <a:tc>
                  <a:txBody>
                    <a:bodyPr/>
                    <a:lstStyle>
                      <a:lvl1pPr marL="0" algn="l" defTabSz="883863" rtl="0" eaLnBrk="1" latinLnBrk="0" hangingPunct="1">
                        <a:defRPr sz="1700" kern="1200">
                          <a:solidFill>
                            <a:schemeClr val="dk1"/>
                          </a:solidFill>
                          <a:latin typeface="Arial"/>
                          <a:ea typeface="DejaVu Sans"/>
                          <a:cs typeface="DejaVu Sans"/>
                        </a:defRPr>
                      </a:lvl1pPr>
                      <a:lvl2pPr marL="441931" algn="l" defTabSz="883863" rtl="0" eaLnBrk="1" latinLnBrk="0" hangingPunct="1">
                        <a:defRPr sz="1700" kern="1200">
                          <a:solidFill>
                            <a:schemeClr val="dk1"/>
                          </a:solidFill>
                          <a:latin typeface="Arial"/>
                          <a:ea typeface="DejaVu Sans"/>
                          <a:cs typeface="DejaVu Sans"/>
                        </a:defRPr>
                      </a:lvl2pPr>
                      <a:lvl3pPr marL="883863" algn="l" defTabSz="883863" rtl="0" eaLnBrk="1" latinLnBrk="0" hangingPunct="1">
                        <a:defRPr sz="1700" kern="1200">
                          <a:solidFill>
                            <a:schemeClr val="dk1"/>
                          </a:solidFill>
                          <a:latin typeface="Arial"/>
                          <a:ea typeface="DejaVu Sans"/>
                          <a:cs typeface="DejaVu Sans"/>
                        </a:defRPr>
                      </a:lvl3pPr>
                      <a:lvl4pPr marL="1325794" algn="l" defTabSz="883863" rtl="0" eaLnBrk="1" latinLnBrk="0" hangingPunct="1">
                        <a:defRPr sz="1700" kern="1200">
                          <a:solidFill>
                            <a:schemeClr val="dk1"/>
                          </a:solidFill>
                          <a:latin typeface="Arial"/>
                          <a:ea typeface="DejaVu Sans"/>
                          <a:cs typeface="DejaVu Sans"/>
                        </a:defRPr>
                      </a:lvl4pPr>
                      <a:lvl5pPr marL="1767726" algn="l" defTabSz="883863" rtl="0" eaLnBrk="1" latinLnBrk="0" hangingPunct="1">
                        <a:defRPr sz="1700" kern="1200">
                          <a:solidFill>
                            <a:schemeClr val="dk1"/>
                          </a:solidFill>
                          <a:latin typeface="Arial"/>
                          <a:ea typeface="DejaVu Sans"/>
                          <a:cs typeface="DejaVu Sans"/>
                        </a:defRPr>
                      </a:lvl5pPr>
                      <a:lvl6pPr marL="2209657" algn="l" defTabSz="883863" rtl="0" eaLnBrk="1" latinLnBrk="0" hangingPunct="1">
                        <a:defRPr sz="1700" kern="1200">
                          <a:solidFill>
                            <a:schemeClr val="dk1"/>
                          </a:solidFill>
                          <a:latin typeface="Arial"/>
                          <a:ea typeface="DejaVu Sans"/>
                          <a:cs typeface="DejaVu Sans"/>
                        </a:defRPr>
                      </a:lvl6pPr>
                      <a:lvl7pPr marL="2651589" algn="l" defTabSz="883863" rtl="0" eaLnBrk="1" latinLnBrk="0" hangingPunct="1">
                        <a:defRPr sz="1700" kern="1200">
                          <a:solidFill>
                            <a:schemeClr val="dk1"/>
                          </a:solidFill>
                          <a:latin typeface="Arial"/>
                          <a:ea typeface="DejaVu Sans"/>
                          <a:cs typeface="DejaVu Sans"/>
                        </a:defRPr>
                      </a:lvl7pPr>
                      <a:lvl8pPr marL="3093520" algn="l" defTabSz="883863" rtl="0" eaLnBrk="1" latinLnBrk="0" hangingPunct="1">
                        <a:defRPr sz="1700" kern="1200">
                          <a:solidFill>
                            <a:schemeClr val="dk1"/>
                          </a:solidFill>
                          <a:latin typeface="Arial"/>
                          <a:ea typeface="DejaVu Sans"/>
                          <a:cs typeface="DejaVu Sans"/>
                        </a:defRPr>
                      </a:lvl8pPr>
                      <a:lvl9pPr marL="3535451" algn="l" defTabSz="883863" rtl="0" eaLnBrk="1" latinLnBrk="0" hangingPunct="1">
                        <a:defRPr sz="1700" kern="1200">
                          <a:solidFill>
                            <a:schemeClr val="dk1"/>
                          </a:solidFill>
                          <a:latin typeface="Arial"/>
                          <a:ea typeface="DejaVu Sans"/>
                          <a:cs typeface="DejaVu Sans"/>
                        </a:defRPr>
                      </a:lvl9pPr>
                    </a:lstStyle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Объем закупаемого сырья, тыс. м³.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1008" marR="21008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883863" rtl="0" eaLnBrk="1" latinLnBrk="0" hangingPunct="1">
                        <a:defRPr sz="1700" kern="1200">
                          <a:solidFill>
                            <a:schemeClr val="dk1"/>
                          </a:solidFill>
                          <a:latin typeface="Arial"/>
                          <a:ea typeface="DejaVu Sans"/>
                          <a:cs typeface="DejaVu Sans"/>
                        </a:defRPr>
                      </a:lvl1pPr>
                      <a:lvl2pPr marL="441931" algn="l" defTabSz="883863" rtl="0" eaLnBrk="1" latinLnBrk="0" hangingPunct="1">
                        <a:defRPr sz="1700" kern="1200">
                          <a:solidFill>
                            <a:schemeClr val="dk1"/>
                          </a:solidFill>
                          <a:latin typeface="Arial"/>
                          <a:ea typeface="DejaVu Sans"/>
                          <a:cs typeface="DejaVu Sans"/>
                        </a:defRPr>
                      </a:lvl2pPr>
                      <a:lvl3pPr marL="883863" algn="l" defTabSz="883863" rtl="0" eaLnBrk="1" latinLnBrk="0" hangingPunct="1">
                        <a:defRPr sz="1700" kern="1200">
                          <a:solidFill>
                            <a:schemeClr val="dk1"/>
                          </a:solidFill>
                          <a:latin typeface="Arial"/>
                          <a:ea typeface="DejaVu Sans"/>
                          <a:cs typeface="DejaVu Sans"/>
                        </a:defRPr>
                      </a:lvl3pPr>
                      <a:lvl4pPr marL="1325794" algn="l" defTabSz="883863" rtl="0" eaLnBrk="1" latinLnBrk="0" hangingPunct="1">
                        <a:defRPr sz="1700" kern="1200">
                          <a:solidFill>
                            <a:schemeClr val="dk1"/>
                          </a:solidFill>
                          <a:latin typeface="Arial"/>
                          <a:ea typeface="DejaVu Sans"/>
                          <a:cs typeface="DejaVu Sans"/>
                        </a:defRPr>
                      </a:lvl4pPr>
                      <a:lvl5pPr marL="1767726" algn="l" defTabSz="883863" rtl="0" eaLnBrk="1" latinLnBrk="0" hangingPunct="1">
                        <a:defRPr sz="1700" kern="1200">
                          <a:solidFill>
                            <a:schemeClr val="dk1"/>
                          </a:solidFill>
                          <a:latin typeface="Arial"/>
                          <a:ea typeface="DejaVu Sans"/>
                          <a:cs typeface="DejaVu Sans"/>
                        </a:defRPr>
                      </a:lvl5pPr>
                      <a:lvl6pPr marL="2209657" algn="l" defTabSz="883863" rtl="0" eaLnBrk="1" latinLnBrk="0" hangingPunct="1">
                        <a:defRPr sz="1700" kern="1200">
                          <a:solidFill>
                            <a:schemeClr val="dk1"/>
                          </a:solidFill>
                          <a:latin typeface="Arial"/>
                          <a:ea typeface="DejaVu Sans"/>
                          <a:cs typeface="DejaVu Sans"/>
                        </a:defRPr>
                      </a:lvl6pPr>
                      <a:lvl7pPr marL="2651589" algn="l" defTabSz="883863" rtl="0" eaLnBrk="1" latinLnBrk="0" hangingPunct="1">
                        <a:defRPr sz="1700" kern="1200">
                          <a:solidFill>
                            <a:schemeClr val="dk1"/>
                          </a:solidFill>
                          <a:latin typeface="Arial"/>
                          <a:ea typeface="DejaVu Sans"/>
                          <a:cs typeface="DejaVu Sans"/>
                        </a:defRPr>
                      </a:lvl7pPr>
                      <a:lvl8pPr marL="3093520" algn="l" defTabSz="883863" rtl="0" eaLnBrk="1" latinLnBrk="0" hangingPunct="1">
                        <a:defRPr sz="1700" kern="1200">
                          <a:solidFill>
                            <a:schemeClr val="dk1"/>
                          </a:solidFill>
                          <a:latin typeface="Arial"/>
                          <a:ea typeface="DejaVu Sans"/>
                          <a:cs typeface="DejaVu Sans"/>
                        </a:defRPr>
                      </a:lvl8pPr>
                      <a:lvl9pPr marL="3535451" algn="l" defTabSz="883863" rtl="0" eaLnBrk="1" latinLnBrk="0" hangingPunct="1">
                        <a:defRPr sz="1700" kern="1200">
                          <a:solidFill>
                            <a:schemeClr val="dk1"/>
                          </a:solidFill>
                          <a:latin typeface="Arial"/>
                          <a:ea typeface="DejaVu Sans"/>
                          <a:cs typeface="DejaVu Sans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</a:p>
                  </a:txBody>
                  <a:tcPr marL="21008" marR="21008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325661448"/>
                  </a:ext>
                </a:extLst>
              </a:tr>
              <a:tr h="246334">
                <a:tc>
                  <a:txBody>
                    <a:bodyPr/>
                    <a:lstStyle>
                      <a:lvl1pPr marL="0" algn="l" defTabSz="883863" rtl="0" eaLnBrk="1" latinLnBrk="0" hangingPunct="1">
                        <a:defRPr sz="1700" kern="1200">
                          <a:solidFill>
                            <a:schemeClr val="dk1"/>
                          </a:solidFill>
                          <a:latin typeface="Arial"/>
                          <a:ea typeface="DejaVu Sans"/>
                          <a:cs typeface="DejaVu Sans"/>
                        </a:defRPr>
                      </a:lvl1pPr>
                      <a:lvl2pPr marL="441931" algn="l" defTabSz="883863" rtl="0" eaLnBrk="1" latinLnBrk="0" hangingPunct="1">
                        <a:defRPr sz="1700" kern="1200">
                          <a:solidFill>
                            <a:schemeClr val="dk1"/>
                          </a:solidFill>
                          <a:latin typeface="Arial"/>
                          <a:ea typeface="DejaVu Sans"/>
                          <a:cs typeface="DejaVu Sans"/>
                        </a:defRPr>
                      </a:lvl2pPr>
                      <a:lvl3pPr marL="883863" algn="l" defTabSz="883863" rtl="0" eaLnBrk="1" latinLnBrk="0" hangingPunct="1">
                        <a:defRPr sz="1700" kern="1200">
                          <a:solidFill>
                            <a:schemeClr val="dk1"/>
                          </a:solidFill>
                          <a:latin typeface="Arial"/>
                          <a:ea typeface="DejaVu Sans"/>
                          <a:cs typeface="DejaVu Sans"/>
                        </a:defRPr>
                      </a:lvl3pPr>
                      <a:lvl4pPr marL="1325794" algn="l" defTabSz="883863" rtl="0" eaLnBrk="1" latinLnBrk="0" hangingPunct="1">
                        <a:defRPr sz="1700" kern="1200">
                          <a:solidFill>
                            <a:schemeClr val="dk1"/>
                          </a:solidFill>
                          <a:latin typeface="Arial"/>
                          <a:ea typeface="DejaVu Sans"/>
                          <a:cs typeface="DejaVu Sans"/>
                        </a:defRPr>
                      </a:lvl4pPr>
                      <a:lvl5pPr marL="1767726" algn="l" defTabSz="883863" rtl="0" eaLnBrk="1" latinLnBrk="0" hangingPunct="1">
                        <a:defRPr sz="1700" kern="1200">
                          <a:solidFill>
                            <a:schemeClr val="dk1"/>
                          </a:solidFill>
                          <a:latin typeface="Arial"/>
                          <a:ea typeface="DejaVu Sans"/>
                          <a:cs typeface="DejaVu Sans"/>
                        </a:defRPr>
                      </a:lvl5pPr>
                      <a:lvl6pPr marL="2209657" algn="l" defTabSz="883863" rtl="0" eaLnBrk="1" latinLnBrk="0" hangingPunct="1">
                        <a:defRPr sz="1700" kern="1200">
                          <a:solidFill>
                            <a:schemeClr val="dk1"/>
                          </a:solidFill>
                          <a:latin typeface="Arial"/>
                          <a:ea typeface="DejaVu Sans"/>
                          <a:cs typeface="DejaVu Sans"/>
                        </a:defRPr>
                      </a:lvl6pPr>
                      <a:lvl7pPr marL="2651589" algn="l" defTabSz="883863" rtl="0" eaLnBrk="1" latinLnBrk="0" hangingPunct="1">
                        <a:defRPr sz="1700" kern="1200">
                          <a:solidFill>
                            <a:schemeClr val="dk1"/>
                          </a:solidFill>
                          <a:latin typeface="Arial"/>
                          <a:ea typeface="DejaVu Sans"/>
                          <a:cs typeface="DejaVu Sans"/>
                        </a:defRPr>
                      </a:lvl7pPr>
                      <a:lvl8pPr marL="3093520" algn="l" defTabSz="883863" rtl="0" eaLnBrk="1" latinLnBrk="0" hangingPunct="1">
                        <a:defRPr sz="1700" kern="1200">
                          <a:solidFill>
                            <a:schemeClr val="dk1"/>
                          </a:solidFill>
                          <a:latin typeface="Arial"/>
                          <a:ea typeface="DejaVu Sans"/>
                          <a:cs typeface="DejaVu Sans"/>
                        </a:defRPr>
                      </a:lvl8pPr>
                      <a:lvl9pPr marL="3535451" algn="l" defTabSz="883863" rtl="0" eaLnBrk="1" latinLnBrk="0" hangingPunct="1">
                        <a:defRPr sz="1700" kern="1200">
                          <a:solidFill>
                            <a:schemeClr val="dk1"/>
                          </a:solidFill>
                          <a:latin typeface="Arial"/>
                          <a:ea typeface="DejaVu Sans"/>
                          <a:cs typeface="DejaVu Sans"/>
                        </a:defRPr>
                      </a:lvl9pPr>
                    </a:lstStyle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Объем заготовки древесины, тыс. м³. 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1008" marR="21008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EE9E8"/>
                    </a:solidFill>
                  </a:tcPr>
                </a:tc>
                <a:tc>
                  <a:txBody>
                    <a:bodyPr/>
                    <a:lstStyle>
                      <a:lvl1pPr marL="0" algn="l" defTabSz="883863" rtl="0" eaLnBrk="1" latinLnBrk="0" hangingPunct="1">
                        <a:defRPr sz="1700" kern="1200">
                          <a:solidFill>
                            <a:schemeClr val="dk1"/>
                          </a:solidFill>
                          <a:latin typeface="Arial"/>
                          <a:ea typeface="DejaVu Sans"/>
                          <a:cs typeface="DejaVu Sans"/>
                        </a:defRPr>
                      </a:lvl1pPr>
                      <a:lvl2pPr marL="441931" algn="l" defTabSz="883863" rtl="0" eaLnBrk="1" latinLnBrk="0" hangingPunct="1">
                        <a:defRPr sz="1700" kern="1200">
                          <a:solidFill>
                            <a:schemeClr val="dk1"/>
                          </a:solidFill>
                          <a:latin typeface="Arial"/>
                          <a:ea typeface="DejaVu Sans"/>
                          <a:cs typeface="DejaVu Sans"/>
                        </a:defRPr>
                      </a:lvl2pPr>
                      <a:lvl3pPr marL="883863" algn="l" defTabSz="883863" rtl="0" eaLnBrk="1" latinLnBrk="0" hangingPunct="1">
                        <a:defRPr sz="1700" kern="1200">
                          <a:solidFill>
                            <a:schemeClr val="dk1"/>
                          </a:solidFill>
                          <a:latin typeface="Arial"/>
                          <a:ea typeface="DejaVu Sans"/>
                          <a:cs typeface="DejaVu Sans"/>
                        </a:defRPr>
                      </a:lvl3pPr>
                      <a:lvl4pPr marL="1325794" algn="l" defTabSz="883863" rtl="0" eaLnBrk="1" latinLnBrk="0" hangingPunct="1">
                        <a:defRPr sz="1700" kern="1200">
                          <a:solidFill>
                            <a:schemeClr val="dk1"/>
                          </a:solidFill>
                          <a:latin typeface="Arial"/>
                          <a:ea typeface="DejaVu Sans"/>
                          <a:cs typeface="DejaVu Sans"/>
                        </a:defRPr>
                      </a:lvl4pPr>
                      <a:lvl5pPr marL="1767726" algn="l" defTabSz="883863" rtl="0" eaLnBrk="1" latinLnBrk="0" hangingPunct="1">
                        <a:defRPr sz="1700" kern="1200">
                          <a:solidFill>
                            <a:schemeClr val="dk1"/>
                          </a:solidFill>
                          <a:latin typeface="Arial"/>
                          <a:ea typeface="DejaVu Sans"/>
                          <a:cs typeface="DejaVu Sans"/>
                        </a:defRPr>
                      </a:lvl5pPr>
                      <a:lvl6pPr marL="2209657" algn="l" defTabSz="883863" rtl="0" eaLnBrk="1" latinLnBrk="0" hangingPunct="1">
                        <a:defRPr sz="1700" kern="1200">
                          <a:solidFill>
                            <a:schemeClr val="dk1"/>
                          </a:solidFill>
                          <a:latin typeface="Arial"/>
                          <a:ea typeface="DejaVu Sans"/>
                          <a:cs typeface="DejaVu Sans"/>
                        </a:defRPr>
                      </a:lvl6pPr>
                      <a:lvl7pPr marL="2651589" algn="l" defTabSz="883863" rtl="0" eaLnBrk="1" latinLnBrk="0" hangingPunct="1">
                        <a:defRPr sz="1700" kern="1200">
                          <a:solidFill>
                            <a:schemeClr val="dk1"/>
                          </a:solidFill>
                          <a:latin typeface="Arial"/>
                          <a:ea typeface="DejaVu Sans"/>
                          <a:cs typeface="DejaVu Sans"/>
                        </a:defRPr>
                      </a:lvl7pPr>
                      <a:lvl8pPr marL="3093520" algn="l" defTabSz="883863" rtl="0" eaLnBrk="1" latinLnBrk="0" hangingPunct="1">
                        <a:defRPr sz="1700" kern="1200">
                          <a:solidFill>
                            <a:schemeClr val="dk1"/>
                          </a:solidFill>
                          <a:latin typeface="Arial"/>
                          <a:ea typeface="DejaVu Sans"/>
                          <a:cs typeface="DejaVu Sans"/>
                        </a:defRPr>
                      </a:lvl8pPr>
                      <a:lvl9pPr marL="3535451" algn="l" defTabSz="883863" rtl="0" eaLnBrk="1" latinLnBrk="0" hangingPunct="1">
                        <a:defRPr sz="1700" kern="1200">
                          <a:solidFill>
                            <a:schemeClr val="dk1"/>
                          </a:solidFill>
                          <a:latin typeface="Arial"/>
                          <a:ea typeface="DejaVu Sans"/>
                          <a:cs typeface="DejaVu Sans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49</a:t>
                      </a:r>
                    </a:p>
                  </a:txBody>
                  <a:tcPr marL="21008" marR="21008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EE9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494414065"/>
                  </a:ext>
                </a:extLst>
              </a:tr>
              <a:tr h="246334">
                <a:tc>
                  <a:txBody>
                    <a:bodyPr/>
                    <a:lstStyle>
                      <a:lvl1pPr marL="0" algn="l" defTabSz="883863" rtl="0" eaLnBrk="1" latinLnBrk="0" hangingPunct="1">
                        <a:defRPr sz="1700" kern="1200">
                          <a:solidFill>
                            <a:schemeClr val="dk1"/>
                          </a:solidFill>
                          <a:latin typeface="Arial"/>
                          <a:ea typeface="DejaVu Sans"/>
                          <a:cs typeface="DejaVu Sans"/>
                        </a:defRPr>
                      </a:lvl1pPr>
                      <a:lvl2pPr marL="441931" algn="l" defTabSz="883863" rtl="0" eaLnBrk="1" latinLnBrk="0" hangingPunct="1">
                        <a:defRPr sz="1700" kern="1200">
                          <a:solidFill>
                            <a:schemeClr val="dk1"/>
                          </a:solidFill>
                          <a:latin typeface="Arial"/>
                          <a:ea typeface="DejaVu Sans"/>
                          <a:cs typeface="DejaVu Sans"/>
                        </a:defRPr>
                      </a:lvl2pPr>
                      <a:lvl3pPr marL="883863" algn="l" defTabSz="883863" rtl="0" eaLnBrk="1" latinLnBrk="0" hangingPunct="1">
                        <a:defRPr sz="1700" kern="1200">
                          <a:solidFill>
                            <a:schemeClr val="dk1"/>
                          </a:solidFill>
                          <a:latin typeface="Arial"/>
                          <a:ea typeface="DejaVu Sans"/>
                          <a:cs typeface="DejaVu Sans"/>
                        </a:defRPr>
                      </a:lvl3pPr>
                      <a:lvl4pPr marL="1325794" algn="l" defTabSz="883863" rtl="0" eaLnBrk="1" latinLnBrk="0" hangingPunct="1">
                        <a:defRPr sz="1700" kern="1200">
                          <a:solidFill>
                            <a:schemeClr val="dk1"/>
                          </a:solidFill>
                          <a:latin typeface="Arial"/>
                          <a:ea typeface="DejaVu Sans"/>
                          <a:cs typeface="DejaVu Sans"/>
                        </a:defRPr>
                      </a:lvl4pPr>
                      <a:lvl5pPr marL="1767726" algn="l" defTabSz="883863" rtl="0" eaLnBrk="1" latinLnBrk="0" hangingPunct="1">
                        <a:defRPr sz="1700" kern="1200">
                          <a:solidFill>
                            <a:schemeClr val="dk1"/>
                          </a:solidFill>
                          <a:latin typeface="Arial"/>
                          <a:ea typeface="DejaVu Sans"/>
                          <a:cs typeface="DejaVu Sans"/>
                        </a:defRPr>
                      </a:lvl5pPr>
                      <a:lvl6pPr marL="2209657" algn="l" defTabSz="883863" rtl="0" eaLnBrk="1" latinLnBrk="0" hangingPunct="1">
                        <a:defRPr sz="1700" kern="1200">
                          <a:solidFill>
                            <a:schemeClr val="dk1"/>
                          </a:solidFill>
                          <a:latin typeface="Arial"/>
                          <a:ea typeface="DejaVu Sans"/>
                          <a:cs typeface="DejaVu Sans"/>
                        </a:defRPr>
                      </a:lvl6pPr>
                      <a:lvl7pPr marL="2651589" algn="l" defTabSz="883863" rtl="0" eaLnBrk="1" latinLnBrk="0" hangingPunct="1">
                        <a:defRPr sz="1700" kern="1200">
                          <a:solidFill>
                            <a:schemeClr val="dk1"/>
                          </a:solidFill>
                          <a:latin typeface="Arial"/>
                          <a:ea typeface="DejaVu Sans"/>
                          <a:cs typeface="DejaVu Sans"/>
                        </a:defRPr>
                      </a:lvl7pPr>
                      <a:lvl8pPr marL="3093520" algn="l" defTabSz="883863" rtl="0" eaLnBrk="1" latinLnBrk="0" hangingPunct="1">
                        <a:defRPr sz="1700" kern="1200">
                          <a:solidFill>
                            <a:schemeClr val="dk1"/>
                          </a:solidFill>
                          <a:latin typeface="Arial"/>
                          <a:ea typeface="DejaVu Sans"/>
                          <a:cs typeface="DejaVu Sans"/>
                        </a:defRPr>
                      </a:lvl8pPr>
                      <a:lvl9pPr marL="3535451" algn="l" defTabSz="883863" rtl="0" eaLnBrk="1" latinLnBrk="0" hangingPunct="1">
                        <a:defRPr sz="1700" kern="1200">
                          <a:solidFill>
                            <a:schemeClr val="dk1"/>
                          </a:solidFill>
                          <a:latin typeface="Arial"/>
                          <a:ea typeface="DejaVu Sans"/>
                          <a:cs typeface="DejaVu Sans"/>
                        </a:defRPr>
                      </a:lvl9pPr>
                    </a:lstStyle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Среднесписочная численность, человек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1008" marR="21008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883863" rtl="0" eaLnBrk="1" latinLnBrk="0" hangingPunct="1">
                        <a:defRPr sz="1700" kern="1200">
                          <a:solidFill>
                            <a:schemeClr val="dk1"/>
                          </a:solidFill>
                          <a:latin typeface="Arial"/>
                          <a:ea typeface="DejaVu Sans"/>
                          <a:cs typeface="DejaVu Sans"/>
                        </a:defRPr>
                      </a:lvl1pPr>
                      <a:lvl2pPr marL="441931" algn="l" defTabSz="883863" rtl="0" eaLnBrk="1" latinLnBrk="0" hangingPunct="1">
                        <a:defRPr sz="1700" kern="1200">
                          <a:solidFill>
                            <a:schemeClr val="dk1"/>
                          </a:solidFill>
                          <a:latin typeface="Arial"/>
                          <a:ea typeface="DejaVu Sans"/>
                          <a:cs typeface="DejaVu Sans"/>
                        </a:defRPr>
                      </a:lvl2pPr>
                      <a:lvl3pPr marL="883863" algn="l" defTabSz="883863" rtl="0" eaLnBrk="1" latinLnBrk="0" hangingPunct="1">
                        <a:defRPr sz="1700" kern="1200">
                          <a:solidFill>
                            <a:schemeClr val="dk1"/>
                          </a:solidFill>
                          <a:latin typeface="Arial"/>
                          <a:ea typeface="DejaVu Sans"/>
                          <a:cs typeface="DejaVu Sans"/>
                        </a:defRPr>
                      </a:lvl3pPr>
                      <a:lvl4pPr marL="1325794" algn="l" defTabSz="883863" rtl="0" eaLnBrk="1" latinLnBrk="0" hangingPunct="1">
                        <a:defRPr sz="1700" kern="1200">
                          <a:solidFill>
                            <a:schemeClr val="dk1"/>
                          </a:solidFill>
                          <a:latin typeface="Arial"/>
                          <a:ea typeface="DejaVu Sans"/>
                          <a:cs typeface="DejaVu Sans"/>
                        </a:defRPr>
                      </a:lvl4pPr>
                      <a:lvl5pPr marL="1767726" algn="l" defTabSz="883863" rtl="0" eaLnBrk="1" latinLnBrk="0" hangingPunct="1">
                        <a:defRPr sz="1700" kern="1200">
                          <a:solidFill>
                            <a:schemeClr val="dk1"/>
                          </a:solidFill>
                          <a:latin typeface="Arial"/>
                          <a:ea typeface="DejaVu Sans"/>
                          <a:cs typeface="DejaVu Sans"/>
                        </a:defRPr>
                      </a:lvl5pPr>
                      <a:lvl6pPr marL="2209657" algn="l" defTabSz="883863" rtl="0" eaLnBrk="1" latinLnBrk="0" hangingPunct="1">
                        <a:defRPr sz="1700" kern="1200">
                          <a:solidFill>
                            <a:schemeClr val="dk1"/>
                          </a:solidFill>
                          <a:latin typeface="Arial"/>
                          <a:ea typeface="DejaVu Sans"/>
                          <a:cs typeface="DejaVu Sans"/>
                        </a:defRPr>
                      </a:lvl6pPr>
                      <a:lvl7pPr marL="2651589" algn="l" defTabSz="883863" rtl="0" eaLnBrk="1" latinLnBrk="0" hangingPunct="1">
                        <a:defRPr sz="1700" kern="1200">
                          <a:solidFill>
                            <a:schemeClr val="dk1"/>
                          </a:solidFill>
                          <a:latin typeface="Arial"/>
                          <a:ea typeface="DejaVu Sans"/>
                          <a:cs typeface="DejaVu Sans"/>
                        </a:defRPr>
                      </a:lvl7pPr>
                      <a:lvl8pPr marL="3093520" algn="l" defTabSz="883863" rtl="0" eaLnBrk="1" latinLnBrk="0" hangingPunct="1">
                        <a:defRPr sz="1700" kern="1200">
                          <a:solidFill>
                            <a:schemeClr val="dk1"/>
                          </a:solidFill>
                          <a:latin typeface="Arial"/>
                          <a:ea typeface="DejaVu Sans"/>
                          <a:cs typeface="DejaVu Sans"/>
                        </a:defRPr>
                      </a:lvl8pPr>
                      <a:lvl9pPr marL="3535451" algn="l" defTabSz="883863" rtl="0" eaLnBrk="1" latinLnBrk="0" hangingPunct="1">
                        <a:defRPr sz="1700" kern="1200">
                          <a:solidFill>
                            <a:schemeClr val="dk1"/>
                          </a:solidFill>
                          <a:latin typeface="Arial"/>
                          <a:ea typeface="DejaVu Sans"/>
                          <a:cs typeface="DejaVu Sans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73</a:t>
                      </a:r>
                    </a:p>
                  </a:txBody>
                  <a:tcPr marL="21008" marR="21008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611879638"/>
                  </a:ext>
                </a:extLst>
              </a:tr>
              <a:tr h="246334">
                <a:tc>
                  <a:txBody>
                    <a:bodyPr/>
                    <a:lstStyle>
                      <a:lvl1pPr marL="0" algn="l" defTabSz="883863" rtl="0" eaLnBrk="1" latinLnBrk="0" hangingPunct="1">
                        <a:defRPr sz="1700" kern="1200">
                          <a:solidFill>
                            <a:schemeClr val="dk1"/>
                          </a:solidFill>
                          <a:latin typeface="Arial"/>
                          <a:ea typeface="DejaVu Sans"/>
                          <a:cs typeface="DejaVu Sans"/>
                        </a:defRPr>
                      </a:lvl1pPr>
                      <a:lvl2pPr marL="441931" algn="l" defTabSz="883863" rtl="0" eaLnBrk="1" latinLnBrk="0" hangingPunct="1">
                        <a:defRPr sz="1700" kern="1200">
                          <a:solidFill>
                            <a:schemeClr val="dk1"/>
                          </a:solidFill>
                          <a:latin typeface="Arial"/>
                          <a:ea typeface="DejaVu Sans"/>
                          <a:cs typeface="DejaVu Sans"/>
                        </a:defRPr>
                      </a:lvl2pPr>
                      <a:lvl3pPr marL="883863" algn="l" defTabSz="883863" rtl="0" eaLnBrk="1" latinLnBrk="0" hangingPunct="1">
                        <a:defRPr sz="1700" kern="1200">
                          <a:solidFill>
                            <a:schemeClr val="dk1"/>
                          </a:solidFill>
                          <a:latin typeface="Arial"/>
                          <a:ea typeface="DejaVu Sans"/>
                          <a:cs typeface="DejaVu Sans"/>
                        </a:defRPr>
                      </a:lvl3pPr>
                      <a:lvl4pPr marL="1325794" algn="l" defTabSz="883863" rtl="0" eaLnBrk="1" latinLnBrk="0" hangingPunct="1">
                        <a:defRPr sz="1700" kern="1200">
                          <a:solidFill>
                            <a:schemeClr val="dk1"/>
                          </a:solidFill>
                          <a:latin typeface="Arial"/>
                          <a:ea typeface="DejaVu Sans"/>
                          <a:cs typeface="DejaVu Sans"/>
                        </a:defRPr>
                      </a:lvl4pPr>
                      <a:lvl5pPr marL="1767726" algn="l" defTabSz="883863" rtl="0" eaLnBrk="1" latinLnBrk="0" hangingPunct="1">
                        <a:defRPr sz="1700" kern="1200">
                          <a:solidFill>
                            <a:schemeClr val="dk1"/>
                          </a:solidFill>
                          <a:latin typeface="Arial"/>
                          <a:ea typeface="DejaVu Sans"/>
                          <a:cs typeface="DejaVu Sans"/>
                        </a:defRPr>
                      </a:lvl5pPr>
                      <a:lvl6pPr marL="2209657" algn="l" defTabSz="883863" rtl="0" eaLnBrk="1" latinLnBrk="0" hangingPunct="1">
                        <a:defRPr sz="1700" kern="1200">
                          <a:solidFill>
                            <a:schemeClr val="dk1"/>
                          </a:solidFill>
                          <a:latin typeface="Arial"/>
                          <a:ea typeface="DejaVu Sans"/>
                          <a:cs typeface="DejaVu Sans"/>
                        </a:defRPr>
                      </a:lvl6pPr>
                      <a:lvl7pPr marL="2651589" algn="l" defTabSz="883863" rtl="0" eaLnBrk="1" latinLnBrk="0" hangingPunct="1">
                        <a:defRPr sz="1700" kern="1200">
                          <a:solidFill>
                            <a:schemeClr val="dk1"/>
                          </a:solidFill>
                          <a:latin typeface="Arial"/>
                          <a:ea typeface="DejaVu Sans"/>
                          <a:cs typeface="DejaVu Sans"/>
                        </a:defRPr>
                      </a:lvl7pPr>
                      <a:lvl8pPr marL="3093520" algn="l" defTabSz="883863" rtl="0" eaLnBrk="1" latinLnBrk="0" hangingPunct="1">
                        <a:defRPr sz="1700" kern="1200">
                          <a:solidFill>
                            <a:schemeClr val="dk1"/>
                          </a:solidFill>
                          <a:latin typeface="Arial"/>
                          <a:ea typeface="DejaVu Sans"/>
                          <a:cs typeface="DejaVu Sans"/>
                        </a:defRPr>
                      </a:lvl8pPr>
                      <a:lvl9pPr marL="3535451" algn="l" defTabSz="883863" rtl="0" eaLnBrk="1" latinLnBrk="0" hangingPunct="1">
                        <a:defRPr sz="1700" kern="1200">
                          <a:solidFill>
                            <a:schemeClr val="dk1"/>
                          </a:solidFill>
                          <a:latin typeface="Arial"/>
                          <a:ea typeface="DejaVu Sans"/>
                          <a:cs typeface="DejaVu Sans"/>
                        </a:defRPr>
                      </a:lvl9pPr>
                    </a:lstStyle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Инвестиции в производство, млн. рублей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1008" marR="21008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EE9E8"/>
                    </a:solidFill>
                  </a:tcPr>
                </a:tc>
                <a:tc>
                  <a:txBody>
                    <a:bodyPr/>
                    <a:lstStyle>
                      <a:lvl1pPr marL="0" algn="l" defTabSz="883863" rtl="0" eaLnBrk="1" latinLnBrk="0" hangingPunct="1">
                        <a:defRPr sz="1700" kern="1200">
                          <a:solidFill>
                            <a:schemeClr val="dk1"/>
                          </a:solidFill>
                          <a:latin typeface="Arial"/>
                          <a:ea typeface="DejaVu Sans"/>
                          <a:cs typeface="DejaVu Sans"/>
                        </a:defRPr>
                      </a:lvl1pPr>
                      <a:lvl2pPr marL="441931" algn="l" defTabSz="883863" rtl="0" eaLnBrk="1" latinLnBrk="0" hangingPunct="1">
                        <a:defRPr sz="1700" kern="1200">
                          <a:solidFill>
                            <a:schemeClr val="dk1"/>
                          </a:solidFill>
                          <a:latin typeface="Arial"/>
                          <a:ea typeface="DejaVu Sans"/>
                          <a:cs typeface="DejaVu Sans"/>
                        </a:defRPr>
                      </a:lvl2pPr>
                      <a:lvl3pPr marL="883863" algn="l" defTabSz="883863" rtl="0" eaLnBrk="1" latinLnBrk="0" hangingPunct="1">
                        <a:defRPr sz="1700" kern="1200">
                          <a:solidFill>
                            <a:schemeClr val="dk1"/>
                          </a:solidFill>
                          <a:latin typeface="Arial"/>
                          <a:ea typeface="DejaVu Sans"/>
                          <a:cs typeface="DejaVu Sans"/>
                        </a:defRPr>
                      </a:lvl3pPr>
                      <a:lvl4pPr marL="1325794" algn="l" defTabSz="883863" rtl="0" eaLnBrk="1" latinLnBrk="0" hangingPunct="1">
                        <a:defRPr sz="1700" kern="1200">
                          <a:solidFill>
                            <a:schemeClr val="dk1"/>
                          </a:solidFill>
                          <a:latin typeface="Arial"/>
                          <a:ea typeface="DejaVu Sans"/>
                          <a:cs typeface="DejaVu Sans"/>
                        </a:defRPr>
                      </a:lvl4pPr>
                      <a:lvl5pPr marL="1767726" algn="l" defTabSz="883863" rtl="0" eaLnBrk="1" latinLnBrk="0" hangingPunct="1">
                        <a:defRPr sz="1700" kern="1200">
                          <a:solidFill>
                            <a:schemeClr val="dk1"/>
                          </a:solidFill>
                          <a:latin typeface="Arial"/>
                          <a:ea typeface="DejaVu Sans"/>
                          <a:cs typeface="DejaVu Sans"/>
                        </a:defRPr>
                      </a:lvl5pPr>
                      <a:lvl6pPr marL="2209657" algn="l" defTabSz="883863" rtl="0" eaLnBrk="1" latinLnBrk="0" hangingPunct="1">
                        <a:defRPr sz="1700" kern="1200">
                          <a:solidFill>
                            <a:schemeClr val="dk1"/>
                          </a:solidFill>
                          <a:latin typeface="Arial"/>
                          <a:ea typeface="DejaVu Sans"/>
                          <a:cs typeface="DejaVu Sans"/>
                        </a:defRPr>
                      </a:lvl6pPr>
                      <a:lvl7pPr marL="2651589" algn="l" defTabSz="883863" rtl="0" eaLnBrk="1" latinLnBrk="0" hangingPunct="1">
                        <a:defRPr sz="1700" kern="1200">
                          <a:solidFill>
                            <a:schemeClr val="dk1"/>
                          </a:solidFill>
                          <a:latin typeface="Arial"/>
                          <a:ea typeface="DejaVu Sans"/>
                          <a:cs typeface="DejaVu Sans"/>
                        </a:defRPr>
                      </a:lvl7pPr>
                      <a:lvl8pPr marL="3093520" algn="l" defTabSz="883863" rtl="0" eaLnBrk="1" latinLnBrk="0" hangingPunct="1">
                        <a:defRPr sz="1700" kern="1200">
                          <a:solidFill>
                            <a:schemeClr val="dk1"/>
                          </a:solidFill>
                          <a:latin typeface="Arial"/>
                          <a:ea typeface="DejaVu Sans"/>
                          <a:cs typeface="DejaVu Sans"/>
                        </a:defRPr>
                      </a:lvl8pPr>
                      <a:lvl9pPr marL="3535451" algn="l" defTabSz="883863" rtl="0" eaLnBrk="1" latinLnBrk="0" hangingPunct="1">
                        <a:defRPr sz="1700" kern="1200">
                          <a:solidFill>
                            <a:schemeClr val="dk1"/>
                          </a:solidFill>
                          <a:latin typeface="Arial"/>
                          <a:ea typeface="DejaVu Sans"/>
                          <a:cs typeface="DejaVu Sans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99</a:t>
                      </a:r>
                    </a:p>
                  </a:txBody>
                  <a:tcPr marL="21008" marR="21008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EE9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61455652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1281782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 idx="4294967295"/>
          </p:nvPr>
        </p:nvSpPr>
        <p:spPr>
          <a:xfrm>
            <a:off x="628650" y="1751013"/>
            <a:ext cx="7886700" cy="817313"/>
          </a:xfrm>
          <a:prstGeom prst="rect">
            <a:avLst/>
          </a:prstGeom>
        </p:spPr>
        <p:txBody>
          <a:bodyPr/>
          <a:lstStyle/>
          <a:p>
            <a:r>
              <a:rPr lang="ru-RU" sz="2400" b="1" dirty="0">
                <a:solidFill>
                  <a:srgbClr val="F34840"/>
                </a:solidFill>
                <a:latin typeface="Arial" panose="020B0604020202020204" pitchFamily="34" charset="0"/>
                <a:cs typeface="Arial" panose="020B0604020202020204" pitchFamily="34" charset="0"/>
                <a:sym typeface="Rasa Medium"/>
              </a:rPr>
              <a:t>Недропользование на территории </a:t>
            </a:r>
            <a:r>
              <a:rPr lang="ru-RU" sz="2400" b="1" dirty="0" err="1">
                <a:solidFill>
                  <a:srgbClr val="F34840"/>
                </a:solidFill>
                <a:latin typeface="Arial" panose="020B0604020202020204" pitchFamily="34" charset="0"/>
                <a:cs typeface="Arial" panose="020B0604020202020204" pitchFamily="34" charset="0"/>
                <a:sym typeface="Rasa Medium"/>
              </a:rPr>
              <a:t>Хвойнинского</a:t>
            </a:r>
            <a:r>
              <a:rPr lang="ru-RU" sz="2400" b="1" dirty="0">
                <a:solidFill>
                  <a:srgbClr val="F34840"/>
                </a:solidFill>
                <a:latin typeface="Arial" panose="020B0604020202020204" pitchFamily="34" charset="0"/>
                <a:cs typeface="Arial" panose="020B0604020202020204" pitchFamily="34" charset="0"/>
                <a:sym typeface="Rasa Medium"/>
              </a:rPr>
              <a:t> муниципального  района</a:t>
            </a:r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7500" y="263724"/>
            <a:ext cx="711200" cy="823920"/>
          </a:xfrm>
          <a:prstGeom prst="rect">
            <a:avLst/>
          </a:prstGeom>
        </p:spPr>
      </p:pic>
      <p:sp>
        <p:nvSpPr>
          <p:cNvPr id="8" name="Text Box 4"/>
          <p:cNvSpPr txBox="1">
            <a:spLocks noChangeArrowheads="1"/>
          </p:cNvSpPr>
          <p:nvPr/>
        </p:nvSpPr>
        <p:spPr bwMode="auto">
          <a:xfrm>
            <a:off x="603250" y="222047"/>
            <a:ext cx="1295400" cy="8617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5000" dirty="0">
                <a:solidFill>
                  <a:schemeClr val="bg2">
                    <a:lumMod val="75000"/>
                  </a:schemeClr>
                </a:solidFill>
              </a:rPr>
              <a:t>0</a:t>
            </a:r>
            <a:r>
              <a:rPr lang="ru-RU" altLang="ru-RU" sz="5000" dirty="0">
                <a:solidFill>
                  <a:srgbClr val="F34840"/>
                </a:solidFill>
              </a:rPr>
              <a:t>9</a:t>
            </a:r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>
            <a:off x="3476172" y="625934"/>
            <a:ext cx="4639128" cy="267137"/>
          </a:xfrm>
          <a:prstGeom prst="rect">
            <a:avLst/>
          </a:prstGeom>
          <a:noFill/>
        </p:spPr>
        <p:txBody>
          <a:bodyPr vert="horz" lIns="91440" tIns="45720" rIns="91440" bIns="4572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ru-RU" sz="4400" kern="1200" dirty="0">
                <a:solidFill>
                  <a:srgbClr val="002060"/>
                </a:solidFill>
                <a:latin typeface="Fedra Sans Pro Bold" panose="020B0804040000020004" pitchFamily="34" charset="0"/>
                <a:ea typeface="+mj-ea"/>
                <a:cs typeface="+mj-cs"/>
              </a:defRPr>
            </a:lvl1pPr>
          </a:lstStyle>
          <a:p>
            <a:r>
              <a:rPr lang="ru-RU" sz="1400" spc="40" dirty="0">
                <a:solidFill>
                  <a:srgbClr val="F34840"/>
                </a:solidFill>
                <a:latin typeface="Arial" panose="020B0604020202020204" pitchFamily="34" charset="0"/>
                <a:cs typeface="Arial" panose="020B0604020202020204" pitchFamily="34" charset="0"/>
                <a:sym typeface="Rasa Medium"/>
              </a:rPr>
              <a:t>ПРАВИТЕЛЬСТВО НОВГОРОДСКОЙ ОБЛАСТИ</a:t>
            </a:r>
            <a:endParaRPr lang="ru-RU" sz="1400" spc="40" dirty="0">
              <a:solidFill>
                <a:srgbClr val="F3484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916288" y="2568326"/>
            <a:ext cx="7512050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ts val="1500"/>
              </a:lnSpc>
              <a:spcAft>
                <a:spcPts val="0"/>
              </a:spcAft>
            </a:pPr>
            <a:r>
              <a:rPr lang="ru-RU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Всего запасы на территории </a:t>
            </a:r>
            <a:r>
              <a:rPr lang="ru-RU" sz="1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Хвойнинского</a:t>
            </a:r>
            <a:r>
              <a:rPr lang="ru-RU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района на 01.01.2019 составляют: </a:t>
            </a:r>
          </a:p>
          <a:p>
            <a:pPr algn="just">
              <a:lnSpc>
                <a:spcPts val="1500"/>
              </a:lnSpc>
              <a:spcAft>
                <a:spcPts val="0"/>
              </a:spcAft>
            </a:pPr>
            <a:r>
              <a:rPr lang="ru-RU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торф – 49183,65 тыс. т;</a:t>
            </a:r>
          </a:p>
          <a:p>
            <a:pPr algn="just">
              <a:lnSpc>
                <a:spcPts val="1500"/>
              </a:lnSpc>
              <a:spcAft>
                <a:spcPts val="0"/>
              </a:spcAft>
            </a:pPr>
            <a:r>
              <a:rPr lang="ru-RU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песок – 2919,774 тыс. м3</a:t>
            </a:r>
          </a:p>
          <a:p>
            <a:pPr algn="just">
              <a:lnSpc>
                <a:spcPts val="1500"/>
              </a:lnSpc>
              <a:spcAft>
                <a:spcPts val="0"/>
              </a:spcAft>
            </a:pPr>
            <a:r>
              <a:rPr lang="ru-RU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песчано-гравийные материалы – 75490,861 тыс. м3;</a:t>
            </a:r>
          </a:p>
          <a:p>
            <a:pPr algn="just">
              <a:lnSpc>
                <a:spcPts val="1500"/>
              </a:lnSpc>
              <a:spcAft>
                <a:spcPts val="0"/>
              </a:spcAft>
            </a:pPr>
            <a:r>
              <a:rPr lang="ru-RU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сапропель – 9741,0 тыс. т.</a:t>
            </a:r>
          </a:p>
          <a:p>
            <a:pPr algn="just">
              <a:lnSpc>
                <a:spcPts val="1500"/>
              </a:lnSpc>
              <a:spcAft>
                <a:spcPts val="0"/>
              </a:spcAft>
            </a:pPr>
            <a:endParaRPr lang="ru-RU" sz="14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ts val="1500"/>
              </a:lnSpc>
              <a:spcAft>
                <a:spcPts val="0"/>
              </a:spcAft>
            </a:pPr>
            <a:r>
              <a:rPr lang="ru-RU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том числе в разрабатываемых месторождениях:</a:t>
            </a:r>
          </a:p>
          <a:p>
            <a:pPr algn="just">
              <a:lnSpc>
                <a:spcPts val="1500"/>
              </a:lnSpc>
              <a:spcAft>
                <a:spcPts val="0"/>
              </a:spcAft>
            </a:pPr>
            <a:r>
              <a:rPr lang="ru-RU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торф – 4395,45 тыс. т;</a:t>
            </a:r>
          </a:p>
          <a:p>
            <a:pPr algn="just">
              <a:lnSpc>
                <a:spcPts val="1500"/>
              </a:lnSpc>
              <a:spcAft>
                <a:spcPts val="0"/>
              </a:spcAft>
            </a:pPr>
            <a:r>
              <a:rPr lang="ru-RU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песок – 1310,214 тыс. м3;</a:t>
            </a:r>
          </a:p>
          <a:p>
            <a:pPr algn="just">
              <a:lnSpc>
                <a:spcPts val="1500"/>
              </a:lnSpc>
              <a:spcAft>
                <a:spcPts val="0"/>
              </a:spcAft>
            </a:pPr>
            <a:r>
              <a:rPr lang="ru-RU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песчано-гравийные материалы – 61638,031 тыс. м3.</a:t>
            </a:r>
          </a:p>
          <a:p>
            <a:pPr algn="just">
              <a:lnSpc>
                <a:spcPts val="1500"/>
              </a:lnSpc>
              <a:spcAft>
                <a:spcPts val="0"/>
              </a:spcAft>
            </a:pPr>
            <a:endParaRPr lang="ru-RU" sz="14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ts val="1500"/>
              </a:lnSpc>
              <a:spcAft>
                <a:spcPts val="0"/>
              </a:spcAft>
            </a:pPr>
            <a:r>
              <a:rPr lang="ru-RU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том числе в Государственном резерве: </a:t>
            </a:r>
          </a:p>
          <a:p>
            <a:pPr algn="just">
              <a:lnSpc>
                <a:spcPts val="1500"/>
              </a:lnSpc>
              <a:spcAft>
                <a:spcPts val="0"/>
              </a:spcAft>
            </a:pPr>
            <a:r>
              <a:rPr lang="ru-RU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торф – 44788,2 тыс. т;</a:t>
            </a:r>
          </a:p>
          <a:p>
            <a:pPr algn="just">
              <a:lnSpc>
                <a:spcPts val="1500"/>
              </a:lnSpc>
              <a:spcAft>
                <a:spcPts val="0"/>
              </a:spcAft>
            </a:pPr>
            <a:r>
              <a:rPr lang="ru-RU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песок – 1609,56 тыс. м3</a:t>
            </a:r>
          </a:p>
          <a:p>
            <a:pPr algn="just">
              <a:lnSpc>
                <a:spcPts val="1500"/>
              </a:lnSpc>
              <a:spcAft>
                <a:spcPts val="0"/>
              </a:spcAft>
            </a:pPr>
            <a:r>
              <a:rPr lang="ru-RU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песчано-гравийные материалы – 13852,83 тыс. м3;</a:t>
            </a:r>
          </a:p>
          <a:p>
            <a:pPr algn="just">
              <a:lnSpc>
                <a:spcPts val="1500"/>
              </a:lnSpc>
              <a:spcAft>
                <a:spcPts val="0"/>
              </a:spcAft>
            </a:pPr>
            <a:r>
              <a:rPr lang="ru-RU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сапропель – 9741,0 тыс. т.</a:t>
            </a:r>
          </a:p>
        </p:txBody>
      </p:sp>
    </p:spTree>
    <p:extLst>
      <p:ext uri="{BB962C8B-B14F-4D97-AF65-F5344CB8AC3E}">
        <p14:creationId xmlns:p14="http://schemas.microsoft.com/office/powerpoint/2010/main" val="3563817135"/>
      </p:ext>
    </p:extLst>
  </p:cSld>
  <p:clrMapOvr>
    <a:masterClrMapping/>
  </p:clrMapOvr>
</p:sld>
</file>

<file path=ppt/theme/theme1.xml><?xml version="1.0" encoding="utf-8"?>
<a:theme xmlns:a="http://schemas.openxmlformats.org/drawingml/2006/main" name="Правительство НО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Специальное оформление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2425</TotalTime>
  <Words>1490</Words>
  <Application>Microsoft Office PowerPoint</Application>
  <PresentationFormat>Экран (4:3)</PresentationFormat>
  <Paragraphs>412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18</vt:i4>
      </vt:variant>
    </vt:vector>
  </HeadingPairs>
  <TitlesOfParts>
    <vt:vector size="20" baseType="lpstr">
      <vt:lpstr>Правительство НО</vt:lpstr>
      <vt:lpstr>Специальное оформление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Площадь земель лесного фонда Хвойнинского муниципального района </vt:lpstr>
      <vt:lpstr>Презентация PowerPoint</vt:lpstr>
      <vt:lpstr>Презентация PowerPoint</vt:lpstr>
      <vt:lpstr>Недропользование на территории Хвойнинского муниципального  района</vt:lpstr>
      <vt:lpstr>Презентация PowerPoint</vt:lpstr>
      <vt:lpstr>Презентация PowerPoint</vt:lpstr>
      <vt:lpstr>Презентация PowerPoint</vt:lpstr>
      <vt:lpstr>Презентация PowerPoint</vt:lpstr>
      <vt:lpstr>Выполнение ветеринарно-профилактических мероприятий на территории Хвойнинского района за 2018 год: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Vanechek</dc:creator>
  <cp:lastModifiedBy>Шаляпина Елена Владимировна</cp:lastModifiedBy>
  <cp:revision>157</cp:revision>
  <cp:lastPrinted>2019-04-09T07:20:37Z</cp:lastPrinted>
  <dcterms:created xsi:type="dcterms:W3CDTF">2018-12-10T13:13:56Z</dcterms:created>
  <dcterms:modified xsi:type="dcterms:W3CDTF">2019-04-24T14:12:21Z</dcterms:modified>
</cp:coreProperties>
</file>