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7" r:id="rId2"/>
  </p:sldMasterIdLst>
  <p:notesMasterIdLst>
    <p:notesMasterId r:id="rId11"/>
  </p:notesMasterIdLst>
  <p:handoutMasterIdLst>
    <p:handoutMasterId r:id="rId12"/>
  </p:handoutMasterIdLst>
  <p:sldIdLst>
    <p:sldId id="259" r:id="rId3"/>
    <p:sldId id="284" r:id="rId4"/>
    <p:sldId id="287" r:id="rId5"/>
    <p:sldId id="285" r:id="rId6"/>
    <p:sldId id="286" r:id="rId7"/>
    <p:sldId id="289" r:id="rId8"/>
    <p:sldId id="290" r:id="rId9"/>
    <p:sldId id="264" r:id="rId10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4840"/>
    <a:srgbClr val="FEE9E8"/>
    <a:srgbClr val="EE6017"/>
    <a:srgbClr val="E45B17"/>
    <a:srgbClr val="F04942"/>
    <a:srgbClr val="004B57"/>
    <a:srgbClr val="6DCFF6"/>
    <a:srgbClr val="1989C0"/>
    <a:srgbClr val="F16C51"/>
    <a:srgbClr val="5BAA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7842" autoAdjust="0"/>
  </p:normalViewPr>
  <p:slideViewPr>
    <p:cSldViewPr snapToGrid="0" showGuides="1">
      <p:cViewPr>
        <p:scale>
          <a:sx n="100" d="100"/>
          <a:sy n="100" d="100"/>
        </p:scale>
        <p:origin x="-1950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275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77276-D5A3-4C42-B53D-6D65E9619CDF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2CABB-FE75-4E95-B3AC-A6DC2C3AF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1316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841C1-8CFC-4A10-86DC-E5C8C15AD1D5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85C2C-2C20-40C6-9386-811BECB79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0967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700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29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533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0549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297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3526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6049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873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8065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тельство НО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260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571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/>
          <p:nvPr userDrawn="1"/>
        </p:nvPicPr>
        <p:blipFill>
          <a:blip r:embed="rId2" cstate="print"/>
          <a:stretch/>
        </p:blipFill>
        <p:spPr>
          <a:xfrm>
            <a:off x="-9235" y="6224108"/>
            <a:ext cx="9173587" cy="664183"/>
          </a:xfrm>
          <a:prstGeom prst="rect">
            <a:avLst/>
          </a:prstGeom>
          <a:ln>
            <a:noFill/>
          </a:ln>
        </p:spPr>
      </p:pic>
      <p:sp>
        <p:nvSpPr>
          <p:cNvPr id="22" name="CustomShape 2"/>
          <p:cNvSpPr/>
          <p:nvPr userDrawn="1"/>
        </p:nvSpPr>
        <p:spPr>
          <a:xfrm>
            <a:off x="307839" y="6458537"/>
            <a:ext cx="3217394" cy="1846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 marL="11043">
              <a:lnSpc>
                <a:spcPct val="100000"/>
              </a:lnSpc>
            </a:pPr>
            <a:r>
              <a:rPr lang="ru-RU" sz="12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mbria"/>
                <a:ea typeface="DejaVu Sans"/>
              </a:rPr>
              <a:t>ПРАВИТЕЛЬСТВО НОВГОРОДСКОЙ ОБЛАСТИ</a:t>
            </a:r>
            <a:endParaRPr lang="ru-RU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Номер слайда 1"/>
          <p:cNvSpPr txBox="1">
            <a:spLocks/>
          </p:cNvSpPr>
          <p:nvPr userDrawn="1"/>
        </p:nvSpPr>
        <p:spPr>
          <a:xfrm>
            <a:off x="8609066" y="6448478"/>
            <a:ext cx="214803" cy="215444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ru-RU"/>
            </a:defPPr>
            <a:lvl1pPr marL="0" algn="r" defTabSz="1043119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1559" algn="l" defTabSz="104311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119" algn="l" defTabSz="104311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678" algn="l" defTabSz="104311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237" algn="l" defTabSz="104311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796" algn="l" defTabSz="104311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356" algn="l" defTabSz="104311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915" algn="l" defTabSz="104311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476" algn="l" defTabSz="1043119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19B0651-EE4F-4900-A07F-96A6BFA9D0F0}" type="slidenum">
              <a:rPr lang="ru-RU" sz="1400" b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pPr algn="ctr"/>
              <a:t>‹#›</a:t>
            </a:fld>
            <a:endParaRPr lang="ru-RU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Рисунок 5"/>
          <p:cNvPicPr/>
          <p:nvPr userDrawn="1"/>
        </p:nvPicPr>
        <p:blipFill>
          <a:blip r:embed="rId3" cstate="print"/>
          <a:stretch/>
        </p:blipFill>
        <p:spPr>
          <a:xfrm>
            <a:off x="3627877" y="6282485"/>
            <a:ext cx="434360" cy="54472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331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561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349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352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344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 userDrawn="1"/>
        </p:nvCxnSpPr>
        <p:spPr>
          <a:xfrm>
            <a:off x="685800" y="1285540"/>
            <a:ext cx="8750122" cy="0"/>
          </a:xfrm>
          <a:prstGeom prst="line">
            <a:avLst/>
          </a:prstGeom>
          <a:ln w="28575">
            <a:solidFill>
              <a:srgbClr val="F348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63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  <p:sldLayoutId id="2147483679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4B57"/>
          </a:solidFill>
          <a:latin typeface="Fedra Sans Pro Medium" panose="020B06040400000200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B57"/>
          </a:solidFill>
          <a:latin typeface="Fedra Sans Pro Book" panose="020B050404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94FAB-1076-432D-83D5-95EF1DA8B6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99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4572000"/>
          </a:xfrm>
          <a:prstGeom prst="rect">
            <a:avLst/>
          </a:prstGeom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1355272" y="1925132"/>
            <a:ext cx="6582228" cy="22225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О работе Правительства Новгородской области по социально-экономическому развитию Хвойнинского муниципального района</a:t>
            </a:r>
            <a:endParaRPr lang="ru-RU" sz="24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  <a:sym typeface="Rasa Medium"/>
            </a:endParaRPr>
          </a:p>
        </p:txBody>
      </p:sp>
    </p:spTree>
    <p:extLst>
      <p:ext uri="{BB962C8B-B14F-4D97-AF65-F5344CB8AC3E}">
        <p14:creationId xmlns:p14="http://schemas.microsoft.com/office/powerpoint/2010/main" val="427492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30000" y="1751013"/>
            <a:ext cx="7886700" cy="1325562"/>
          </a:xfrm>
          <a:prstGeom prst="rect">
            <a:avLst/>
          </a:prstGeom>
        </p:spPr>
        <p:txBody>
          <a:bodyPr/>
          <a:lstStyle/>
          <a:p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проблемы</a:t>
            </a:r>
            <a:endParaRPr lang="ru-RU" sz="24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 smtClean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en-US" altLang="ru-RU" sz="5000" dirty="0" smtClean="0">
                <a:solidFill>
                  <a:srgbClr val="F34840"/>
                </a:solidFill>
              </a:rPr>
              <a:t>2</a:t>
            </a:r>
            <a:endParaRPr lang="ru-RU" altLang="ru-RU" sz="5000" dirty="0">
              <a:solidFill>
                <a:srgbClr val="F3484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778438"/>
              </p:ext>
            </p:extLst>
          </p:nvPr>
        </p:nvGraphicFramePr>
        <p:xfrm>
          <a:off x="126747" y="2245258"/>
          <a:ext cx="8890503" cy="4107918"/>
        </p:xfrm>
        <a:graphic>
          <a:graphicData uri="http://schemas.openxmlformats.org/drawingml/2006/table">
            <a:tbl>
              <a:tblPr/>
              <a:tblGrid>
                <a:gridCol w="8890503"/>
              </a:tblGrid>
              <a:tr h="1369306">
                <a:tc>
                  <a:txBody>
                    <a:bodyPr/>
                    <a:lstStyle/>
                    <a:p>
                      <a:pPr marL="457200" indent="-457200" algn="l">
                        <a:buFont typeface="Wingdings" panose="05000000000000000000" pitchFamily="2" charset="2"/>
                        <a:buChar char="Ø"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Привлечение частных инвестиций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30" marB="45730" anchor="ctr"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</a:tr>
              <a:tr h="1369306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Снижение численности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населения, доли населения в трудоспособном возрасте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30" marB="45730" anchor="ctr"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69306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Сокращение количества предприятий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(организаций)</a:t>
                      </a:r>
                      <a:endParaRPr lang="ru-RU" sz="20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30" marB="45730" anchor="ctr"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743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en-US" altLang="ru-RU" sz="5000" dirty="0">
                <a:solidFill>
                  <a:srgbClr val="F34840"/>
                </a:solidFill>
              </a:rPr>
              <a:t>3</a:t>
            </a:r>
            <a:endParaRPr lang="ru-RU" altLang="ru-RU" sz="5000" dirty="0">
              <a:solidFill>
                <a:srgbClr val="F3484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50" y="1751013"/>
            <a:ext cx="7886700" cy="1325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Малое и среднее предпринимательство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43E0EA68-8244-414E-B45C-3AB9E6DA9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367347"/>
              </p:ext>
            </p:extLst>
          </p:nvPr>
        </p:nvGraphicFramePr>
        <p:xfrm>
          <a:off x="133350" y="2413794"/>
          <a:ext cx="8877300" cy="4142609"/>
        </p:xfrm>
        <a:graphic>
          <a:graphicData uri="http://schemas.openxmlformats.org/drawingml/2006/table">
            <a:tbl>
              <a:tblPr firstRow="1">
                <a:tableStyleId>{0E3FDE45-AF77-4B5C-9715-49D594BDF05E}</a:tableStyleId>
              </a:tblPr>
              <a:tblGrid>
                <a:gridCol w="4438650">
                  <a:extLst>
                    <a:ext uri="{9D8B030D-6E8A-4147-A177-3AD203B41FA5}">
                      <a16:colId xmlns:a16="http://schemas.microsoft.com/office/drawing/2014/main" xmlns="" val="887192933"/>
                    </a:ext>
                  </a:extLst>
                </a:gridCol>
                <a:gridCol w="4438650">
                  <a:extLst>
                    <a:ext uri="{9D8B030D-6E8A-4147-A177-3AD203B41FA5}">
                      <a16:colId xmlns:a16="http://schemas.microsoft.com/office/drawing/2014/main" xmlns="" val="758761597"/>
                    </a:ext>
                  </a:extLst>
                </a:gridCol>
              </a:tblGrid>
              <a:tr h="606256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Общая характеристика</a:t>
                      </a:r>
                    </a:p>
                  </a:txBody>
                  <a:tcPr marT="45730" marB="4573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Финансовая поддержка</a:t>
                      </a:r>
                    </a:p>
                  </a:txBody>
                  <a:tcPr marT="45730" marB="4573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0414502"/>
                  </a:ext>
                </a:extLst>
              </a:tr>
              <a:tr h="1225152">
                <a:tc>
                  <a:txBody>
                    <a:bodyPr/>
                    <a:lstStyle/>
                    <a:p>
                      <a:pPr algn="ctr"/>
                      <a:r>
                        <a:rPr lang="ru-RU" sz="1750" spc="-2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территории района функционирует  –</a:t>
                      </a:r>
                    </a:p>
                    <a:p>
                      <a:pPr algn="ctr"/>
                      <a:r>
                        <a:rPr lang="ru-RU" sz="1750" dirty="0" smtClean="0">
                          <a:solidFill>
                            <a:srgbClr val="F3484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260 субъектов МСП</a:t>
                      </a:r>
                    </a:p>
                    <a:p>
                      <a:pPr algn="ctr"/>
                      <a:r>
                        <a:rPr lang="ru-RU" sz="17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(1,2% от</a:t>
                      </a:r>
                      <a:r>
                        <a:rPr lang="ru-RU" sz="175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общего количества субъектов МСП области</a:t>
                      </a:r>
                      <a:r>
                        <a:rPr lang="ru-RU" sz="175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ru-RU" sz="1750" b="1" strike="noStrike" spc="-1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30" marB="4573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11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5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2018 году оказана поддержка на муниципальном</a:t>
                      </a:r>
                      <a:r>
                        <a:rPr lang="ru-RU" sz="175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уровне </a:t>
                      </a:r>
                      <a:r>
                        <a:rPr lang="ru-RU" sz="1750" b="0" kern="12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75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субъекту МСП на </a:t>
                      </a:r>
                      <a:r>
                        <a:rPr lang="ru-RU" sz="1750" b="0" kern="1200" baseline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сумму 300 тыс.рублей</a:t>
                      </a:r>
                      <a:endParaRPr lang="ru-RU" sz="1750" b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1043119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5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2018 году финансовой поддержкой в виде субсидий, предоставляемых на региональном уровне,</a:t>
                      </a:r>
                      <a:r>
                        <a:rPr lang="ru-RU" sz="175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с</a:t>
                      </a:r>
                      <a:r>
                        <a:rPr lang="ru-RU" sz="175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убъекты</a:t>
                      </a:r>
                      <a:r>
                        <a:rPr lang="ru-RU" sz="175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МСП </a:t>
                      </a:r>
                      <a:br>
                        <a:rPr lang="ru-RU" sz="175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ru-RU" sz="1750" b="0" kern="1200" baseline="0" dirty="0" smtClean="0">
                          <a:solidFill>
                            <a:srgbClr val="F3484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 воспользовались</a:t>
                      </a:r>
                      <a:endParaRPr lang="ru-RU" sz="1750" b="0" kern="1200" dirty="0" smtClean="0">
                        <a:solidFill>
                          <a:srgbClr val="F3484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45730" marB="4573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6643626"/>
                  </a:ext>
                </a:extLst>
              </a:tr>
              <a:tr h="1501793">
                <a:tc>
                  <a:txBody>
                    <a:bodyPr/>
                    <a:lstStyle/>
                    <a:p>
                      <a:pPr algn="ctr"/>
                      <a:r>
                        <a:rPr lang="ru-RU" sz="1750" spc="-4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Численность работающих в сфере МСП – </a:t>
                      </a:r>
                    </a:p>
                    <a:p>
                      <a:pPr algn="ctr"/>
                      <a:r>
                        <a:rPr lang="ru-RU" sz="1750" dirty="0" smtClean="0">
                          <a:solidFill>
                            <a:srgbClr val="F3484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более 1 тыс. человек </a:t>
                      </a:r>
                    </a:p>
                    <a:p>
                      <a:pPr algn="ctr"/>
                      <a:r>
                        <a:rPr lang="ru-RU" sz="175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(13,6% от численности трудоспособного населения)</a:t>
                      </a:r>
                      <a:endParaRPr lang="ru-RU" sz="175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30" marB="45730" anchor="ctr">
                    <a:lnR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5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Предоставлены льготные займы</a:t>
                      </a:r>
                    </a:p>
                    <a:p>
                      <a:pPr algn="ctr"/>
                      <a:r>
                        <a:rPr lang="ru-RU" sz="175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 год –</a:t>
                      </a:r>
                      <a:r>
                        <a:rPr lang="ru-RU" sz="1750" b="0" baseline="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750" b="0" baseline="0" dirty="0" smtClean="0">
                          <a:solidFill>
                            <a:srgbClr val="F3484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ru-RU" sz="1750" b="0" baseline="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75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субъектам МСП </a:t>
                      </a:r>
                    </a:p>
                    <a:p>
                      <a:pPr algn="ctr"/>
                      <a:r>
                        <a:rPr lang="ru-RU" sz="175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сумму 5 млн.рублей</a:t>
                      </a:r>
                    </a:p>
                    <a:p>
                      <a:pPr algn="ctr"/>
                      <a:r>
                        <a:rPr lang="ru-RU" sz="175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год – </a:t>
                      </a:r>
                      <a:r>
                        <a:rPr lang="ru-RU" sz="1750" b="0" baseline="0" dirty="0" smtClean="0">
                          <a:solidFill>
                            <a:srgbClr val="F3484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ru-RU" sz="1750" b="0" baseline="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75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субъектам МСП</a:t>
                      </a:r>
                      <a:br>
                        <a:rPr lang="ru-RU" sz="175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75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</a:t>
                      </a:r>
                      <a:r>
                        <a:rPr lang="ru-RU" sz="1750" b="0" baseline="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75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сумму 8,56 млн.рублей</a:t>
                      </a:r>
                    </a:p>
                  </a:txBody>
                  <a:tcPr marT="45730" marB="45730" anchor="ctr">
                    <a:lnL w="3175" cap="flat" cmpd="sng" algn="ctr">
                      <a:solidFill>
                        <a:srgbClr val="F9A5A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77466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68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644008" y="4509189"/>
            <a:ext cx="4328790" cy="2298065"/>
          </a:xfrm>
          <a:prstGeom prst="rect">
            <a:avLst/>
          </a:prstGeom>
          <a:solidFill>
            <a:srgbClr val="FEE9E8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1800"/>
              </a:lnSpc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ОБЩИЕ ЗАПАСЫ:</a:t>
            </a:r>
          </a:p>
          <a:p>
            <a:pPr marL="0" marR="0" lvl="0" indent="0" algn="ctr" defTabSz="914400" rtl="0" eaLnBrk="1" fontAlgn="base" latinLnBrk="0" hangingPunct="1">
              <a:lnSpc>
                <a:spcPts val="1800"/>
              </a:lnSpc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торфа – </a:t>
            </a:r>
            <a:r>
              <a:rPr lang="ru-RU" b="1" dirty="0" smtClean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49184 тыс. т </a:t>
            </a:r>
          </a:p>
          <a:p>
            <a:pPr lvl="0" algn="ctr" fontAlgn="base">
              <a:lnSpc>
                <a:spcPts val="18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песка – </a:t>
            </a:r>
            <a:r>
              <a:rPr lang="ru-RU" b="1" dirty="0" smtClean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2920 </a:t>
            </a:r>
            <a:r>
              <a:rPr lang="ru-RU" b="1" dirty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тыс</a:t>
            </a:r>
            <a:r>
              <a:rPr lang="ru-RU" b="1" dirty="0" smtClean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. м</a:t>
            </a:r>
            <a:r>
              <a:rPr lang="ru-RU" b="1" baseline="30000" dirty="0" smtClean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b="1" dirty="0">
              <a:solidFill>
                <a:srgbClr val="F34840"/>
              </a:solidFill>
              <a:latin typeface="Arial" pitchFamily="34" charset="0"/>
              <a:cs typeface="Arial" pitchFamily="34" charset="0"/>
            </a:endParaRPr>
          </a:p>
          <a:p>
            <a:pPr algn="ctr" defTabSz="914400" fontAlgn="base">
              <a:lnSpc>
                <a:spcPts val="18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песчано-гравийного материала – </a:t>
            </a:r>
            <a:r>
              <a:rPr lang="ru-RU" b="1" dirty="0" smtClean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75491 тыс. м</a:t>
            </a:r>
            <a:r>
              <a:rPr lang="ru-RU" b="1" baseline="30000" dirty="0" smtClean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3</a:t>
            </a:r>
          </a:p>
          <a:p>
            <a:pPr lvl="0" algn="ctr" fontAlgn="base">
              <a:lnSpc>
                <a:spcPts val="1600"/>
              </a:lnSpc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(для местного использования, промышленного производства)</a:t>
            </a:r>
          </a:p>
          <a:p>
            <a:pPr lvl="0" algn="ctr" fontAlgn="base">
              <a:lnSpc>
                <a:spcPts val="18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сапропеля – </a:t>
            </a:r>
            <a:r>
              <a:rPr lang="ru-RU" b="1" dirty="0" smtClean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9741 тыс. т</a:t>
            </a:r>
          </a:p>
          <a:p>
            <a:pPr algn="ctr" fontAlgn="base">
              <a:lnSpc>
                <a:spcPts val="1600"/>
              </a:lnSpc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(использование в качестве удобрений для сельскохозяйственного производства)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 smtClean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 smtClean="0">
                <a:solidFill>
                  <a:srgbClr val="F34840"/>
                </a:solidFill>
              </a:rPr>
              <a:t>4</a:t>
            </a:r>
            <a:endParaRPr lang="ru-RU" altLang="ru-RU" sz="5000" dirty="0">
              <a:solidFill>
                <a:srgbClr val="F3484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:a16="http://schemas.microsoft.com/office/drawing/2014/main" xmlns="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30000" y="1540050"/>
            <a:ext cx="7886700" cy="504056"/>
          </a:xfrm>
          <a:prstGeom prst="rect">
            <a:avLst/>
          </a:prstGeom>
        </p:spPr>
        <p:txBody>
          <a:bodyPr/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2400" b="1">
                <a:solidFill>
                  <a:srgbClr val="F348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dirty="0"/>
              <a:t>Потенциал развития района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2960153"/>
            <a:ext cx="4328790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Заголовок 6"/>
          <p:cNvSpPr txBox="1">
            <a:spLocks/>
          </p:cNvSpPr>
          <p:nvPr/>
        </p:nvSpPr>
        <p:spPr>
          <a:xfrm>
            <a:off x="142136" y="1931212"/>
            <a:ext cx="8793285" cy="6572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ФАКТОРЫ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инвестиционной привлекательности:</a:t>
            </a:r>
          </a:p>
          <a:p>
            <a:pPr algn="ctr">
              <a:buFont typeface="Wingdings" pitchFamily="2" charset="2"/>
              <a:buChar char="ü"/>
            </a:pPr>
            <a:r>
              <a:rPr lang="ru-RU" sz="1700" dirty="0" smtClean="0">
                <a:latin typeface="Arial" pitchFamily="34" charset="0"/>
                <a:cs typeface="Arial" pitchFamily="34" charset="0"/>
              </a:rPr>
              <a:t>   Наличие инвестиционных площадок</a:t>
            </a:r>
            <a:endParaRPr kumimoji="0" lang="ru-RU" sz="1700" b="1" i="0" u="none" strike="noStrike" kern="1200" cap="none" spc="0" normalizeH="0" baseline="0" noProof="0" dirty="0" smtClean="0">
              <a:ln>
                <a:noFill/>
              </a:ln>
              <a:solidFill>
                <a:srgbClr val="F3484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2308" y="5864161"/>
            <a:ext cx="4329243" cy="90024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fontAlgn="base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ЗЕМЛИ сельскохозяйственного назначения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всего </a:t>
            </a:r>
            <a:r>
              <a:rPr lang="ru-RU" b="1" dirty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36,564 тыс. га,</a:t>
            </a:r>
          </a:p>
          <a:p>
            <a:pPr algn="ctr">
              <a:lnSpc>
                <a:spcPts val="1900"/>
              </a:lnSpc>
              <a:spcBef>
                <a:spcPts val="600"/>
              </a:spcBef>
            </a:pPr>
            <a:r>
              <a:rPr lang="ru-RU" spc="-60" dirty="0" smtClean="0">
                <a:latin typeface="Arial" panose="020B0604020202020204" pitchFamily="34" charset="0"/>
                <a:cs typeface="Arial" panose="020B0604020202020204" pitchFamily="34" charset="0"/>
              </a:rPr>
              <a:t>Использование пашни – </a:t>
            </a:r>
            <a:r>
              <a:rPr lang="ru-RU" b="1" spc="-60" dirty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7971 га</a:t>
            </a:r>
            <a:r>
              <a:rPr lang="ru-RU" spc="-6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pc="-6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spc="-60" dirty="0" smtClean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(44,7 %)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538778" y="2574149"/>
            <a:ext cx="4464496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fontAlgn="base">
              <a:lnSpc>
                <a:spcPts val="1800"/>
              </a:lnSpc>
            </a:pPr>
            <a:r>
              <a:rPr lang="ru-RU" b="1" dirty="0">
                <a:latin typeface="Arial" pitchFamily="34" charset="0"/>
                <a:cs typeface="Arial" pitchFamily="34" charset="0"/>
              </a:rPr>
              <a:t>Расчётная лесосека на 2018 год </a:t>
            </a:r>
            <a:r>
              <a:rPr lang="ru-RU" dirty="0">
                <a:latin typeface="Arial" pitchFamily="34" charset="0"/>
                <a:cs typeface="Arial" pitchFamily="34" charset="0"/>
              </a:rPr>
              <a:t>–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511 тыс. м</a:t>
            </a:r>
            <a:r>
              <a:rPr lang="ru-RU" b="1" baseline="30000" dirty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3</a:t>
            </a:r>
          </a:p>
          <a:p>
            <a:pPr lvl="0" algn="ctr" defTabSz="914400" fontAlgn="base">
              <a:lnSpc>
                <a:spcPts val="1800"/>
              </a:lnSpc>
            </a:pPr>
            <a:r>
              <a:rPr lang="ru-RU" dirty="0">
                <a:latin typeface="Arial" pitchFamily="34" charset="0"/>
                <a:cs typeface="Arial" pitchFamily="34" charset="0"/>
              </a:rPr>
              <a:t>Использование расчётной лесосеки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за 2018 год –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55,9 </a:t>
            </a:r>
            <a:r>
              <a:rPr lang="ru-RU" b="1" dirty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%</a:t>
            </a:r>
          </a:p>
          <a:p>
            <a:pPr algn="ctr" fontAlgn="base">
              <a:lnSpc>
                <a:spcPts val="1800"/>
              </a:lnSpc>
            </a:pPr>
            <a:r>
              <a:rPr lang="ru-RU" b="1" dirty="0">
                <a:latin typeface="Arial" pitchFamily="34" charset="0"/>
                <a:cs typeface="Arial" pitchFamily="34" charset="0"/>
              </a:rPr>
              <a:t>Свободные площади лесного фонда – </a:t>
            </a:r>
            <a:r>
              <a:rPr lang="ru-RU" b="1" dirty="0" smtClean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108,3 </a:t>
            </a:r>
            <a:r>
              <a:rPr lang="ru-RU" b="1" dirty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тыс. </a:t>
            </a:r>
            <a:r>
              <a:rPr lang="ru-RU" b="1" dirty="0" smtClean="0">
                <a:solidFill>
                  <a:srgbClr val="F34840"/>
                </a:solidFill>
                <a:latin typeface="Arial" pitchFamily="34" charset="0"/>
                <a:cs typeface="Arial" pitchFamily="34" charset="0"/>
              </a:rPr>
              <a:t>га</a:t>
            </a:r>
          </a:p>
          <a:p>
            <a:pPr algn="ctr" fontAlgn="base">
              <a:lnSpc>
                <a:spcPts val="1800"/>
              </a:lnSpc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(новые производства с использованием пиломатериалов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1600" b="1" dirty="0">
              <a:solidFill>
                <a:srgbClr val="F3484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9512" y="2667522"/>
            <a:ext cx="4464496" cy="2929007"/>
          </a:xfrm>
          <a:prstGeom prst="rect">
            <a:avLst/>
          </a:prstGeom>
          <a:solidFill>
            <a:srgbClr val="FEE9E8"/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СФОРМИРОВАНЫ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инвестиционные площадки:</a:t>
            </a:r>
          </a:p>
          <a:p>
            <a:pPr algn="ctr" fontAlgn="auto">
              <a:lnSpc>
                <a:spcPts val="16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- для промышленного производства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(обеспечены инфраструктурой, за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исключением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газоснабжения);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ts val="1600"/>
              </a:lnSpc>
              <a:spcBef>
                <a:spcPts val="600"/>
              </a:spcBef>
              <a:defRPr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- для промышленного производства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(обеспечена теплоснабжением, водоснабжением, имеется возможность подключения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электроснабжения);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ts val="1600"/>
              </a:lnSpc>
              <a:spcBef>
                <a:spcPts val="600"/>
              </a:spcBef>
              <a:defRPr/>
            </a:pP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dirty="0">
                <a:latin typeface="Arial" pitchFamily="34" charset="0"/>
                <a:cs typeface="Arial" pitchFamily="34" charset="0"/>
              </a:rPr>
              <a:t> - для сельского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хозяйства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>
                <a:latin typeface="Arial" pitchFamily="34" charset="0"/>
                <a:cs typeface="Arial" pitchFamily="34" charset="0"/>
              </a:rPr>
              <a:t>(имеется возможность подключения электроснабжения и водоснабжения)</a:t>
            </a:r>
          </a:p>
        </p:txBody>
      </p:sp>
    </p:spTree>
    <p:extLst>
      <p:ext uri="{BB962C8B-B14F-4D97-AF65-F5344CB8AC3E}">
        <p14:creationId xmlns:p14="http://schemas.microsoft.com/office/powerpoint/2010/main" val="248300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28650" y="1751013"/>
            <a:ext cx="7886700" cy="1325562"/>
          </a:xfrm>
          <a:prstGeom prst="rect">
            <a:avLst/>
          </a:prstGeom>
        </p:spPr>
        <p:txBody>
          <a:bodyPr/>
          <a:lstStyle/>
          <a:p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Приоритетные задачи</a:t>
            </a:r>
            <a:endParaRPr lang="ru-RU" sz="24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 smtClean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 smtClean="0">
                <a:solidFill>
                  <a:srgbClr val="F34840"/>
                </a:solidFill>
              </a:rPr>
              <a:t>5</a:t>
            </a:r>
            <a:endParaRPr lang="ru-RU" altLang="ru-RU" sz="5000" dirty="0">
              <a:solidFill>
                <a:srgbClr val="F3484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542560"/>
              </p:ext>
            </p:extLst>
          </p:nvPr>
        </p:nvGraphicFramePr>
        <p:xfrm>
          <a:off x="141629" y="2270951"/>
          <a:ext cx="8874367" cy="43296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74367"/>
              </a:tblGrid>
              <a:tr h="1079056">
                <a:tc>
                  <a:txBody>
                    <a:bodyPr/>
                    <a:lstStyle/>
                    <a:p>
                      <a:pPr marL="457200" marR="0" indent="-457200" algn="l" defTabSz="1043119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Вовлечение предпринимателей района в реализацию мероприятий национальных проектов «Малое и среднее предпринимательство и поддержка индивидуальной предпринимательской инициативы» и «Международная кооперация и экспорт»</a:t>
                      </a:r>
                    </a:p>
                  </a:txBody>
                  <a:tcPr anchor="ctr">
                    <a:solidFill>
                      <a:srgbClr val="FEE9E8"/>
                    </a:solidFill>
                  </a:tcPr>
                </a:tc>
              </a:tr>
              <a:tr h="927628">
                <a:tc>
                  <a:txBody>
                    <a:bodyPr/>
                    <a:lstStyle/>
                    <a:p>
                      <a:pPr marL="457200" marR="0" indent="-457200" algn="l" defTabSz="104311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Продвижение  инвестиционных площадок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1147307">
                <a:tc>
                  <a:txBody>
                    <a:bodyPr/>
                    <a:lstStyle/>
                    <a:p>
                      <a:pPr marL="457200" marR="0" lvl="0" indent="-457200" algn="l" defTabSz="1043119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Проведение аудита муниципального имущества для предоставления бизнесу 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EE9E8"/>
                    </a:solidFill>
                  </a:tcPr>
                </a:tc>
              </a:tr>
              <a:tr h="1147307">
                <a:tc>
                  <a:txBody>
                    <a:bodyPr/>
                    <a:lstStyle/>
                    <a:p>
                      <a:pPr marL="457200" marR="0" lvl="0" indent="-457200" algn="l" defTabSz="1043119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Использование инструментов федеральных институтов развития, в том числе ФРП, РЭЦ. Финансирование проектов фондом развития креативной экономики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630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Светлана\Desktop\ТУРИСТСКИЕ РЕСУРСЫ ХВОЙНОЙ\Сайт\2017-08-10-214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2173" y="3200476"/>
            <a:ext cx="2468088" cy="1731696"/>
          </a:xfrm>
          <a:prstGeom prst="rect">
            <a:avLst/>
          </a:prstGeom>
          <a:noFill/>
        </p:spPr>
      </p:pic>
      <p:pic>
        <p:nvPicPr>
          <p:cNvPr id="3" name="Picture 2" descr="C:\Users\Светлана\Desktop\ТУРИСТСКИЕ РЕСУРСЫ ХВОЙНОЙ\храмы\миголощи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2173" y="4947095"/>
            <a:ext cx="2485283" cy="1828796"/>
          </a:xfrm>
          <a:prstGeom prst="rect">
            <a:avLst/>
          </a:prstGeom>
          <a:noFill/>
        </p:spPr>
      </p:pic>
      <p:pic>
        <p:nvPicPr>
          <p:cNvPr id="4" name="Picture 7" descr="C:\Users\Светлана\Desktop\ТУРИСТСКИЕ РЕСУРСЫ ХВОЙНОЙ\Сайт\фильм (5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243" y="4970738"/>
            <a:ext cx="2434721" cy="1805153"/>
          </a:xfrm>
          <a:prstGeom prst="rect">
            <a:avLst/>
          </a:prstGeom>
          <a:noFill/>
        </p:spPr>
      </p:pic>
      <p:pic>
        <p:nvPicPr>
          <p:cNvPr id="5" name="Picture 13" descr="C:\Users\Светлана\Desktop\кол\P122036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3243" y="3123810"/>
            <a:ext cx="2434721" cy="184692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467" y="1544829"/>
            <a:ext cx="3196399" cy="1502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160"/>
              </a:lnSpc>
            </a:pPr>
            <a:r>
              <a:rPr lang="ru-RU" sz="17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 памятников истории</a:t>
            </a:r>
          </a:p>
          <a:p>
            <a:pPr algn="ctr">
              <a:lnSpc>
                <a:spcPts val="2160"/>
              </a:lnSpc>
            </a:pPr>
            <a:r>
              <a:rPr lang="ru-RU" sz="17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 памятников архитектуры</a:t>
            </a:r>
          </a:p>
          <a:p>
            <a:pPr algn="ctr">
              <a:lnSpc>
                <a:spcPts val="2160"/>
              </a:lnSpc>
            </a:pPr>
            <a:r>
              <a:rPr lang="ru-RU" sz="17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162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памятника археологии (сопки, жальники, курганы, селища VI-XV вв.)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49001" y="642321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 smtClean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 smtClean="0">
                <a:solidFill>
                  <a:srgbClr val="F34840"/>
                </a:solidFill>
              </a:rPr>
              <a:t>6</a:t>
            </a:r>
            <a:endParaRPr lang="ru-RU" altLang="ru-RU" sz="5000" dirty="0">
              <a:solidFill>
                <a:srgbClr val="F3484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72310" y="4554880"/>
            <a:ext cx="3918990" cy="2195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</a:pP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Задачи на 2019 год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lnSpc>
                <a:spcPts val="14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открытие  туристско-информационного  пункта;</a:t>
            </a:r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ts val="1400"/>
              </a:lnSpc>
              <a:buFont typeface="Wingdings" panose="05000000000000000000" pitchFamily="2" charset="2"/>
              <a:buChar char="Ø"/>
            </a:pP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реализация межрегиональных проектов:</a:t>
            </a:r>
          </a:p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событийное мероприятие</a:t>
            </a:r>
            <a:b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Левочская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сельская ярмарка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»;</a:t>
            </a:r>
          </a:p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патриотический проект «Воздушный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мост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», посвященный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75-й годовщине снятия блокады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Ленинграда</a:t>
            </a:r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93420" y="1783728"/>
            <a:ext cx="3307379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Реализуются экскурсионные программы по объектам культурного и природного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наследия</a:t>
            </a:r>
          </a:p>
          <a:p>
            <a:pPr algn="ctr">
              <a:lnSpc>
                <a:spcPts val="1600"/>
              </a:lnSpc>
              <a:spcBef>
                <a:spcPts val="600"/>
              </a:spcBef>
            </a:pP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Разработано 6 новых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маршрутов: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«Карстовые озера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»;</a:t>
            </a:r>
            <a:b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500" dirty="0" err="1">
                <a:latin typeface="Arial" panose="020B0604020202020204" pitchFamily="34" charset="0"/>
                <a:cs typeface="Arial" panose="020B0604020202020204" pitchFamily="34" charset="0"/>
              </a:rPr>
              <a:t>Игоревские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 мхи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»;</a:t>
            </a:r>
            <a:b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этно-тропа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500" dirty="0" err="1">
                <a:latin typeface="Arial" panose="020B0604020202020204" pitchFamily="34" charset="0"/>
                <a:cs typeface="Arial" panose="020B0604020202020204" pitchFamily="34" charset="0"/>
              </a:rPr>
              <a:t>Левочская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»;</a:t>
            </a:r>
            <a:b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Храмы Земли </a:t>
            </a:r>
            <a:r>
              <a:rPr lang="ru-RU" sz="1500" dirty="0" err="1">
                <a:latin typeface="Arial" panose="020B0604020202020204" pitchFamily="34" charset="0"/>
                <a:cs typeface="Arial" panose="020B0604020202020204" pitchFamily="34" charset="0"/>
              </a:rPr>
              <a:t>Хвойнинской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»;</a:t>
            </a:r>
            <a:b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Марк Пустынник-святой </a:t>
            </a:r>
            <a:r>
              <a:rPr lang="ru-RU" sz="1500" dirty="0" err="1">
                <a:latin typeface="Arial" panose="020B0604020202020204" pitchFamily="34" charset="0"/>
                <a:cs typeface="Arial" panose="020B0604020202020204" pitchFamily="34" charset="0"/>
              </a:rPr>
              <a:t>Хвойнинской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 земли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»;</a:t>
            </a:r>
            <a:b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Озеро Железо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7693" y="1285133"/>
            <a:ext cx="1268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spcBef>
                <a:spcPct val="0"/>
              </a:spcBef>
            </a:pPr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Туризм</a:t>
            </a:r>
            <a:endParaRPr lang="ru-RU" sz="2400" b="1" dirty="0">
              <a:solidFill>
                <a:srgbClr val="F3484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35075" y="1687704"/>
            <a:ext cx="2808925" cy="1451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  <a:spcAft>
                <a:spcPts val="300"/>
              </a:spcAft>
            </a:pPr>
            <a:r>
              <a:rPr lang="ru-RU" sz="17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 средства размещения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>
              <a:lnSpc>
                <a:spcPts val="1600"/>
              </a:lnSpc>
              <a:spcAft>
                <a:spcPts val="300"/>
              </a:spcAft>
            </a:pP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(в 2018 году введено в эксплуатацию 4 новых коттеджа)</a:t>
            </a:r>
          </a:p>
          <a:p>
            <a:pPr algn="ctr">
              <a:lnSpc>
                <a:spcPts val="1800"/>
              </a:lnSpc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Общее 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количество</a:t>
            </a:r>
          </a:p>
          <a:p>
            <a:pPr algn="ctr">
              <a:lnSpc>
                <a:spcPts val="1800"/>
              </a:lnSpc>
            </a:pP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койко-мест -</a:t>
            </a:r>
            <a:r>
              <a:rPr lang="ru-RU" sz="17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11178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03250" y="222047"/>
            <a:ext cx="1295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000" dirty="0" smtClean="0">
                <a:solidFill>
                  <a:schemeClr val="bg2">
                    <a:lumMod val="75000"/>
                  </a:schemeClr>
                </a:solidFill>
              </a:rPr>
              <a:t>0</a:t>
            </a:r>
            <a:r>
              <a:rPr lang="ru-RU" altLang="ru-RU" sz="5000" dirty="0" smtClean="0">
                <a:solidFill>
                  <a:srgbClr val="F34840"/>
                </a:solidFill>
              </a:rPr>
              <a:t>7</a:t>
            </a:r>
            <a:endParaRPr lang="ru-RU" altLang="ru-RU" sz="5000" dirty="0">
              <a:solidFill>
                <a:srgbClr val="F3484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0" y="263724"/>
            <a:ext cx="711200" cy="82392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3476172" y="625934"/>
            <a:ext cx="4639128" cy="267137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1400" spc="40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ПРАВИТЕЛЬСТВО НОВГОРОДСКОЙ ОБЛАСТИ</a:t>
            </a:r>
            <a:endParaRPr lang="ru-RU" sz="1400" spc="40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Заголовок 6">
            <a:extLst>
              <a:ext uri="{FF2B5EF4-FFF2-40B4-BE49-F238E27FC236}">
                <a16:creationId xmlns="" xmlns:a16="http://schemas.microsoft.com/office/drawing/2014/main" id="{5D439AE2-0261-4622-8565-10F64BDF42BA}"/>
              </a:ext>
            </a:extLst>
          </p:cNvPr>
          <p:cNvSpPr txBox="1">
            <a:spLocks/>
          </p:cNvSpPr>
          <p:nvPr/>
        </p:nvSpPr>
        <p:spPr>
          <a:xfrm>
            <a:off x="628650" y="1751013"/>
            <a:ext cx="7886700" cy="1325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B57"/>
                </a:solidFill>
                <a:latin typeface="Fedra Sans Pro Medium" panose="020B06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</a:t>
            </a:r>
            <a:endParaRPr lang="ru-RU" sz="2400" b="1" dirty="0">
              <a:solidFill>
                <a:srgbClr val="F348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="" xmlns:a16="http://schemas.microsoft.com/office/drawing/2014/main" id="{43E0EA68-8244-414E-B45C-3AB9E6DA9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298886"/>
              </p:ext>
            </p:extLst>
          </p:nvPr>
        </p:nvGraphicFramePr>
        <p:xfrm>
          <a:off x="142875" y="2227049"/>
          <a:ext cx="8886825" cy="4201604"/>
        </p:xfrm>
        <a:graphic>
          <a:graphicData uri="http://schemas.openxmlformats.org/drawingml/2006/table">
            <a:tbl>
              <a:tblPr firstRow="1">
                <a:tableStyleId>{0E3FDE45-AF77-4B5C-9715-49D594BDF05E}</a:tableStyleId>
              </a:tblPr>
              <a:tblGrid>
                <a:gridCol w="8886825">
                  <a:extLst>
                    <a:ext uri="{9D8B030D-6E8A-4147-A177-3AD203B41FA5}">
                      <a16:colId xmlns="" xmlns:a16="http://schemas.microsoft.com/office/drawing/2014/main" val="887192933"/>
                    </a:ext>
                  </a:extLst>
                </a:gridCol>
              </a:tblGrid>
              <a:tr h="354226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Положительные результаты 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30" marB="45730" anchor="b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10414502"/>
                  </a:ext>
                </a:extLst>
              </a:tr>
              <a:tr h="342776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рост в 2018 году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налоговых и неналоговых доходов на  18,1% 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к уровню 2017 года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</a:p>
                  </a:txBody>
                  <a:tcPr marT="45730" marB="45730">
                    <a:lnT w="12700" cap="flat" cmpd="sng" algn="ctr">
                      <a:solidFill>
                        <a:srgbClr val="F348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6643626"/>
                  </a:ext>
                </a:extLst>
              </a:tr>
              <a:tr h="421301"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снижение просроченной кредиторской задолженности на 29% к 2017 году</a:t>
                      </a:r>
                    </a:p>
                  </a:txBody>
                  <a:tcPr marT="45730" marB="4573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18632539"/>
                  </a:ext>
                </a:extLst>
              </a:tr>
              <a:tr h="4633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снижение недоимки по налоговым платежам  с территории </a:t>
                      </a:r>
                      <a:r>
                        <a:rPr lang="ru-RU" sz="1600" b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Хвойнинского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муниципального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района на 30% к 2017 году</a:t>
                      </a:r>
                    </a:p>
                  </a:txBody>
                  <a:tcPr marT="45730" marB="4573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</a:tr>
              <a:tr h="441768"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Проблемы</a:t>
                      </a:r>
                    </a:p>
                  </a:txBody>
                  <a:tcPr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высокий уровень долговой нагрузки (144% от собственных доходов </a:t>
                      </a:r>
                      <a:r>
                        <a:rPr lang="ru-RU" sz="1600" b="0" kern="120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0" kern="1200" baseline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бюджета района)</a:t>
                      </a:r>
                      <a:endParaRPr lang="ru-RU" sz="1600" b="0" kern="1200" dirty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</a:tr>
              <a:tr h="573515"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Меры, направленные на укрепление  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финансового положения района 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7746654"/>
                  </a:ext>
                </a:extLst>
              </a:tr>
              <a:tr h="1136453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Передача для решения вопросов местного значения дополнительных доходов                    от УСН– 46,9 млн.рублей  (в течение 2018-2023 </a:t>
                      </a:r>
                      <a:r>
                        <a:rPr lang="ru-RU" sz="1600" b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годов),</a:t>
                      </a:r>
                      <a:br>
                        <a:rPr lang="ru-RU" sz="1600" b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600" b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том числе в 2019 году – 5,7 млн.рублей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E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639457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121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76"/>
          <a:stretch/>
        </p:blipFill>
        <p:spPr>
          <a:xfrm>
            <a:off x="0" y="1638300"/>
            <a:ext cx="9144000" cy="535432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355272" y="1925132"/>
            <a:ext cx="2619828" cy="222250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400" kern="1200" dirty="0">
                <a:solidFill>
                  <a:srgbClr val="002060"/>
                </a:solidFill>
                <a:latin typeface="Fedra Sans Pro Bold" panose="020B0804040000020004" pitchFamily="34" charset="0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Спасибо</a:t>
            </a:r>
          </a:p>
          <a:p>
            <a:r>
              <a:rPr lang="ru-RU" sz="2400" b="1" dirty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з</a:t>
            </a:r>
            <a:r>
              <a:rPr lang="ru-RU" sz="2400" b="1" dirty="0" smtClean="0">
                <a:solidFill>
                  <a:srgbClr val="F34840"/>
                </a:solidFill>
                <a:latin typeface="Arial" panose="020B0604020202020204" pitchFamily="34" charset="0"/>
                <a:cs typeface="Arial" panose="020B0604020202020204" pitchFamily="34" charset="0"/>
                <a:sym typeface="Rasa Medium"/>
              </a:rPr>
              <a:t>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9468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вительство НО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7082</TotalTime>
  <Words>499</Words>
  <Application>Microsoft Office PowerPoint</Application>
  <PresentationFormat>Экран (4:3)</PresentationFormat>
  <Paragraphs>85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Правительство НО</vt:lpstr>
      <vt:lpstr>Специальное оформление</vt:lpstr>
      <vt:lpstr>Презентация PowerPoint</vt:lpstr>
      <vt:lpstr>Основные проблемы</vt:lpstr>
      <vt:lpstr>Презентация PowerPoint</vt:lpstr>
      <vt:lpstr>Презентация PowerPoint</vt:lpstr>
      <vt:lpstr>Приоритетные задачи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Vanechek</dc:creator>
  <cp:lastModifiedBy>Шаляпина Елена Владимировна</cp:lastModifiedBy>
  <cp:revision>219</cp:revision>
  <cp:lastPrinted>2019-04-24T11:51:59Z</cp:lastPrinted>
  <dcterms:created xsi:type="dcterms:W3CDTF">2018-12-10T13:13:56Z</dcterms:created>
  <dcterms:modified xsi:type="dcterms:W3CDTF">2019-04-24T13:22:04Z</dcterms:modified>
</cp:coreProperties>
</file>