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13"/>
  </p:notesMasterIdLst>
  <p:handoutMasterIdLst>
    <p:handoutMasterId r:id="rId14"/>
  </p:handoutMasterIdLst>
  <p:sldIdLst>
    <p:sldId id="259" r:id="rId3"/>
    <p:sldId id="296" r:id="rId4"/>
    <p:sldId id="299" r:id="rId5"/>
    <p:sldId id="300" r:id="rId6"/>
    <p:sldId id="307" r:id="rId7"/>
    <p:sldId id="302" r:id="rId8"/>
    <p:sldId id="304" r:id="rId9"/>
    <p:sldId id="306" r:id="rId10"/>
    <p:sldId id="303" r:id="rId11"/>
    <p:sldId id="301" r:id="rId12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06">
          <p15:clr>
            <a:srgbClr val="A4A3A4"/>
          </p15:clr>
        </p15:guide>
        <p15:guide id="4" orient="horz" pos="10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CC"/>
    <a:srgbClr val="FFEBEB"/>
    <a:srgbClr val="F34840"/>
    <a:srgbClr val="FFD6D5"/>
    <a:srgbClr val="F16C51"/>
    <a:srgbClr val="F9A5A1"/>
    <a:srgbClr val="F04942"/>
    <a:srgbClr val="EE6017"/>
    <a:srgbClr val="E45B17"/>
    <a:srgbClr val="004B5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00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1062" y="-102"/>
      </p:cViewPr>
      <p:guideLst>
        <p:guide orient="horz" pos="2160"/>
        <p:guide orient="horz" pos="1018"/>
        <p:guide pos="2880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9A5A1"/>
            </a:solidFill>
            <a:ln>
              <a:noFill/>
            </a:ln>
          </c:spPr>
          <c:dPt>
            <c:idx val="0"/>
            <c:spPr>
              <a:solidFill>
                <a:srgbClr val="C00000"/>
              </a:solidFill>
              <a:ln>
                <a:noFill/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800" smtClean="0"/>
                      <a:t>1</a:t>
                    </a:r>
                    <a:r>
                      <a:rPr lang="en-US" smtClean="0"/>
                      <a:t>1,02 %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800" dirty="0" smtClean="0"/>
                      <a:t>10,2</a:t>
                    </a:r>
                    <a:endParaRPr lang="en-US" sz="8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9AB-4918-B123-53A392C6C52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800" dirty="0"/>
                      <a:t>8,73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9AB-4918-B123-53A392C6C52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800" dirty="0"/>
                      <a:t>5,33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9AB-4918-B123-53A392C6C523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11.02</c:v>
                </c:pt>
                <c:pt idx="1">
                  <c:v>10.200000000000001</c:v>
                </c:pt>
                <c:pt idx="2">
                  <c:v>9.83</c:v>
                </c:pt>
                <c:pt idx="3">
                  <c:v>8.7299999999999986</c:v>
                </c:pt>
                <c:pt idx="4">
                  <c:v>5.33</c:v>
                </c:pt>
                <c:pt idx="5">
                  <c:v>4.8899999999999997</c:v>
                </c:pt>
                <c:pt idx="6">
                  <c:v>4.76</c:v>
                </c:pt>
                <c:pt idx="7">
                  <c:v>4.1399999999999997</c:v>
                </c:pt>
                <c:pt idx="8">
                  <c:v>3.84</c:v>
                </c:pt>
                <c:pt idx="9">
                  <c:v>3.06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9AB-4918-B123-53A392C6C523}"/>
            </c:ext>
          </c:extLst>
        </c:ser>
        <c:dLbls>
          <c:showVal val="1"/>
        </c:dLbls>
        <c:gapWidth val="380"/>
        <c:overlap val="-25"/>
        <c:axId val="80865152"/>
        <c:axId val="60482688"/>
      </c:barChart>
      <c:catAx>
        <c:axId val="8086515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60482688"/>
        <c:crosses val="autoZero"/>
        <c:auto val="1"/>
        <c:lblAlgn val="ctr"/>
        <c:lblOffset val="100"/>
      </c:catAx>
      <c:valAx>
        <c:axId val="60482688"/>
        <c:scaling>
          <c:orientation val="minMax"/>
        </c:scaling>
        <c:delete val="1"/>
        <c:axPos val="l"/>
        <c:numFmt formatCode="General" sourceLinked="1"/>
        <c:tickLblPos val="none"/>
        <c:crossAx val="80865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9A5A1"/>
            </a:solidFill>
            <a:ln>
              <a:noFill/>
            </a:ln>
          </c:spPr>
          <c:dPt>
            <c:idx val="2"/>
            <c:spPr>
              <a:solidFill>
                <a:srgbClr val="C00000"/>
              </a:solidFill>
              <a:ln>
                <a:noFill/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000" dirty="0" smtClean="0"/>
                      <a:t>46,01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9AB-4918-B123-53A392C6C52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000" dirty="0" smtClean="0"/>
                      <a:t>43,98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9AB-4918-B123-53A392C6C52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000" dirty="0" smtClean="0"/>
                      <a:t>40,08</a:t>
                    </a:r>
                    <a:endParaRPr lang="en-US" sz="1000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46.01</c:v>
                </c:pt>
                <c:pt idx="1">
                  <c:v>43.98</c:v>
                </c:pt>
                <c:pt idx="2">
                  <c:v>41.08</c:v>
                </c:pt>
                <c:pt idx="3">
                  <c:v>38.93</c:v>
                </c:pt>
                <c:pt idx="4">
                  <c:v>35.230000000000011</c:v>
                </c:pt>
                <c:pt idx="5">
                  <c:v>34.61</c:v>
                </c:pt>
                <c:pt idx="6">
                  <c:v>32.849999999999994</c:v>
                </c:pt>
                <c:pt idx="7">
                  <c:v>29.66</c:v>
                </c:pt>
                <c:pt idx="8">
                  <c:v>28.68</c:v>
                </c:pt>
                <c:pt idx="9">
                  <c:v>27.95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9AB-4918-B123-53A392C6C523}"/>
            </c:ext>
          </c:extLst>
        </c:ser>
        <c:dLbls>
          <c:showVal val="1"/>
        </c:dLbls>
        <c:gapWidth val="380"/>
        <c:overlap val="-25"/>
        <c:axId val="98950144"/>
        <c:axId val="98951936"/>
      </c:barChart>
      <c:catAx>
        <c:axId val="9895014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8951936"/>
        <c:crosses val="autoZero"/>
        <c:auto val="1"/>
        <c:lblAlgn val="ctr"/>
        <c:lblOffset val="100"/>
      </c:catAx>
      <c:valAx>
        <c:axId val="98951936"/>
        <c:scaling>
          <c:orientation val="minMax"/>
        </c:scaling>
        <c:delete val="1"/>
        <c:axPos val="l"/>
        <c:numFmt formatCode="General" sourceLinked="1"/>
        <c:tickLblPos val="none"/>
        <c:crossAx val="98950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7153878033474819E-2"/>
          <c:y val="0"/>
          <c:w val="0.95021789027196268"/>
          <c:h val="0.8432998396236740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CCC"/>
            </a:solidFill>
            <a:ln>
              <a:noFill/>
            </a:ln>
          </c:spPr>
          <c:dPt>
            <c:idx val="2"/>
            <c:spPr>
              <a:solidFill>
                <a:srgbClr val="C00000"/>
              </a:solidFill>
              <a:ln>
                <a:noFill/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000" dirty="0" smtClean="0"/>
                      <a:t>9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000" dirty="0" smtClean="0"/>
                      <a:t>12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000" dirty="0" smtClean="0"/>
                      <a:t>15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000" dirty="0" smtClean="0"/>
                      <a:t>24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000" dirty="0" smtClean="0"/>
                      <a:t>2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6.1244369858125284E-3"/>
                  <c:y val="-2.335895293167146E-17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smtClean="0"/>
                      <a:t>38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sz="1000" dirty="0" smtClean="0"/>
                      <a:t>7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sz="1000" dirty="0" smtClean="0"/>
                      <a:t>5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sz="1000" dirty="0" smtClean="0"/>
                      <a:t>5</a:t>
                    </a:r>
                    <a:r>
                      <a:rPr lang="en-US" dirty="0" smtClean="0"/>
                      <a:t>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D8C-46A7-A1D0-1C9B3E6E49E2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sz="1000" dirty="0" smtClean="0"/>
                      <a:t>6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sz="1000" dirty="0" smtClean="0"/>
                      <a:t>8</a:t>
                    </a:r>
                    <a:r>
                      <a:rPr lang="en-US" dirty="0" smtClean="0"/>
                      <a:t>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D8C-46A7-A1D0-1C9B3E6E49E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Лист1!$A$2:$A$11</c:f>
              <c:numCache>
                <c:formatCode>General</c:formatCode>
                <c:ptCount val="10"/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60</c:v>
                </c:pt>
                <c:pt idx="1">
                  <c:v>58</c:v>
                </c:pt>
                <c:pt idx="2">
                  <c:v>55</c:v>
                </c:pt>
                <c:pt idx="3">
                  <c:v>40</c:v>
                </c:pt>
                <c:pt idx="4">
                  <c:v>38</c:v>
                </c:pt>
                <c:pt idx="5">
                  <c:v>28</c:v>
                </c:pt>
                <c:pt idx="6">
                  <c:v>24</c:v>
                </c:pt>
                <c:pt idx="7">
                  <c:v>15</c:v>
                </c:pt>
                <c:pt idx="8">
                  <c:v>12</c:v>
                </c:pt>
                <c:pt idx="9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D8C-46A7-A1D0-1C9B3E6E49E2}"/>
            </c:ext>
          </c:extLst>
        </c:ser>
        <c:dLbls>
          <c:showVal val="1"/>
        </c:dLbls>
        <c:gapWidth val="380"/>
        <c:overlap val="-25"/>
        <c:axId val="92479488"/>
        <c:axId val="92481024"/>
      </c:barChart>
      <c:catAx>
        <c:axId val="924794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2481024"/>
        <c:crosses val="autoZero"/>
        <c:auto val="1"/>
        <c:lblAlgn val="ctr"/>
        <c:lblOffset val="100"/>
      </c:catAx>
      <c:valAx>
        <c:axId val="92481024"/>
        <c:scaling>
          <c:orientation val="minMax"/>
        </c:scaling>
        <c:delete val="1"/>
        <c:axPos val="l"/>
        <c:numFmt formatCode="General" sourceLinked="1"/>
        <c:tickLblPos val="none"/>
        <c:crossAx val="92479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0833276054574452E-2"/>
          <c:y val="0.15052641676859246"/>
          <c:w val="0.91706404453001944"/>
          <c:h val="0.4868549813382921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rgbClr val="FFCCCC"/>
            </a:solidFill>
            <a:ln>
              <a:noFill/>
            </a:ln>
            <a:effectLst/>
          </c:spPr>
          <c:dPt>
            <c:idx val="17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6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7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7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/>
                      <a:t>9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/>
                      <a:t>10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dirty="0"/>
                      <a:t>11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dirty="0"/>
                      <a:t>13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/>
                      <a:t>14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15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5"/>
              <c:tx>
                <c:rich>
                  <a:bodyPr/>
                  <a:lstStyle/>
                  <a:p>
                    <a:r>
                      <a:rPr lang="en-US"/>
                      <a:t>16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6"/>
              <c:tx>
                <c:rich>
                  <a:bodyPr/>
                  <a:lstStyle/>
                  <a:p>
                    <a:r>
                      <a:rPr lang="en-US"/>
                      <a:t>17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7"/>
              <c:tx>
                <c:rich>
                  <a:bodyPr/>
                  <a:lstStyle/>
                  <a:p>
                    <a:r>
                      <a:rPr lang="en-US"/>
                      <a:t>18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8"/>
              <c:tx>
                <c:rich>
                  <a:bodyPr/>
                  <a:lstStyle/>
                  <a:p>
                    <a:r>
                      <a:rPr lang="en-US"/>
                      <a:t>19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9"/>
              <c:tx>
                <c:rich>
                  <a:bodyPr/>
                  <a:lstStyle/>
                  <a:p>
                    <a:r>
                      <a:rPr lang="en-US"/>
                      <a:t>20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3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/>
                      <a:t>21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4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21"/>
              <c:tx>
                <c:rich>
                  <a:bodyPr/>
                  <a:lstStyle/>
                  <a:p>
                    <a:r>
                      <a:rPr lang="en-US"/>
                      <a:t>22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5-54A2-4EB3-A0E5-94E4C59C409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2"/>
                <c:pt idx="0">
                  <c:v>Демянский</c:v>
                </c:pt>
                <c:pt idx="1">
                  <c:v>Поддорский</c:v>
                </c:pt>
                <c:pt idx="2">
                  <c:v>Окуловский</c:v>
                </c:pt>
                <c:pt idx="3">
                  <c:v>Крестецкий</c:v>
                </c:pt>
                <c:pt idx="4">
                  <c:v>Холмский</c:v>
                </c:pt>
                <c:pt idx="5">
                  <c:v>Волотовский</c:v>
                </c:pt>
                <c:pt idx="6">
                  <c:v>Валдайский</c:v>
                </c:pt>
                <c:pt idx="7">
                  <c:v>Батецкий</c:v>
                </c:pt>
                <c:pt idx="8">
                  <c:v>Хвойнинский</c:v>
                </c:pt>
                <c:pt idx="9">
                  <c:v>Мошенской </c:v>
                </c:pt>
                <c:pt idx="10">
                  <c:v>Шимский </c:v>
                </c:pt>
                <c:pt idx="11">
                  <c:v>Маловишерский</c:v>
                </c:pt>
                <c:pt idx="12">
                  <c:v>Боровичский</c:v>
                </c:pt>
                <c:pt idx="13">
                  <c:v>Старорусский</c:v>
                </c:pt>
                <c:pt idx="14">
                  <c:v>Пестовский</c:v>
                </c:pt>
                <c:pt idx="15">
                  <c:v>Солецкий</c:v>
                </c:pt>
                <c:pt idx="16">
                  <c:v>Парфинский</c:v>
                </c:pt>
                <c:pt idx="17">
                  <c:v>Великий Новгород</c:v>
                </c:pt>
                <c:pt idx="18">
                  <c:v>Маревский</c:v>
                </c:pt>
                <c:pt idx="19">
                  <c:v>Новгородский</c:v>
                </c:pt>
                <c:pt idx="20">
                  <c:v>Чудовский</c:v>
                </c:pt>
                <c:pt idx="21">
                  <c:v>Любытинский </c:v>
                </c:pt>
              </c:strCache>
            </c:strRef>
          </c:cat>
          <c:val>
            <c:numRef>
              <c:f>Лист1!$B$2:$B$23</c:f>
              <c:numCache>
                <c:formatCode>General</c:formatCode>
                <c:ptCount val="22"/>
                <c:pt idx="0">
                  <c:v>22</c:v>
                </c:pt>
                <c:pt idx="1">
                  <c:v>21</c:v>
                </c:pt>
                <c:pt idx="2">
                  <c:v>20</c:v>
                </c:pt>
                <c:pt idx="3">
                  <c:v>19</c:v>
                </c:pt>
                <c:pt idx="4">
                  <c:v>18</c:v>
                </c:pt>
                <c:pt idx="5">
                  <c:v>17</c:v>
                </c:pt>
                <c:pt idx="6">
                  <c:v>16</c:v>
                </c:pt>
                <c:pt idx="7">
                  <c:v>15</c:v>
                </c:pt>
                <c:pt idx="8">
                  <c:v>14</c:v>
                </c:pt>
                <c:pt idx="9">
                  <c:v>13</c:v>
                </c:pt>
                <c:pt idx="10">
                  <c:v>12</c:v>
                </c:pt>
                <c:pt idx="11">
                  <c:v>11</c:v>
                </c:pt>
                <c:pt idx="12">
                  <c:v>10</c:v>
                </c:pt>
                <c:pt idx="13">
                  <c:v>9</c:v>
                </c:pt>
                <c:pt idx="14">
                  <c:v>8</c:v>
                </c:pt>
                <c:pt idx="15">
                  <c:v>7</c:v>
                </c:pt>
                <c:pt idx="16">
                  <c:v>6</c:v>
                </c:pt>
                <c:pt idx="17">
                  <c:v>5</c:v>
                </c:pt>
                <c:pt idx="18">
                  <c:v>4</c:v>
                </c:pt>
                <c:pt idx="19">
                  <c:v>3</c:v>
                </c:pt>
                <c:pt idx="20">
                  <c:v>2</c:v>
                </c:pt>
                <c:pt idx="2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6-54A2-4EB3-A0E5-94E4C59C40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7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5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9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A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B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C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15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D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13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E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4.7355964844223901E-3"/>
                  <c:y val="5.555469282957337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20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F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0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8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1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/>
                      <a:t>12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2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/>
                      <a:t>17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3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tx>
                <c:rich>
                  <a:bodyPr/>
                  <a:lstStyle/>
                  <a:p>
                    <a:r>
                      <a:rPr lang="en-US"/>
                      <a:t>10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4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tx>
                <c:rich>
                  <a:bodyPr/>
                  <a:lstStyle/>
                  <a:p>
                    <a:r>
                      <a:rPr lang="en-US"/>
                      <a:t>13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5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5"/>
              <c:tx>
                <c:rich>
                  <a:bodyPr/>
                  <a:lstStyle/>
                  <a:p>
                    <a:r>
                      <a:rPr lang="en-US"/>
                      <a:t>22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6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6"/>
              <c:tx>
                <c:rich>
                  <a:bodyPr/>
                  <a:lstStyle/>
                  <a:p>
                    <a:r>
                      <a:rPr lang="en-US"/>
                      <a:t>18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7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7"/>
              <c:tx>
                <c:rich>
                  <a:bodyPr/>
                  <a:lstStyle/>
                  <a:p>
                    <a:r>
                      <a:rPr lang="en-US"/>
                      <a:t>19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8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8"/>
              <c:tx>
                <c:rich>
                  <a:bodyPr/>
                  <a:lstStyle/>
                  <a:p>
                    <a:r>
                      <a:rPr lang="en-US"/>
                      <a:t>7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9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19"/>
              <c:tx>
                <c:rich>
                  <a:bodyPr/>
                  <a:lstStyle/>
                  <a:p>
                    <a:r>
                      <a:rPr lang="en-US"/>
                      <a:t>21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A-54A2-4EB3-A0E5-94E4C59C4097}"/>
                </c:ext>
                <c:ext xmlns:c15="http://schemas.microsoft.com/office/drawing/2012/chart" uri="{CE6537A1-D6FC-4f65-9D91-7224C49458BB}"/>
              </c:extLst>
            </c:dLbl>
            <c:dLbl>
              <c:idx val="20"/>
              <c:tx>
                <c:rich>
                  <a:bodyPr/>
                  <a:lstStyle/>
                  <a:p>
                    <a:r>
                      <a:rPr lang="en-US"/>
                      <a:t>15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B-54A2-4EB3-A0E5-94E4C59C409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2"/>
                <c:pt idx="0">
                  <c:v>Демянский</c:v>
                </c:pt>
                <c:pt idx="1">
                  <c:v>Поддорский</c:v>
                </c:pt>
                <c:pt idx="2">
                  <c:v>Окуловский</c:v>
                </c:pt>
                <c:pt idx="3">
                  <c:v>Крестецкий</c:v>
                </c:pt>
                <c:pt idx="4">
                  <c:v>Холмский</c:v>
                </c:pt>
                <c:pt idx="5">
                  <c:v>Волотовский</c:v>
                </c:pt>
                <c:pt idx="6">
                  <c:v>Валдайский</c:v>
                </c:pt>
                <c:pt idx="7">
                  <c:v>Батецкий</c:v>
                </c:pt>
                <c:pt idx="8">
                  <c:v>Хвойнинский</c:v>
                </c:pt>
                <c:pt idx="9">
                  <c:v>Мошенской </c:v>
                </c:pt>
                <c:pt idx="10">
                  <c:v>Шимский </c:v>
                </c:pt>
                <c:pt idx="11">
                  <c:v>Маловишерский</c:v>
                </c:pt>
                <c:pt idx="12">
                  <c:v>Боровичский</c:v>
                </c:pt>
                <c:pt idx="13">
                  <c:v>Старорусский</c:v>
                </c:pt>
                <c:pt idx="14">
                  <c:v>Пестовский</c:v>
                </c:pt>
                <c:pt idx="15">
                  <c:v>Солецкий</c:v>
                </c:pt>
                <c:pt idx="16">
                  <c:v>Парфинский</c:v>
                </c:pt>
                <c:pt idx="17">
                  <c:v>Великий Новгород</c:v>
                </c:pt>
                <c:pt idx="18">
                  <c:v>Маревский</c:v>
                </c:pt>
                <c:pt idx="19">
                  <c:v>Новгородский</c:v>
                </c:pt>
                <c:pt idx="20">
                  <c:v>Чудовский</c:v>
                </c:pt>
                <c:pt idx="21">
                  <c:v>Любытинский </c:v>
                </c:pt>
              </c:strCache>
            </c:strRef>
          </c:cat>
          <c:val>
            <c:numRef>
              <c:f>Лист1!$C$2:$C$23</c:f>
              <c:numCache>
                <c:formatCode>General</c:formatCode>
                <c:ptCount val="2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2C-54A2-4EB3-A0E5-94E4C59C4097}"/>
            </c:ext>
          </c:extLst>
        </c:ser>
        <c:dLbls/>
        <c:gapWidth val="219"/>
        <c:overlap val="-27"/>
        <c:axId val="100833920"/>
        <c:axId val="100942208"/>
      </c:barChart>
      <c:catAx>
        <c:axId val="10083392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100942208"/>
        <c:crosses val="autoZero"/>
        <c:auto val="1"/>
        <c:lblAlgn val="ctr"/>
        <c:lblOffset val="100"/>
      </c:catAx>
      <c:valAx>
        <c:axId val="10094220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0083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 sz="8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ndard"/>
        <c:dLbls>
          <c:showVal val="1"/>
        </c:dLbls>
        <c:marker val="1"/>
        <c:axId val="101049472"/>
        <c:axId val="101051008"/>
      </c:lineChart>
      <c:catAx>
        <c:axId val="101049472"/>
        <c:scaling>
          <c:orientation val="minMax"/>
        </c:scaling>
        <c:axPos val="b"/>
        <c:numFmt formatCode="General" sourceLinked="1"/>
        <c:majorTickMark val="none"/>
        <c:minorTickMark val="in"/>
        <c:tickLblPos val="low"/>
        <c:txPr>
          <a:bodyPr/>
          <a:lstStyle/>
          <a:p>
            <a:pPr>
              <a:lnSpc>
                <a:spcPts val="1000"/>
              </a:lnSpc>
              <a:defRPr sz="1200"/>
            </a:pPr>
            <a:endParaRPr lang="ru-RU"/>
          </a:p>
        </c:txPr>
        <c:crossAx val="101051008"/>
        <c:crosses val="autoZero"/>
        <c:auto val="1"/>
        <c:lblAlgn val="ctr"/>
        <c:lblOffset val="100"/>
      </c:catAx>
      <c:valAx>
        <c:axId val="101051008"/>
        <c:scaling>
          <c:orientation val="minMax"/>
          <c:min val="20"/>
        </c:scaling>
        <c:delete val="1"/>
        <c:axPos val="l"/>
        <c:numFmt formatCode="General" sourceLinked="1"/>
        <c:tickLblPos val="none"/>
        <c:crossAx val="1010494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9A5A1"/>
            </a:solidFill>
            <a:ln>
              <a:noFill/>
            </a:ln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 dirty="0" smtClean="0"/>
                      <a:t>38%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8F6-436E-B041-E8612D32574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200" dirty="0" smtClean="0"/>
                      <a:t>40%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8F6-436E-B041-E8612D325744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200" dirty="0" smtClean="0"/>
                      <a:t>49%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8F6-436E-B041-E8612D325744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200" smtClean="0"/>
                      <a:t>55%</a:t>
                    </a:r>
                    <a:endParaRPr lang="en-US"/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2022</c:v>
                </c:pt>
                <c:pt idx="3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</c:v>
                </c:pt>
                <c:pt idx="1">
                  <c:v>40</c:v>
                </c:pt>
                <c:pt idx="2">
                  <c:v>49</c:v>
                </c:pt>
                <c:pt idx="3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8F6-436E-B041-E8612D325744}"/>
            </c:ext>
          </c:extLst>
        </c:ser>
        <c:dLbls>
          <c:showVal val="1"/>
        </c:dLbls>
        <c:gapWidth val="380"/>
        <c:overlap val="-25"/>
        <c:axId val="105618816"/>
        <c:axId val="105624704"/>
      </c:barChart>
      <c:catAx>
        <c:axId val="1056188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05624704"/>
        <c:crosses val="autoZero"/>
        <c:auto val="1"/>
        <c:lblAlgn val="ctr"/>
        <c:lblOffset val="100"/>
      </c:catAx>
      <c:valAx>
        <c:axId val="105624704"/>
        <c:scaling>
          <c:orientation val="minMax"/>
        </c:scaling>
        <c:delete val="1"/>
        <c:axPos val="l"/>
        <c:numFmt formatCode="General" sourceLinked="1"/>
        <c:tickLblPos val="none"/>
        <c:crossAx val="105618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0.0434</cdr:x>
      <cdr:y>0.02907</cdr:y>
    </cdr:from>
    <cdr:to>
      <cdr:x>0.06451</cdr:x>
      <cdr:y>0.09448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0449" y="85058"/>
          <a:ext cx="116958" cy="1913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0.02037</cdr:x>
      <cdr:y>0.03634</cdr:y>
    </cdr:from>
    <cdr:to>
      <cdr:x>0.67091</cdr:x>
      <cdr:y>0.13445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2858" y="106324"/>
          <a:ext cx="3604437" cy="287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67000"/>
            <a:ext cx="9144000" cy="4572000"/>
          </a:xfrm>
          <a:prstGeom prst="rect">
            <a:avLst/>
          </a:prstGeom>
        </p:spPr>
      </p:pic>
      <p:sp>
        <p:nvSpPr>
          <p:cNvPr id="7" name="Заголовок 6"/>
          <p:cNvSpPr txBox="1">
            <a:spLocks/>
          </p:cNvSpPr>
          <p:nvPr/>
        </p:nvSpPr>
        <p:spPr>
          <a:xfrm>
            <a:off x="730320" y="1705442"/>
            <a:ext cx="6101680" cy="194777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rgbClr val="004B57"/>
                </a:solidFill>
                <a:latin typeface="Fedra Sans Pro Medium" panose="020B06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реализации </a:t>
            </a:r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Всероссийского физкультурно-спортивного комплекса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dirty="0" smtClean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Готов к труду и обороне» </a:t>
            </a:r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(ГТО)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на территории Новгородской области</a:t>
            </a:r>
            <a:b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F348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4920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6A4C63F-967A-4FA7-ABB5-5258C1741F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9D39EA98-E9C5-4EA7-A0DF-CDF94760ED42}"/>
              </a:ext>
            </a:extLst>
          </p:cNvPr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750552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62BA7CE-B90B-4970-B010-58C4F7FA72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75" r="10258"/>
          <a:stretch/>
        </p:blipFill>
        <p:spPr>
          <a:xfrm>
            <a:off x="7065625" y="1301458"/>
            <a:ext cx="2094619" cy="5556542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rgbClr val="AFABAB"/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2</a:t>
            </a:r>
          </a:p>
        </p:txBody>
      </p:sp>
      <p:sp>
        <p:nvSpPr>
          <p:cNvPr id="60" name="Заголовок 6">
            <a:extLst>
              <a:ext uri="{FF2B5EF4-FFF2-40B4-BE49-F238E27FC236}">
                <a16:creationId xmlns:a16="http://schemas.microsoft.com/office/drawing/2014/main" xmlns="" id="{13CABE3C-7A6D-4518-964D-9D83EDE09BD4}"/>
              </a:ext>
            </a:extLst>
          </p:cNvPr>
          <p:cNvSpPr txBox="1">
            <a:spLocks/>
          </p:cNvSpPr>
          <p:nvPr/>
        </p:nvSpPr>
        <p:spPr>
          <a:xfrm>
            <a:off x="612123" y="1478111"/>
            <a:ext cx="5350527" cy="47705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Структура управления 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itchFamily="34" charset="0"/>
                <a:cs typeface="Arial" pitchFamily="34" charset="0"/>
              </a:rPr>
              <a:t>комплекса ГТО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019946C7-2549-437A-9282-71704778BB06}"/>
              </a:ext>
            </a:extLst>
          </p:cNvPr>
          <p:cNvSpPr/>
          <p:nvPr/>
        </p:nvSpPr>
        <p:spPr>
          <a:xfrm>
            <a:off x="724211" y="3598925"/>
            <a:ext cx="4361827" cy="368025"/>
          </a:xfrm>
          <a:prstGeom prst="rect">
            <a:avLst/>
          </a:prstGeom>
          <a:solidFill>
            <a:srgbClr val="F9A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спорта и молодежной политики</a:t>
            </a:r>
          </a:p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Новгородской области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xmlns="" id="{1AC27F69-00CF-488F-A556-C5E139C4AEF9}"/>
              </a:ext>
            </a:extLst>
          </p:cNvPr>
          <p:cNvSpPr/>
          <p:nvPr/>
        </p:nvSpPr>
        <p:spPr>
          <a:xfrm>
            <a:off x="724211" y="3157049"/>
            <a:ext cx="4361827" cy="368039"/>
          </a:xfrm>
          <a:prstGeom prst="rect">
            <a:avLst/>
          </a:prstGeom>
          <a:solidFill>
            <a:srgbClr val="F67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Федеральный оператор комплекса ГТО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АНО «Дирекция спортивных и социальных проектов»)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14F88C9E-DD98-487A-AC4C-121BE4CE6091}"/>
              </a:ext>
            </a:extLst>
          </p:cNvPr>
          <p:cNvSpPr/>
          <p:nvPr/>
        </p:nvSpPr>
        <p:spPr>
          <a:xfrm>
            <a:off x="724211" y="2773926"/>
            <a:ext cx="4361827" cy="320952"/>
          </a:xfrm>
          <a:prstGeom prst="rect">
            <a:avLst/>
          </a:prstGeom>
          <a:solidFill>
            <a:srgbClr val="F3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 спорта Российской Федерации</a:t>
            </a:r>
            <a:endParaRPr lang="ru-RU" sz="1200" b="1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xmlns="" id="{C544E5EB-339B-4D97-AE31-89C9617E9144}"/>
              </a:ext>
            </a:extLst>
          </p:cNvPr>
          <p:cNvSpPr/>
          <p:nvPr/>
        </p:nvSpPr>
        <p:spPr>
          <a:xfrm>
            <a:off x="724211" y="4053471"/>
            <a:ext cx="4361827" cy="368025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Региональный оператор комплекса ГТО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(ГОАУ </a:t>
            </a:r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«Центр спортивной </a:t>
            </a:r>
            <a:r>
              <a:rPr lang="ru-RU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подготовки»)</a:t>
            </a:r>
            <a:endParaRPr lang="ru-RU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3F0F8E1E-AB31-4AFA-9D74-64BB2D00642C}"/>
              </a:ext>
            </a:extLst>
          </p:cNvPr>
          <p:cNvSpPr/>
          <p:nvPr/>
        </p:nvSpPr>
        <p:spPr>
          <a:xfrm>
            <a:off x="724211" y="4531217"/>
            <a:ext cx="4361827" cy="368025"/>
          </a:xfrm>
          <a:prstGeom prst="rect">
            <a:avLst/>
          </a:prstGeom>
          <a:solidFill>
            <a:srgbClr val="FFD6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центры тестирования</a:t>
            </a:r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xmlns="" id="{22AEE2CF-908F-46F7-B410-6C588E33E246}"/>
              </a:ext>
            </a:extLst>
          </p:cNvPr>
          <p:cNvSpPr/>
          <p:nvPr/>
        </p:nvSpPr>
        <p:spPr>
          <a:xfrm>
            <a:off x="724211" y="4985763"/>
            <a:ext cx="4361827" cy="368025"/>
          </a:xfrm>
          <a:prstGeom prst="rect">
            <a:avLst/>
          </a:prstGeom>
          <a:solidFill>
            <a:srgbClr val="FF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Места тестирования</a:t>
            </a:r>
          </a:p>
        </p:txBody>
      </p:sp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19E0B332-F955-4DF0-A270-2921676F3C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78" y="2662297"/>
            <a:ext cx="615201" cy="532315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2B7BA289-0E0D-4CD4-A4D0-5476F05999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3020" y="3152949"/>
            <a:ext cx="514317" cy="400993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051ED323-75B4-45C6-99D5-2418842E38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7689" y="3572290"/>
            <a:ext cx="484979" cy="494999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D0C576B4-16D2-4F8E-9BFC-3A940B9ADE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393" y="4079729"/>
            <a:ext cx="401571" cy="399553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259BD472-6418-4149-AF96-AFA6FA8E3946}"/>
              </a:ext>
            </a:extLst>
          </p:cNvPr>
          <p:cNvSpPr txBox="1"/>
          <p:nvPr/>
        </p:nvSpPr>
        <p:spPr>
          <a:xfrm>
            <a:off x="5392627" y="4560270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xmlns="" id="{327F9489-B668-4F5D-9A5E-A77ACD798E07}"/>
              </a:ext>
            </a:extLst>
          </p:cNvPr>
          <p:cNvSpPr txBox="1"/>
          <p:nvPr/>
        </p:nvSpPr>
        <p:spPr>
          <a:xfrm>
            <a:off x="5401172" y="4972263"/>
            <a:ext cx="5261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106</a:t>
            </a:r>
          </a:p>
        </p:txBody>
      </p:sp>
      <p:sp>
        <p:nvSpPr>
          <p:cNvPr id="95" name="Равнобедренный треугольник 94">
            <a:extLst>
              <a:ext uri="{FF2B5EF4-FFF2-40B4-BE49-F238E27FC236}">
                <a16:creationId xmlns:a16="http://schemas.microsoft.com/office/drawing/2014/main" xmlns="" id="{9B7A43E8-6A80-4456-84F2-3843D39BAB9A}"/>
              </a:ext>
            </a:extLst>
          </p:cNvPr>
          <p:cNvSpPr/>
          <p:nvPr/>
        </p:nvSpPr>
        <p:spPr>
          <a:xfrm rot="5400000" flipH="1">
            <a:off x="5171124" y="4668550"/>
            <a:ext cx="187044" cy="11586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Равнобедренный треугольник 95">
            <a:extLst>
              <a:ext uri="{FF2B5EF4-FFF2-40B4-BE49-F238E27FC236}">
                <a16:creationId xmlns:a16="http://schemas.microsoft.com/office/drawing/2014/main" xmlns="" id="{301F3E97-D5F8-4529-9B62-A2EDB82E08E9}"/>
              </a:ext>
            </a:extLst>
          </p:cNvPr>
          <p:cNvSpPr/>
          <p:nvPr/>
        </p:nvSpPr>
        <p:spPr>
          <a:xfrm rot="5400000" flipH="1">
            <a:off x="5180189" y="5100697"/>
            <a:ext cx="187044" cy="115863"/>
          </a:xfrm>
          <a:prstGeom prst="triangl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</a:t>
            </a:r>
            <a:r>
              <a:rPr lang="ru-RU" sz="1400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</a:t>
            </a:r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8639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98" t="1992" r="27835"/>
          <a:stretch/>
        </p:blipFill>
        <p:spPr>
          <a:xfrm>
            <a:off x="7043315" y="4168346"/>
            <a:ext cx="2100685" cy="2681490"/>
          </a:xfrm>
          <a:prstGeom prst="rect">
            <a:avLst/>
          </a:prstGeom>
        </p:spPr>
      </p:pic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rgbClr val="AFABAB"/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18" name="Заголовок 6">
            <a:extLst>
              <a:ext uri="{FF2B5EF4-FFF2-40B4-BE49-F238E27FC236}">
                <a16:creationId xmlns:a16="http://schemas.microsoft.com/office/drawing/2014/main" xmlns="" id="{D64EF3EC-32AE-4F01-AEA7-9089BF513892}"/>
              </a:ext>
            </a:extLst>
          </p:cNvPr>
          <p:cNvSpPr txBox="1">
            <a:spLocks/>
          </p:cNvSpPr>
          <p:nvPr/>
        </p:nvSpPr>
        <p:spPr>
          <a:xfrm>
            <a:off x="612124" y="1478111"/>
            <a:ext cx="7796770" cy="47705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</a:t>
            </a:r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рейтинга ГТО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FA9ABC3-69BE-4D92-84B0-47D691029D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52" t="460" r="1"/>
          <a:stretch/>
        </p:blipFill>
        <p:spPr>
          <a:xfrm>
            <a:off x="7043314" y="1289506"/>
            <a:ext cx="2100685" cy="5581604"/>
          </a:xfrm>
          <a:prstGeom prst="rect">
            <a:avLst/>
          </a:prstGeom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xmlns="" id="{6EC8B064-B96A-4F80-81C8-7A31BD6CA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7863081"/>
              </p:ext>
            </p:extLst>
          </p:nvPr>
        </p:nvGraphicFramePr>
        <p:xfrm>
          <a:off x="748189" y="2287646"/>
          <a:ext cx="5248958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487">
                  <a:extLst>
                    <a:ext uri="{9D8B030D-6E8A-4147-A177-3AD203B41FA5}">
                      <a16:colId xmlns:a16="http://schemas.microsoft.com/office/drawing/2014/main" xmlns="" val="1153626773"/>
                    </a:ext>
                  </a:extLst>
                </a:gridCol>
                <a:gridCol w="4761471">
                  <a:extLst>
                    <a:ext uri="{9D8B030D-6E8A-4147-A177-3AD203B41FA5}">
                      <a16:colId xmlns:a16="http://schemas.microsoft.com/office/drawing/2014/main" xmlns="" val="3737563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населения, зарегистрированного в электронной базе данных, </a:t>
                      </a:r>
                      <a:r>
                        <a:rPr lang="ru-RU" sz="10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/>
                      </a:r>
                      <a:br>
                        <a:rPr lang="ru-RU" sz="10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ru-RU" sz="10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</a:t>
                      </a:r>
                      <a:r>
                        <a:rPr lang="ru-RU" sz="10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общей численности населения в возрасте от 6 </a:t>
                      </a:r>
                      <a:r>
                        <a:rPr lang="ru-RU" sz="10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лет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77551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населения, принявшего участие в выполнении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нормативов комплекса ГТО,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 общей численности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населения, зарегистрированного 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электронной базе данных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67316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населения, принявшего участие в выполнении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нормативов комплекса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ГТО, от численности населения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возрасте от 6 лет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1482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населения, выполнившего нормативы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комплекса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ГТО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знаки отличия, от общей численности населения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возрасте от 6 лет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667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населения, выполнившего нормативы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комплекса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ГТО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знаки отличия, от общей численности населения, принявшего участие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выполнении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нормативов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64443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Доля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населения</a:t>
                      </a:r>
                      <a:r>
                        <a:rPr lang="ru-RU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возрасте от 6 лет, приходящегося на одну ставку штатного расписания центров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тестирования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414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1"/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опубликованных материалов по вопросам внедрения комплекса ГТО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</a:t>
                      </a:r>
                      <a:r>
                        <a:rPr lang="ru-RU" sz="1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региональных средствах массовой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информации</a:t>
                      </a:r>
                      <a:endParaRPr lang="ru-RU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0074341"/>
                  </a:ext>
                </a:extLst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5400000">
            <a:off x="1108162" y="2417852"/>
            <a:ext cx="384478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400000">
            <a:off x="1036727" y="2889338"/>
            <a:ext cx="527348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 rot="5400000">
            <a:off x="1108162" y="3351302"/>
            <a:ext cx="384478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5400000">
            <a:off x="1012914" y="4241889"/>
            <a:ext cx="574974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1108162" y="3756114"/>
            <a:ext cx="384478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1100374" y="4700828"/>
            <a:ext cx="400053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1105139" y="5110400"/>
            <a:ext cx="390524" cy="13287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6546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612C32C-5084-4061-90C3-FA5C25BF2E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02" r="12659"/>
          <a:stretch/>
        </p:blipFill>
        <p:spPr>
          <a:xfrm>
            <a:off x="7098251" y="1298037"/>
            <a:ext cx="2045749" cy="55599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rgbClr val="AFABAB"/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20" name="Заголовок 6">
            <a:extLst>
              <a:ext uri="{FF2B5EF4-FFF2-40B4-BE49-F238E27FC236}">
                <a16:creationId xmlns:a16="http://schemas.microsoft.com/office/drawing/2014/main" xmlns="" id="{EBB2DF7E-E14A-4B5C-A710-A3C0BCA42E42}"/>
              </a:ext>
            </a:extLst>
          </p:cNvPr>
          <p:cNvSpPr txBox="1">
            <a:spLocks/>
          </p:cNvSpPr>
          <p:nvPr/>
        </p:nvSpPr>
        <p:spPr>
          <a:xfrm>
            <a:off x="612123" y="1478110"/>
            <a:ext cx="5416593" cy="86177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Регистрация в электронной базе комплекса ГТО (%)</a:t>
            </a: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xmlns="" id="{1421CB1A-CCF4-4CD5-A261-A8882049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556528438"/>
              </p:ext>
            </p:extLst>
          </p:nvPr>
        </p:nvGraphicFramePr>
        <p:xfrm>
          <a:off x="472304" y="2990850"/>
          <a:ext cx="5938021" cy="1476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3425" y="4495800"/>
            <a:ext cx="561243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b="1" dirty="0" smtClean="0">
                <a:latin typeface="Arial" pitchFamily="34" charset="0"/>
                <a:cs typeface="Arial" pitchFamily="34" charset="0"/>
              </a:rPr>
              <a:t>Новгородская 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Псковская  Калужская  Костромская  Тульская  Архангельская  Владимирская Вологодская Смоленская Тверская </a:t>
            </a:r>
            <a:endParaRPr lang="ru-RU" sz="7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114925"/>
            <a:ext cx="2867025" cy="809625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4A0C6D24-11A7-4175-9512-7A5282349419}"/>
              </a:ext>
            </a:extLst>
          </p:cNvPr>
          <p:cNvSpPr txBox="1"/>
          <p:nvPr/>
        </p:nvSpPr>
        <p:spPr>
          <a:xfrm>
            <a:off x="856457" y="5179864"/>
            <a:ext cx="15023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64 745 человек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E1B37B9-AB24-45B4-91BC-7A26B37698E0}"/>
              </a:ext>
            </a:extLst>
          </p:cNvPr>
          <p:cNvSpPr txBox="1"/>
          <p:nvPr/>
        </p:nvSpPr>
        <p:spPr>
          <a:xfrm>
            <a:off x="837406" y="5434847"/>
            <a:ext cx="1896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арегистрированы в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АИС ГТО 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7590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E47114B-012C-4D1E-BBDD-1636A2D558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41" t="1374" r="20916"/>
          <a:stretch/>
        </p:blipFill>
        <p:spPr>
          <a:xfrm>
            <a:off x="7096131" y="1298036"/>
            <a:ext cx="2071079" cy="55599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rgbClr val="AFABAB"/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20" name="Заголовок 6">
            <a:extLst>
              <a:ext uri="{FF2B5EF4-FFF2-40B4-BE49-F238E27FC236}">
                <a16:creationId xmlns:a16="http://schemas.microsoft.com/office/drawing/2014/main" xmlns="" id="{EBB2DF7E-E14A-4B5C-A710-A3C0BCA42E42}"/>
              </a:ext>
            </a:extLst>
          </p:cNvPr>
          <p:cNvSpPr txBox="1">
            <a:spLocks/>
          </p:cNvSpPr>
          <p:nvPr/>
        </p:nvSpPr>
        <p:spPr>
          <a:xfrm>
            <a:off x="612123" y="1478110"/>
            <a:ext cx="5416593" cy="86177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Уровень физической подготовки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ru-RU" sz="2400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частников </a:t>
            </a:r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тестирования (%)</a:t>
            </a:r>
          </a:p>
        </p:txBody>
      </p:sp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xmlns="" id="{1421CB1A-CCF4-4CD5-A261-A88820494F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2469065188"/>
              </p:ext>
            </p:extLst>
          </p:nvPr>
        </p:nvGraphicFramePr>
        <p:xfrm>
          <a:off x="491354" y="2714625"/>
          <a:ext cx="6090421" cy="1590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5114925"/>
            <a:ext cx="2867025" cy="1133475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E1B37B9-AB24-45B4-91BC-7A26B37698E0}"/>
              </a:ext>
            </a:extLst>
          </p:cNvPr>
          <p:cNvSpPr txBox="1"/>
          <p:nvPr/>
        </p:nvSpPr>
        <p:spPr>
          <a:xfrm>
            <a:off x="837406" y="5396747"/>
            <a:ext cx="2077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участников тестирования выполнили нормативы на знаки отличия комплекса ГТО</a:t>
            </a: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A0C6D24-11A7-4175-9512-7A5282349419}"/>
              </a:ext>
            </a:extLst>
          </p:cNvPr>
          <p:cNvSpPr txBox="1"/>
          <p:nvPr/>
        </p:nvSpPr>
        <p:spPr>
          <a:xfrm>
            <a:off x="856457" y="5113189"/>
            <a:ext cx="6928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41,8%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5800" y="4429125"/>
            <a:ext cx="6186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>
                <a:latin typeface="Arial" pitchFamily="34" charset="0"/>
                <a:cs typeface="Arial" pitchFamily="34" charset="0"/>
              </a:rPr>
              <a:t>Смоленская  Костромская  </a:t>
            </a:r>
            <a:r>
              <a:rPr lang="ru-RU" sz="700" b="1" dirty="0" smtClean="0">
                <a:latin typeface="Arial" pitchFamily="34" charset="0"/>
                <a:cs typeface="Arial" pitchFamily="34" charset="0"/>
              </a:rPr>
              <a:t>Новгородская</a:t>
            </a:r>
            <a:r>
              <a:rPr lang="ru-RU" sz="700" dirty="0" smtClean="0">
                <a:latin typeface="Arial" pitchFamily="34" charset="0"/>
                <a:cs typeface="Arial" pitchFamily="34" charset="0"/>
              </a:rPr>
              <a:t>  Тверская   Вологодская  Псковская  Архангельская  Владимирская  Калужская   Тульская	</a:t>
            </a:r>
          </a:p>
          <a:p>
            <a:endParaRPr lang="ru-RU" sz="7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703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A283F8B-1A29-481C-897A-D5ED2A38A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6E255456-ECFD-47E7-B9CB-2460806FA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rgbClr val="AFABAB"/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xmlns="" id="{ABD8DC88-9E10-476C-8F7E-E4E4A52D90E3}"/>
              </a:ext>
            </a:extLst>
          </p:cNvPr>
          <p:cNvSpPr txBox="1">
            <a:spLocks/>
          </p:cNvSpPr>
          <p:nvPr/>
        </p:nvSpPr>
        <p:spPr>
          <a:xfrm>
            <a:off x="612124" y="1478111"/>
            <a:ext cx="4256438" cy="47705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 регионов РФ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C8E5929-7F0E-4569-976A-5C67EC1BDF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43" t="12771" r="23307" b="1"/>
          <a:stretch/>
        </p:blipFill>
        <p:spPr>
          <a:xfrm>
            <a:off x="7029255" y="1289507"/>
            <a:ext cx="2114745" cy="556849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0E8737FA-51DA-447F-B494-F91A61DE1D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12"/>
          <a:stretch/>
        </p:blipFill>
        <p:spPr>
          <a:xfrm>
            <a:off x="7029255" y="1289505"/>
            <a:ext cx="2114745" cy="5570171"/>
          </a:xfrm>
          <a:prstGeom prst="rect">
            <a:avLst/>
          </a:prstGeom>
        </p:spPr>
      </p:pic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xmlns="" id="{CA1FACF4-3E13-4F84-816B-33E6709E26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163699514"/>
              </p:ext>
            </p:extLst>
          </p:nvPr>
        </p:nvGraphicFramePr>
        <p:xfrm>
          <a:off x="738401" y="2362200"/>
          <a:ext cx="5612458" cy="180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5114925"/>
            <a:ext cx="3181350" cy="809625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A0C6D24-11A7-4175-9512-7A5282349419}"/>
              </a:ext>
            </a:extLst>
          </p:cNvPr>
          <p:cNvSpPr txBox="1"/>
          <p:nvPr/>
        </p:nvSpPr>
        <p:spPr>
          <a:xfrm>
            <a:off x="856457" y="5189389"/>
            <a:ext cx="15465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 место по РФ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A0C6D24-11A7-4175-9512-7A5282349419}"/>
              </a:ext>
            </a:extLst>
          </p:cNvPr>
          <p:cNvSpPr txBox="1"/>
          <p:nvPr/>
        </p:nvSpPr>
        <p:spPr>
          <a:xfrm>
            <a:off x="865982" y="5494189"/>
            <a:ext cx="1703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 место по СЗФО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8125" y="48863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725701" y="3981193"/>
            <a:ext cx="566373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>
                <a:latin typeface="Arial" pitchFamily="34" charset="0"/>
                <a:cs typeface="Arial" pitchFamily="34" charset="0"/>
              </a:rPr>
              <a:t>Костромская  Псковская  Новгородская  Калужская  Смоленская   Тверская  Вологодская  Владимирская  Архангельская  Тульская</a:t>
            </a:r>
            <a:endParaRPr lang="ru-RU" sz="7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360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A283F8B-1A29-481C-897A-D5ED2A38A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6E255456-ECFD-47E7-B9CB-2460806FA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rgbClr val="AFABAB"/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7</a:t>
            </a: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xmlns="" id="{ABD8DC88-9E10-476C-8F7E-E4E4A52D90E3}"/>
              </a:ext>
            </a:extLst>
          </p:cNvPr>
          <p:cNvSpPr txBox="1">
            <a:spLocks/>
          </p:cNvSpPr>
          <p:nvPr/>
        </p:nvSpPr>
        <p:spPr>
          <a:xfrm>
            <a:off x="612124" y="1478111"/>
            <a:ext cx="4256438" cy="47705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 муниципальных образований области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9C8E5929-7F0E-4569-976A-5C67EC1BDF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43" t="12771" r="23307" b="1"/>
          <a:stretch/>
        </p:blipFill>
        <p:spPr>
          <a:xfrm>
            <a:off x="7029255" y="1289507"/>
            <a:ext cx="2114745" cy="5568494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xmlns="" id="{B50CD133-E565-49E3-A4A7-567E571843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290411028"/>
              </p:ext>
            </p:extLst>
          </p:nvPr>
        </p:nvGraphicFramePr>
        <p:xfrm>
          <a:off x="183756" y="2133566"/>
          <a:ext cx="6678363" cy="4572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2471762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5114925"/>
            <a:ext cx="3181350" cy="809625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C1C5F60-DFA7-420F-B861-3EA398526D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963"/>
          <a:stretch/>
        </p:blipFill>
        <p:spPr>
          <a:xfrm>
            <a:off x="7098251" y="1298037"/>
            <a:ext cx="2045749" cy="55743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>
                <a:solidFill>
                  <a:srgbClr val="AFABAB"/>
                </a:solidFill>
              </a:rPr>
              <a:t>0</a:t>
            </a:r>
            <a:r>
              <a:rPr lang="ru-RU" altLang="ru-RU" sz="500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20" name="Заголовок 6">
            <a:extLst>
              <a:ext uri="{FF2B5EF4-FFF2-40B4-BE49-F238E27FC236}">
                <a16:creationId xmlns:a16="http://schemas.microsoft.com/office/drawing/2014/main" xmlns="" id="{EBB2DF7E-E14A-4B5C-A710-A3C0BCA42E42}"/>
              </a:ext>
            </a:extLst>
          </p:cNvPr>
          <p:cNvSpPr txBox="1">
            <a:spLocks/>
          </p:cNvSpPr>
          <p:nvPr/>
        </p:nvSpPr>
        <p:spPr>
          <a:xfrm>
            <a:off x="612123" y="1478110"/>
            <a:ext cx="5416593" cy="861773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комплекса ГТО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</a:t>
            </a:r>
            <a:r>
              <a:rPr lang="ru-RU" sz="1400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</a:t>
            </a:r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НОВГОРОДСКОЙ</a:t>
            </a:r>
            <a:r>
              <a:rPr lang="ru-RU" sz="1400" spc="4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 </a:t>
            </a:r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6F426EC-E7D2-497E-BD5B-ACB37A168465}"/>
              </a:ext>
            </a:extLst>
          </p:cNvPr>
          <p:cNvSpPr txBox="1"/>
          <p:nvPr/>
        </p:nvSpPr>
        <p:spPr>
          <a:xfrm>
            <a:off x="689789" y="5172075"/>
            <a:ext cx="2491561" cy="688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700 мероприятий в год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Из них 12 всероссийского и регионального уровня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1AC5CCF-4100-4986-8337-3955B747C6E5}"/>
              </a:ext>
            </a:extLst>
          </p:cNvPr>
          <p:cNvSpPr txBox="1"/>
          <p:nvPr/>
        </p:nvSpPr>
        <p:spPr>
          <a:xfrm>
            <a:off x="687472" y="2500569"/>
            <a:ext cx="385981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Впервые проведены</a:t>
            </a:r>
          </a:p>
          <a:p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200" dirty="0" smtClean="0">
                <a:latin typeface="Arial" pitchFamily="34" charset="0"/>
                <a:cs typeface="Arial" pitchFamily="34" charset="0"/>
              </a:rPr>
              <a:t>Фестиваль среди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студенческих отрядов Новгородской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области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200" dirty="0" smtClean="0">
                <a:latin typeface="Arial" pitchFamily="34" charset="0"/>
                <a:cs typeface="Arial" pitchFamily="34" charset="0"/>
              </a:rPr>
              <a:t>Фестиваль среди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лиц старше трудоспособного возраста «Навстречу ГТО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ru-RU" sz="1200" dirty="0" smtClean="0">
                <a:latin typeface="Arial" pitchFamily="34" charset="0"/>
                <a:cs typeface="Arial" pitchFamily="34" charset="0"/>
              </a:rPr>
              <a:t>Фестиваль среди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участников акции «Отцовский патруль. Мы </a:t>
            </a:r>
            <a:r>
              <a:rPr lang="ru-RU" sz="1200" dirty="0" err="1">
                <a:latin typeface="Arial" pitchFamily="34" charset="0"/>
                <a:cs typeface="Arial" pitchFamily="34" charset="0"/>
              </a:rPr>
              <a:t>ГоТОвы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иконка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041" y="3999140"/>
            <a:ext cx="311928" cy="314876"/>
          </a:xfrm>
          <a:prstGeom prst="rect">
            <a:avLst/>
          </a:prstGeom>
        </p:spPr>
      </p:pic>
      <p:pic>
        <p:nvPicPr>
          <p:cNvPr id="16" name="Рисунок 15" descr="иконка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041" y="3492512"/>
            <a:ext cx="311928" cy="314876"/>
          </a:xfrm>
          <a:prstGeom prst="rect">
            <a:avLst/>
          </a:prstGeom>
        </p:spPr>
      </p:pic>
      <p:pic>
        <p:nvPicPr>
          <p:cNvPr id="17" name="Рисунок 16" descr="иконка_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6041" y="2891151"/>
            <a:ext cx="311928" cy="31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3744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 flipV="1">
            <a:off x="0" y="4044777"/>
            <a:ext cx="6543675" cy="755823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A283F8B-1A29-481C-897A-D5ED2A38A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7500" y="263724"/>
            <a:ext cx="711200" cy="823920"/>
          </a:xfrm>
          <a:prstGeom prst="rect">
            <a:avLst/>
          </a:prstGeom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6E255456-ECFD-47E7-B9CB-2460806FA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rgbClr val="AFABAB"/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xmlns="" id="{ABD8DC88-9E10-476C-8F7E-E4E4A52D90E3}"/>
              </a:ext>
            </a:extLst>
          </p:cNvPr>
          <p:cNvSpPr txBox="1">
            <a:spLocks/>
          </p:cNvSpPr>
          <p:nvPr/>
        </p:nvSpPr>
        <p:spPr>
          <a:xfrm>
            <a:off x="612124" y="1478111"/>
            <a:ext cx="4256438" cy="477052"/>
          </a:xfrm>
          <a:prstGeom prst="rect">
            <a:avLst/>
          </a:prstGeom>
        </p:spPr>
        <p:txBody>
          <a:bodyPr/>
          <a:lstStyle/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на 2019 год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6F426EC-E7D2-497E-BD5B-ACB37A168465}"/>
              </a:ext>
            </a:extLst>
          </p:cNvPr>
          <p:cNvSpPr txBox="1"/>
          <p:nvPr/>
        </p:nvSpPr>
        <p:spPr>
          <a:xfrm>
            <a:off x="640699" y="2134108"/>
            <a:ext cx="30809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приоритетных направления работы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367820" y="542115"/>
            <a:ext cx="5025722" cy="267137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1400" spc="4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ПРАВИТЕЛЬСТВО НОВГОРОДСКОЙ ОБЛАСТИ</a:t>
            </a:r>
            <a:endParaRPr lang="ru-RU" sz="1400" spc="4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836720" y="3181493"/>
            <a:ext cx="1268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Укрепление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кадрового потенциала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6EEBD9B-2376-406E-9A82-7CDDE4F890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3069" y="2510552"/>
            <a:ext cx="479597" cy="63660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ADFCCDE8-3AC2-4A39-BDBD-07D960C419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1518" y="2683890"/>
            <a:ext cx="437779" cy="443736"/>
          </a:xfrm>
          <a:prstGeom prst="rect">
            <a:avLst/>
          </a:prstGeom>
        </p:spPr>
      </p:pic>
      <p:graphicFrame>
        <p:nvGraphicFramePr>
          <p:cNvPr id="21" name="Диаграмма 20">
            <a:extLst>
              <a:ext uri="{FF2B5EF4-FFF2-40B4-BE49-F238E27FC236}">
                <a16:creationId xmlns:a16="http://schemas.microsoft.com/office/drawing/2014/main" xmlns="" id="{A81A2BBE-E888-4856-96DF-A3230F504C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189422883"/>
              </p:ext>
            </p:extLst>
          </p:nvPr>
        </p:nvGraphicFramePr>
        <p:xfrm>
          <a:off x="775909" y="5355355"/>
          <a:ext cx="4215043" cy="1076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2421418" y="3181493"/>
            <a:ext cx="2245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Развитие инфраструктуры центров тестирования комплекса ГТО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4932520" y="3181493"/>
            <a:ext cx="14581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Продвижение </a:t>
            </a:r>
          </a:p>
          <a:p>
            <a:r>
              <a:rPr lang="ru-RU" sz="1200" dirty="0" smtClean="0">
                <a:latin typeface="Arial" pitchFamily="34" charset="0"/>
                <a:cs typeface="Arial" pitchFamily="34" charset="0"/>
              </a:rPr>
              <a:t>комплекса ГТО</a:t>
            </a: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57445" y="5370517"/>
            <a:ext cx="24939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000" dirty="0">
                <a:latin typeface="Arial" pitchFamily="34" charset="0"/>
                <a:cs typeface="Arial" pitchFamily="34" charset="0"/>
              </a:rPr>
              <a:t>Доля граждан, систематически занимающихся физической культурой и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спортом</a:t>
            </a:r>
            <a:endParaRPr lang="ru-RU" sz="10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Диаграмма 24"/>
          <p:cNvGraphicFramePr/>
          <p:nvPr>
            <p:extLst>
              <p:ext uri="{D42A27DB-BD31-4B8C-83A1-F6EECF244321}">
                <p14:modId xmlns:p14="http://schemas.microsoft.com/office/powerpoint/2010/main" xmlns="" val="4054790014"/>
              </p:ext>
            </p:extLst>
          </p:nvPr>
        </p:nvGraphicFramePr>
        <p:xfrm>
          <a:off x="725149" y="5236620"/>
          <a:ext cx="3279212" cy="109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714208" y="4071626"/>
            <a:ext cx="16582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100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сертифицированных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судей ГТО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2137038" y="4071626"/>
            <a:ext cx="11187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открытых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спортивных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площадок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3216452" y="4071626"/>
            <a:ext cx="12752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12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фестивалей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ГТО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4C0D7879-352A-4414-B3C9-9746EF686D7C}"/>
              </a:ext>
            </a:extLst>
          </p:cNvPr>
          <p:cNvSpPr txBox="1"/>
          <p:nvPr/>
        </p:nvSpPr>
        <p:spPr>
          <a:xfrm>
            <a:off x="4210050" y="4071626"/>
            <a:ext cx="1019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7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тематических конкурсов и акций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Рисунок 30" descr="люди иконка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55009" y="2726725"/>
            <a:ext cx="718307" cy="462268"/>
          </a:xfrm>
          <a:prstGeom prst="rect">
            <a:avLst/>
          </a:prstGeom>
        </p:spPr>
      </p:pic>
      <p:pic>
        <p:nvPicPr>
          <p:cNvPr id="32" name="Picture 2" descr="https://pp.userapi.com/c854020/v854020765/2d0ed/8RJrBfMiDw8.jpg"/>
          <p:cNvPicPr>
            <a:picLocks noChangeAspect="1" noChangeArrowheads="1"/>
          </p:cNvPicPr>
          <p:nvPr/>
        </p:nvPicPr>
        <p:blipFill>
          <a:blip r:embed="rId8" cstate="print"/>
          <a:srcRect l="34116" t="16432" r="44665"/>
          <a:stretch>
            <a:fillRect/>
          </a:stretch>
        </p:blipFill>
        <p:spPr bwMode="auto">
          <a:xfrm>
            <a:off x="7026876" y="1300591"/>
            <a:ext cx="2117124" cy="5557409"/>
          </a:xfrm>
          <a:prstGeom prst="rect">
            <a:avLst/>
          </a:prstGeom>
          <a:noFill/>
        </p:spPr>
      </p:pic>
      <p:sp>
        <p:nvSpPr>
          <p:cNvPr id="33" name="TextBox 32"/>
          <p:cNvSpPr txBox="1"/>
          <p:nvPr/>
        </p:nvSpPr>
        <p:spPr>
          <a:xfrm>
            <a:off x="5286375" y="4071626"/>
            <a:ext cx="10775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 smtClean="0">
                <a:latin typeface="Arial" pitchFamily="34" charset="0"/>
                <a:cs typeface="Arial" pitchFamily="34" charset="0"/>
              </a:rPr>
              <a:t>10 000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участков</a:t>
            </a:r>
          </a:p>
          <a:p>
            <a:r>
              <a:rPr lang="ru-RU" sz="1000" dirty="0" smtClean="0">
                <a:latin typeface="Arial" pitchFamily="34" charset="0"/>
                <a:cs typeface="Arial" pitchFamily="34" charset="0"/>
              </a:rPr>
              <a:t>практики БГТО</a:t>
            </a:r>
            <a:endParaRPr lang="ru-RU" sz="1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4994669"/>
      </p:ext>
    </p:extLst>
  </p:cSld>
  <p:clrMapOvr>
    <a:masterClrMapping/>
  </p:clrMapOvr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5698</TotalTime>
  <Words>456</Words>
  <Application>Microsoft Office PowerPoint</Application>
  <PresentationFormat>Экран (4:3)</PresentationFormat>
  <Paragraphs>160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Правительство НО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МБУ</cp:lastModifiedBy>
  <cp:revision>395</cp:revision>
  <cp:lastPrinted>2019-04-24T18:39:53Z</cp:lastPrinted>
  <dcterms:created xsi:type="dcterms:W3CDTF">2018-12-10T13:13:56Z</dcterms:created>
  <dcterms:modified xsi:type="dcterms:W3CDTF">2019-04-25T08:06:30Z</dcterms:modified>
</cp:coreProperties>
</file>