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8"/>
  </p:notesMasterIdLst>
  <p:handoutMasterIdLst>
    <p:handoutMasterId r:id="rId9"/>
  </p:handoutMasterIdLst>
  <p:sldIdLst>
    <p:sldId id="266" r:id="rId3"/>
    <p:sldId id="265" r:id="rId4"/>
    <p:sldId id="267" r:id="rId5"/>
    <p:sldId id="268" r:id="rId6"/>
    <p:sldId id="272" r:id="rId7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9E8"/>
    <a:srgbClr val="F34840"/>
    <a:srgbClr val="AFABAB"/>
    <a:srgbClr val="F24940"/>
    <a:srgbClr val="F04942"/>
    <a:srgbClr val="F04940"/>
    <a:srgbClr val="F9A5A1"/>
    <a:srgbClr val="F24740"/>
    <a:srgbClr val="EE6017"/>
    <a:srgbClr val="E45B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9096" autoAdjust="0"/>
  </p:normalViewPr>
  <p:slideViewPr>
    <p:cSldViewPr snapToGrid="0" showGuides="1">
      <p:cViewPr>
        <p:scale>
          <a:sx n="120" d="100"/>
          <a:sy n="120" d="100"/>
        </p:scale>
        <p:origin x="-128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7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7" y="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77276-D5A3-4C42-B53D-6D65E9619CDF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4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7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2CABB-FE75-4E95-B3AC-A6DC2C3AF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1316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7" y="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841C1-8CFC-4A10-86DC-E5C8C15AD1D5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60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7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85C2C-2C20-40C6-9386-811BECB7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0967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002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33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297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352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04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7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06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26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57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561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34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35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34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29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63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99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4572000"/>
          </a:xfrm>
          <a:prstGeom prst="rect">
            <a:avLst/>
          </a:prstGeom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1355272" y="1376492"/>
            <a:ext cx="67600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 распределении дотации на поддержку мер по обеспечению сбалансированности бюджета, выделенной из федерального бюджета</a:t>
            </a:r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  <a:sym typeface="Rasa Medium"/>
            </a:endParaRPr>
          </a:p>
        </p:txBody>
      </p:sp>
    </p:spTree>
    <p:extLst>
      <p:ext uri="{BB962C8B-B14F-4D97-AF65-F5344CB8AC3E}">
        <p14:creationId xmlns:p14="http://schemas.microsoft.com/office/powerpoint/2010/main" val="355442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1274803" y="2458947"/>
            <a:ext cx="231918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1 722</a:t>
            </a:r>
            <a:r>
              <a:rPr lang="ru-RU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млн. </a:t>
            </a:r>
            <a:r>
              <a:rPr lang="ru-RU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</a:t>
            </a:r>
            <a:endParaRPr 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40755" y="2472620"/>
            <a:ext cx="3481388" cy="946438"/>
          </a:xfrm>
          <a:prstGeom prst="rect">
            <a:avLst/>
          </a:prstGeom>
          <a:noFill/>
          <a:ln w="3175">
            <a:solidFill>
              <a:schemeClr val="bg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 smtClean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 smtClean="0">
                <a:solidFill>
                  <a:srgbClr val="F34840"/>
                </a:solidFill>
              </a:rPr>
              <a:t>1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451098"/>
            <a:ext cx="7886700" cy="4413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2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Дополнительная дотация на сбалансированность в 2019 году</a:t>
            </a:r>
            <a:endParaRPr lang="ru-RU" sz="22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740753" y="3295200"/>
            <a:ext cx="3481390" cy="59297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ts val="1900"/>
              </a:lnSpc>
            </a:pP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распоряжение Правительства РФ 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20.04.2019 №793-р</a:t>
            </a:r>
            <a:endParaRPr lang="ru-R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478" y="1982619"/>
            <a:ext cx="3613743" cy="45056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1098550" y="1600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4" descr="http://cdn.onlinewebfonts.com/svg/download_62183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315" y="2630505"/>
            <a:ext cx="228570" cy="20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dn.onlinewebfonts.com/svg/download_62183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111" y="2526710"/>
            <a:ext cx="261613" cy="23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Прямая соединительная линия 25"/>
          <p:cNvCxnSpPr/>
          <p:nvPr/>
        </p:nvCxnSpPr>
        <p:spPr>
          <a:xfrm>
            <a:off x="5239909" y="4240788"/>
            <a:ext cx="922352" cy="0"/>
          </a:xfrm>
          <a:prstGeom prst="line">
            <a:avLst/>
          </a:prstGeom>
          <a:ln w="12700">
            <a:solidFill>
              <a:srgbClr val="F049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239909" y="5332769"/>
            <a:ext cx="1431235" cy="0"/>
          </a:xfrm>
          <a:prstGeom prst="line">
            <a:avLst/>
          </a:prstGeom>
          <a:ln w="12700">
            <a:solidFill>
              <a:srgbClr val="F049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7219067" y="5208151"/>
            <a:ext cx="1150620" cy="0"/>
          </a:xfrm>
          <a:prstGeom prst="line">
            <a:avLst/>
          </a:prstGeom>
          <a:ln w="12700">
            <a:solidFill>
              <a:srgbClr val="F049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" descr="http://cdn.onlinewebfonts.com/svg/download_62183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642" y="2550563"/>
            <a:ext cx="261613" cy="23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749974" y="4092308"/>
            <a:ext cx="387768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Погашение просроченной кредиторской задолженности</a:t>
            </a:r>
          </a:p>
          <a:p>
            <a:pPr>
              <a:lnSpc>
                <a:spcPts val="1700"/>
              </a:lnSpc>
              <a:spcBef>
                <a:spcPts val="1200"/>
              </a:spcBef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Капитальные ремонты социальных объектов</a:t>
            </a:r>
          </a:p>
          <a:p>
            <a:pPr>
              <a:lnSpc>
                <a:spcPts val="1700"/>
              </a:lnSpc>
              <a:spcBef>
                <a:spcPts val="1200"/>
              </a:spcBef>
            </a:pP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Софинансирование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мероприятий нацпроектов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92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s://image.freepik.com/free-icon/no-translate-detected_318-28464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46751">
            <a:off x="6477966" y="4372908"/>
            <a:ext cx="1012614" cy="101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 smtClean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 smtClean="0">
                <a:solidFill>
                  <a:srgbClr val="F34840"/>
                </a:solidFill>
              </a:rPr>
              <a:t>2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347735"/>
            <a:ext cx="7886700" cy="4413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2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Погашение просроченной кредиторской задолженности муниципальных образований</a:t>
            </a:r>
            <a:endParaRPr lang="ru-RU" sz="22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1098550" y="1600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85149" y="2128342"/>
            <a:ext cx="3408558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122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млн. руб.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ts val="1700"/>
              </a:lnSpc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просроченная кредиторская задолженность муниципалитетов на 1 января 2019 года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5" name="Picture 11" descr="http://cdn.onlinewebfonts.com/svg/download_459305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18" y="2115065"/>
            <a:ext cx="361931" cy="35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800739"/>
              </p:ext>
            </p:extLst>
          </p:nvPr>
        </p:nvGraphicFramePr>
        <p:xfrm>
          <a:off x="690714" y="3092710"/>
          <a:ext cx="4016457" cy="28617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63092"/>
                <a:gridCol w="1053365"/>
              </a:tblGrid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Боровичский</a:t>
                      </a: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32,8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9E8"/>
                    </a:solidFill>
                  </a:tcPr>
                </a:tc>
              </a:tr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Чудовский</a:t>
                      </a:r>
                      <a:r>
                        <a:rPr lang="ru-RU" sz="105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район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21,7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Маревский</a:t>
                      </a: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15,5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9E8"/>
                    </a:solidFill>
                  </a:tcPr>
                </a:tc>
              </a:tr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Хвойнинский</a:t>
                      </a: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Великий</a:t>
                      </a:r>
                      <a:r>
                        <a:rPr lang="ru-RU" sz="105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Новгород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9E8"/>
                    </a:solidFill>
                  </a:tcPr>
                </a:tc>
              </a:tr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Мошенской</a:t>
                      </a: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Крестецкий</a:t>
                      </a: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9E8"/>
                    </a:solidFill>
                  </a:tcPr>
                </a:tc>
              </a:tr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Валдайский район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Окуловский</a:t>
                      </a: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9E8"/>
                    </a:solidFill>
                  </a:tcPr>
                </a:tc>
              </a:tr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Пестовский</a:t>
                      </a: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Старорусский район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9E8"/>
                    </a:solidFill>
                  </a:tcPr>
                </a:tc>
              </a:tr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Любытинский</a:t>
                      </a:r>
                      <a:r>
                        <a:rPr lang="ru-RU" sz="105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район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Новгородский </a:t>
                      </a: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район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9E8"/>
                    </a:solidFill>
                  </a:tcPr>
                </a:tc>
              </a:tr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Батецкий район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Волотовский</a:t>
                      </a: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9E8"/>
                    </a:solidFill>
                  </a:tcPr>
                </a:tc>
              </a:tr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Солецкий</a:t>
                      </a: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53902">
                <a:tc>
                  <a:txBody>
                    <a:bodyPr/>
                    <a:lstStyle/>
                    <a:p>
                      <a:pPr algn="l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050" u="none" strike="noStrike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Демянский</a:t>
                      </a:r>
                      <a:r>
                        <a:rPr lang="ru-RU" sz="105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5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1450" marR="9525" marT="9525" marB="0" anchor="b"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ru-RU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EE9E8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866197" y="2207967"/>
            <a:ext cx="3896139" cy="1427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Изменение условия </a:t>
            </a:r>
          </a:p>
          <a:p>
            <a:pPr algn="ctr"/>
            <a:r>
              <a:rPr lang="ru-RU" sz="1600" b="1" dirty="0" smtClean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СОГЛАШЕНИЯ</a:t>
            </a:r>
          </a:p>
          <a:p>
            <a:pPr algn="ctr"/>
            <a:r>
              <a:rPr lang="ru-RU" sz="1400" b="1" dirty="0" smtClean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об </a:t>
            </a:r>
            <a:r>
              <a:rPr lang="ru-RU" sz="1400" b="1" dirty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осуществлении мер, направленных на социально-экономическое </a:t>
            </a:r>
            <a:r>
              <a:rPr lang="ru-RU" sz="1400" b="1" dirty="0" smtClean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развитие и </a:t>
            </a:r>
            <a:r>
              <a:rPr lang="ru-RU" sz="1400" b="1" dirty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оздоровление муниципальных финансов </a:t>
            </a:r>
            <a:r>
              <a:rPr lang="ru-RU" sz="1400" b="1" dirty="0" smtClean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2019 года</a:t>
            </a:r>
            <a:endParaRPr lang="ru-RU" sz="1400" b="1" dirty="0">
              <a:solidFill>
                <a:srgbClr val="F3484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60397" y="3730445"/>
            <a:ext cx="3411109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Arial" pitchFamily="34" charset="0"/>
                <a:cs typeface="Arial" pitchFamily="34" charset="0"/>
              </a:rPr>
              <a:t>Снижение просроченной кредиторской задолженности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за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2019 год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не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менее чем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на % (индивидуально для каждого района)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234000" y="5616312"/>
            <a:ext cx="3201836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Отсутствие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на 1 января 2020 года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просроченной кредиторской задолженности </a:t>
            </a:r>
          </a:p>
        </p:txBody>
      </p:sp>
    </p:spTree>
    <p:extLst>
      <p:ext uri="{BB962C8B-B14F-4D97-AF65-F5344CB8AC3E}">
        <p14:creationId xmlns:p14="http://schemas.microsoft.com/office/powerpoint/2010/main" val="93989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 smtClean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 smtClean="0">
                <a:solidFill>
                  <a:srgbClr val="F34840"/>
                </a:solidFill>
              </a:rPr>
              <a:t>3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49" y="1339784"/>
            <a:ext cx="8459691" cy="4413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2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Капитальные ремонты на объектах социальной сферы</a:t>
            </a:r>
            <a:endParaRPr lang="ru-RU" sz="22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1098550" y="1600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11314" y="2029674"/>
            <a:ext cx="6278979" cy="325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215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млн. руб.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на капремонты  в образовательных организациях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 descr="https://image.freepik.com/darmowe-ikony/narz%C4%99dzie-klucz-w-d%C5%82oni-wewn%C4%85trz-kszta%C5%82cie-domu_318-42340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82" y="1749609"/>
            <a:ext cx="502434" cy="502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11316" y="1730334"/>
            <a:ext cx="4974965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В местные бюджеты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905701"/>
              </p:ext>
            </p:extLst>
          </p:nvPr>
        </p:nvGraphicFramePr>
        <p:xfrm>
          <a:off x="393481" y="2403798"/>
          <a:ext cx="3963832" cy="2663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0389"/>
                <a:gridCol w="2329732"/>
                <a:gridCol w="373711"/>
              </a:tblGrid>
              <a:tr h="294925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Великий Новгород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МАОУ «Гимназия «</a:t>
                      </a:r>
                      <a:r>
                        <a:rPr lang="ru-RU" sz="800" u="none" strike="noStrike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Новоскул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МАДОУ «Детский сад №58 «Капелька» общеразвивающего вида»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3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8856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Волотовский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МАДОУ «Детский сад №2 п. Волот»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3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4925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Демянский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МАУДО «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Детско-юношеская </a:t>
                      </a: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спортивная школа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МАДОУ «Детский сад «</a:t>
                      </a:r>
                      <a:r>
                        <a:rPr lang="ru-RU" sz="80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Дюймовочка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3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1947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Любытинский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МАОУ «</a:t>
                      </a:r>
                      <a:r>
                        <a:rPr lang="ru-RU" sz="800" u="none" strike="noStrike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Неболчская</a:t>
                      </a: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средняя школа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3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0801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Маловишерский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МАОУ «Средняя школа №4» г. Малая 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Вишера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3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8856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Маревский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МАДОУ «Детский сад №1» с. 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Марево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3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4925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Мошенской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МБУДО «</a:t>
                      </a:r>
                      <a:r>
                        <a:rPr lang="ru-RU" sz="800" u="none" strike="noStrike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Мошенская</a:t>
                      </a: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школа искусств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МАОУ «Средняя школа с. Мошенское»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3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4925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Окуловский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МАОУ «Средняя школа №1 г. Окуловка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МАДОУ «Детский сад №8 г. Окуловка»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3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8856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Парфинский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МАУДО «Детско-юношеская спортивная школа» п. 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Парфино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3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977851"/>
              </p:ext>
            </p:extLst>
          </p:nvPr>
        </p:nvGraphicFramePr>
        <p:xfrm>
          <a:off x="4687735" y="2411749"/>
          <a:ext cx="4177968" cy="26920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9842"/>
                <a:gridCol w="2504658"/>
                <a:gridCol w="413468"/>
              </a:tblGrid>
              <a:tr h="324759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Пестовский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МБОУ СШ д. </a:t>
                      </a:r>
                      <a:r>
                        <a:rPr lang="ru-RU" sz="80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Охона</a:t>
                      </a:r>
                      <a:endParaRPr lang="ru-RU" sz="800" u="none" strike="noStrike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МАОУ «Средняя школа № 6»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/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3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4759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Солецкий</a:t>
                      </a:r>
                      <a:r>
                        <a:rPr lang="ru-RU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МАОУ «Средняя общеобразовательная школа №2 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       г</a:t>
                      </a: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. Сольцы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/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3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4759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Старорусский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МАДОУ «Детский </a:t>
                      </a: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сад № 12 «Ладушки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МАУДО «Центр детского творчества»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/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3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4759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Хвойнинский</a:t>
                      </a:r>
                      <a:r>
                        <a:rPr lang="ru-RU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МАДОУ  «Детский сад №2 п. Хвойная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МАДОУ «Детский сад»  п. Юбилейный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/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3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622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Холмский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МАДОУ «Детский сад «Радуга» г. 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Холма</a:t>
                      </a: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МАУДО «Центр дополнительного образования» </a:t>
                      </a:r>
                      <a:r>
                        <a:rPr lang="ru-RU" sz="80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г.Холма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/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3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47691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Чудовский</a:t>
                      </a:r>
                      <a:r>
                        <a:rPr lang="ru-RU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МАОУ «СОШ № 4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МАДОУ «Детский сад № 7 «Светлячок»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МАДОУ  «Детский сад №1 «Волхов»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МАОУ «СОШ №1 им. Н.А. Некрасова»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/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3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4378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Боровичский</a:t>
                      </a:r>
                      <a:r>
                        <a:rPr lang="ru-RU" sz="1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район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МАОУ «СОШ </a:t>
                      </a:r>
                      <a:r>
                        <a:rPr lang="ru-RU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r>
                        <a:rPr lang="ru-RU" sz="8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7»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/>
                </a:tc>
                <a:tc>
                  <a:txBody>
                    <a:bodyPr/>
                    <a:lstStyle/>
                    <a:p>
                      <a:pPr algn="r" fontAlgn="t">
                        <a:lnSpc>
                          <a:spcPts val="1300"/>
                        </a:lnSpc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9" marR="1869" marT="186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2" name="Picture 4" descr="https://image.freepik.com/darmowe-ikony/narz%C4%99dzie-klucz-w-d%C5%82oni-wewn%C4%85trz-kszta%C5%82cie-domu_318-42340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20" y="5154092"/>
            <a:ext cx="502434" cy="502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882595" y="5561249"/>
            <a:ext cx="7863840" cy="1041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99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млн. руб.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на капремонты  в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медицинских организациях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ts val="1700"/>
              </a:lnSpc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       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Великом Новгороде, Валдайском и Старорусском районе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ts val="1700"/>
              </a:lnSpc>
              <a:spcBef>
                <a:spcPts val="600"/>
              </a:spcBef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106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млн. руб.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на капремонты  в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учреждениях социальной защиты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1168400">
              <a:lnSpc>
                <a:spcPts val="1700"/>
              </a:lnSpc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200" dirty="0" err="1">
                <a:latin typeface="Arial" pitchFamily="34" charset="0"/>
                <a:cs typeface="Arial" pitchFamily="34" charset="0"/>
              </a:rPr>
              <a:t>Боровичском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200" dirty="0" err="1">
                <a:latin typeface="Arial" pitchFamily="34" charset="0"/>
                <a:cs typeface="Arial" pitchFamily="34" charset="0"/>
              </a:rPr>
              <a:t>Крестецком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, Демянском, Мошенском, Новгородском и </a:t>
            </a:r>
            <a:r>
              <a:rPr lang="ru-RU" sz="1200" dirty="0" err="1">
                <a:latin typeface="Arial" pitchFamily="34" charset="0"/>
                <a:cs typeface="Arial" pitchFamily="34" charset="0"/>
              </a:rPr>
              <a:t>Чудовском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районах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6255" y="5206252"/>
            <a:ext cx="4974965" cy="31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Областной бюджет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74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76"/>
          <a:stretch/>
        </p:blipFill>
        <p:spPr>
          <a:xfrm>
            <a:off x="0" y="1638300"/>
            <a:ext cx="9144000" cy="535432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55272" y="1925132"/>
            <a:ext cx="26198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Спасибо</a:t>
            </a:r>
          </a:p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70976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4154</TotalTime>
  <Words>516</Words>
  <Application>Microsoft Office PowerPoint</Application>
  <PresentationFormat>Экран (4:3)</PresentationFormat>
  <Paragraphs>130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Правительство НО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Vanechek</dc:creator>
  <cp:lastModifiedBy>Елена Владимировна Силина</cp:lastModifiedBy>
  <cp:revision>162</cp:revision>
  <cp:lastPrinted>2019-04-24T13:56:52Z</cp:lastPrinted>
  <dcterms:created xsi:type="dcterms:W3CDTF">2018-12-10T13:13:56Z</dcterms:created>
  <dcterms:modified xsi:type="dcterms:W3CDTF">2019-04-24T14:08:02Z</dcterms:modified>
</cp:coreProperties>
</file>